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98.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comment1.xml" ContentType="application/vnd.openxmlformats-officedocument.presentationml.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101.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6" r:id="rId4"/>
  </p:sldMasterIdLst>
  <p:notesMasterIdLst>
    <p:notesMasterId r:id="rId71"/>
  </p:notesMasterIdLst>
  <p:handoutMasterIdLst>
    <p:handoutMasterId r:id="rId72"/>
  </p:handoutMasterIdLst>
  <p:sldIdLst>
    <p:sldId id="307" r:id="rId5"/>
    <p:sldId id="299" r:id="rId6"/>
    <p:sldId id="301" r:id="rId7"/>
    <p:sldId id="358" r:id="rId8"/>
    <p:sldId id="346" r:id="rId9"/>
    <p:sldId id="349" r:id="rId10"/>
    <p:sldId id="332" r:id="rId11"/>
    <p:sldId id="360" r:id="rId12"/>
    <p:sldId id="352" r:id="rId13"/>
    <p:sldId id="355" r:id="rId14"/>
    <p:sldId id="356" r:id="rId15"/>
    <p:sldId id="357" r:id="rId16"/>
    <p:sldId id="361" r:id="rId17"/>
    <p:sldId id="351" r:id="rId18"/>
    <p:sldId id="353" r:id="rId19"/>
    <p:sldId id="362" r:id="rId20"/>
    <p:sldId id="350" r:id="rId21"/>
    <p:sldId id="279" r:id="rId22"/>
    <p:sldId id="278" r:id="rId23"/>
    <p:sldId id="333" r:id="rId24"/>
    <p:sldId id="294" r:id="rId25"/>
    <p:sldId id="295" r:id="rId26"/>
    <p:sldId id="296" r:id="rId27"/>
    <p:sldId id="334" r:id="rId28"/>
    <p:sldId id="267" r:id="rId29"/>
    <p:sldId id="268" r:id="rId30"/>
    <p:sldId id="335" r:id="rId31"/>
    <p:sldId id="280" r:id="rId32"/>
    <p:sldId id="282" r:id="rId33"/>
    <p:sldId id="284" r:id="rId34"/>
    <p:sldId id="336" r:id="rId35"/>
    <p:sldId id="288" r:id="rId36"/>
    <p:sldId id="289" r:id="rId37"/>
    <p:sldId id="290" r:id="rId38"/>
    <p:sldId id="337" r:id="rId39"/>
    <p:sldId id="262" r:id="rId40"/>
    <p:sldId id="261" r:id="rId41"/>
    <p:sldId id="329" r:id="rId42"/>
    <p:sldId id="338" r:id="rId43"/>
    <p:sldId id="277" r:id="rId44"/>
    <p:sldId id="328" r:id="rId45"/>
    <p:sldId id="340" r:id="rId46"/>
    <p:sldId id="265" r:id="rId47"/>
    <p:sldId id="263" r:id="rId48"/>
    <p:sldId id="320" r:id="rId49"/>
    <p:sldId id="321" r:id="rId50"/>
    <p:sldId id="341" r:id="rId51"/>
    <p:sldId id="323" r:id="rId52"/>
    <p:sldId id="276" r:id="rId53"/>
    <p:sldId id="324" r:id="rId54"/>
    <p:sldId id="325" r:id="rId55"/>
    <p:sldId id="326" r:id="rId56"/>
    <p:sldId id="342" r:id="rId57"/>
    <p:sldId id="275" r:id="rId58"/>
    <p:sldId id="271" r:id="rId59"/>
    <p:sldId id="314" r:id="rId60"/>
    <p:sldId id="343" r:id="rId61"/>
    <p:sldId id="310" r:id="rId62"/>
    <p:sldId id="311" r:id="rId63"/>
    <p:sldId id="312" r:id="rId64"/>
    <p:sldId id="344" r:id="rId65"/>
    <p:sldId id="257" r:id="rId66"/>
    <p:sldId id="258" r:id="rId67"/>
    <p:sldId id="363" r:id="rId68"/>
    <p:sldId id="347" r:id="rId69"/>
    <p:sldId id="364" r:id="rId70"/>
  </p:sldIdLst>
  <p:sldSz cx="12192000" cy="6858000"/>
  <p:notesSz cx="6858000" cy="9144000"/>
  <p:embeddedFontLst>
    <p:embeddedFont>
      <p:font typeface="Calibri" panose="020F0502020204030204" pitchFamily="34" charset="0"/>
      <p:regular r:id="rId73"/>
      <p:bold r:id="rId74"/>
      <p:italic r:id="rId75"/>
      <p:boldItalic r:id="rId76"/>
    </p:embeddedFont>
    <p:embeddedFont>
      <p:font typeface="Caveat" panose="020B0604020202020204" charset="0"/>
      <p:regular r:id="rId77"/>
      <p:bold r:id="rId78"/>
    </p:embeddedFont>
    <p:embeddedFont>
      <p:font typeface="Nunito" pitchFamily="2" charset="0"/>
      <p:regular r:id="rId79"/>
      <p:bold r:id="rId80"/>
      <p:italic r:id="rId81"/>
      <p:boldItalic r:id="rId82"/>
    </p:embeddedFont>
    <p:embeddedFont>
      <p:font typeface="Open Sans Light" panose="020B0306030504020204" pitchFamily="34" charset="0"/>
      <p:regular r:id="rId83"/>
      <p:italic r:id="rId84"/>
    </p:embeddedFont>
    <p:embeddedFont>
      <p:font typeface="Ubuntu" panose="020B0504030602030204" pitchFamily="34" charset="0"/>
      <p:regular r:id="rId85"/>
      <p:bold r:id="rId86"/>
      <p:italic r:id="rId87"/>
      <p:boldItalic r:id="rId88"/>
    </p:embeddedFont>
    <p:embeddedFont>
      <p:font typeface="Viga" panose="020B0604020202020204" charset="0"/>
      <p:regular r:id="rId8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20D7091F-D1E6-487A-AF98-8ADA4FB0F191}">
          <p14:sldIdLst>
            <p14:sldId id="307"/>
            <p14:sldId id="299"/>
            <p14:sldId id="301"/>
            <p14:sldId id="358"/>
            <p14:sldId id="346"/>
            <p14:sldId id="349"/>
            <p14:sldId id="332"/>
            <p14:sldId id="360"/>
            <p14:sldId id="352"/>
            <p14:sldId id="355"/>
            <p14:sldId id="356"/>
            <p14:sldId id="357"/>
            <p14:sldId id="361"/>
            <p14:sldId id="351"/>
            <p14:sldId id="353"/>
            <p14:sldId id="362"/>
            <p14:sldId id="350"/>
            <p14:sldId id="279"/>
            <p14:sldId id="278"/>
            <p14:sldId id="333"/>
            <p14:sldId id="294"/>
            <p14:sldId id="295"/>
            <p14:sldId id="296"/>
            <p14:sldId id="334"/>
            <p14:sldId id="267"/>
            <p14:sldId id="268"/>
            <p14:sldId id="335"/>
            <p14:sldId id="280"/>
            <p14:sldId id="282"/>
            <p14:sldId id="284"/>
            <p14:sldId id="336"/>
            <p14:sldId id="288"/>
            <p14:sldId id="289"/>
            <p14:sldId id="290"/>
            <p14:sldId id="337"/>
            <p14:sldId id="262"/>
            <p14:sldId id="261"/>
            <p14:sldId id="329"/>
            <p14:sldId id="338"/>
            <p14:sldId id="277"/>
            <p14:sldId id="328"/>
            <p14:sldId id="340"/>
            <p14:sldId id="265"/>
            <p14:sldId id="263"/>
            <p14:sldId id="320"/>
            <p14:sldId id="321"/>
            <p14:sldId id="341"/>
            <p14:sldId id="323"/>
            <p14:sldId id="276"/>
            <p14:sldId id="324"/>
            <p14:sldId id="325"/>
            <p14:sldId id="326"/>
            <p14:sldId id="342"/>
            <p14:sldId id="275"/>
            <p14:sldId id="271"/>
            <p14:sldId id="314"/>
            <p14:sldId id="343"/>
            <p14:sldId id="310"/>
            <p14:sldId id="311"/>
            <p14:sldId id="312"/>
            <p14:sldId id="344"/>
            <p14:sldId id="257"/>
            <p14:sldId id="258"/>
            <p14:sldId id="363"/>
            <p14:sldId id="347"/>
            <p14:sldId id="364"/>
          </p14:sldIdLst>
        </p14:section>
        <p14:section name="Intro" id="{3CE27F0A-2347-B84D-8C94-B077FB77401C}">
          <p14:sldIdLst/>
        </p14:section>
      </p14:sectionLst>
    </p:ext>
    <p:ext uri="{EFAFB233-063F-42B5-8137-9DF3F51BA10A}">
      <p15:sldGuideLst xmlns:p15="http://schemas.microsoft.com/office/powerpoint/2012/main">
        <p15:guide id="1" orient="horz" pos="2183" userDrawn="1">
          <p15:clr>
            <a:srgbClr val="A4A3A4"/>
          </p15:clr>
        </p15:guide>
        <p15:guide id="2" pos="429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ers Nathalie" initials="AN" lastIdx="11" clrIdx="0">
    <p:extLst>
      <p:ext uri="{19B8F6BF-5375-455C-9EA6-DF929625EA0E}">
        <p15:presenceInfo xmlns:p15="http://schemas.microsoft.com/office/powerpoint/2012/main" userId="S-1-5-21-1844237615-789336058-1060284298-5039" providerId="AD"/>
      </p:ext>
    </p:extLst>
  </p:cmAuthor>
  <p:cmAuthor id="2" name="Sarah Bernier" initials="SB" lastIdx="5" clrIdx="1">
    <p:extLst>
      <p:ext uri="{19B8F6BF-5375-455C-9EA6-DF929625EA0E}">
        <p15:presenceInfo xmlns:p15="http://schemas.microsoft.com/office/powerpoint/2012/main" userId="Sarah Bernier" providerId="None"/>
      </p:ext>
    </p:extLst>
  </p:cmAuthor>
  <p:cmAuthor id="3" name="Marie-Claire Roy" initials="MR" lastIdx="5" clrIdx="2">
    <p:extLst>
      <p:ext uri="{19B8F6BF-5375-455C-9EA6-DF929625EA0E}">
        <p15:presenceInfo xmlns:p15="http://schemas.microsoft.com/office/powerpoint/2012/main" userId="S::marie-claire.roy_recitfad.ca#ext#@csqc.onmicrosoft.com::ce69295d-128f-4db5-a9f1-ddfa9f2aac1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95959"/>
    <a:srgbClr val="B45827"/>
    <a:srgbClr val="C86C38"/>
    <a:srgbClr val="9A4E23"/>
    <a:srgbClr val="806A50"/>
    <a:srgbClr val="A84F25"/>
    <a:srgbClr val="ECA452"/>
    <a:srgbClr val="FCCE9C"/>
    <a:srgbClr val="F374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8048F3-1650-4D71-B3EE-7C18EEEB1747}" v="14" dt="2022-05-03T09:40:59.5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83"/>
        <p:guide pos="4294"/>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1.xml"/><Relationship Id="rId90" Type="http://schemas.openxmlformats.org/officeDocument/2006/relationships/commentAuthors" Target="commentAuthors.xml"/><Relationship Id="rId95" Type="http://schemas.microsoft.com/office/2016/11/relationships/changesInfo" Target="changesInfos/changesInfo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4.fntdata"/><Relationship Id="rId7" Type="http://schemas.openxmlformats.org/officeDocument/2006/relationships/slide" Target="slides/slide3.xml"/><Relationship Id="rId71" Type="http://schemas.openxmlformats.org/officeDocument/2006/relationships/notesMaster" Target="notesMasters/notesMaster1.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5.fntdata"/><Relationship Id="rId61" Type="http://schemas.openxmlformats.org/officeDocument/2006/relationships/slide" Target="slides/slide57.xml"/><Relationship Id="rId82" Type="http://schemas.openxmlformats.org/officeDocument/2006/relationships/font" Target="fonts/font10.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Étienne Roy" userId="S::etienne.roy@recit.qc.ca::7446226f-1eca-4b58-9723-1df733a36564" providerId="AD" clId="Web-{158048F3-1650-4D71-B3EE-7C18EEEB1747}"/>
    <pc:docChg chg="modSld">
      <pc:chgData name="Étienne Roy" userId="S::etienne.roy@recit.qc.ca::7446226f-1eca-4b58-9723-1df733a36564" providerId="AD" clId="Web-{158048F3-1650-4D71-B3EE-7C18EEEB1747}" dt="2022-05-03T09:40:59.529" v="13"/>
      <pc:docMkLst>
        <pc:docMk/>
      </pc:docMkLst>
      <pc:sldChg chg="modSp">
        <pc:chgData name="Étienne Roy" userId="S::etienne.roy@recit.qc.ca::7446226f-1eca-4b58-9723-1df733a36564" providerId="AD" clId="Web-{158048F3-1650-4D71-B3EE-7C18EEEB1747}" dt="2022-05-03T09:40:27.747" v="12" actId="20577"/>
        <pc:sldMkLst>
          <pc:docMk/>
          <pc:sldMk cId="0" sldId="307"/>
        </pc:sldMkLst>
        <pc:spChg chg="mod">
          <ac:chgData name="Étienne Roy" userId="S::etienne.roy@recit.qc.ca::7446226f-1eca-4b58-9723-1df733a36564" providerId="AD" clId="Web-{158048F3-1650-4D71-B3EE-7C18EEEB1747}" dt="2022-05-03T09:40:27.747" v="12" actId="20577"/>
          <ac:spMkLst>
            <pc:docMk/>
            <pc:sldMk cId="0" sldId="307"/>
            <ac:spMk id="3" creationId="{311B2BF5-739A-4CCB-95A4-F5F923DF34E5}"/>
          </ac:spMkLst>
        </pc:spChg>
      </pc:sldChg>
      <pc:sldChg chg="mod modShow">
        <pc:chgData name="Étienne Roy" userId="S::etienne.roy@recit.qc.ca::7446226f-1eca-4b58-9723-1df733a36564" providerId="AD" clId="Web-{158048F3-1650-4D71-B3EE-7C18EEEB1747}" dt="2022-05-03T09:40:59.529" v="13"/>
        <pc:sldMkLst>
          <pc:docMk/>
          <pc:sldMk cId="1009414819" sldId="360"/>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3" dt="2022-02-17T11:56:42.407" idx="5">
    <p:pos x="1080" y="834"/>
    <p:text>Il manque quelque chose dans cette phrase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latin typeface="Ubuntu" panose="020B050403060203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4137BD-6E09-4967-8B82-8C1A3491B51F}" type="datetimeFigureOut">
              <a:rPr lang="en-ID" smtClean="0">
                <a:latin typeface="Ubuntu" panose="020B0504030602030204" pitchFamily="34" charset="0"/>
              </a:rPr>
              <a:t>03/05/2022</a:t>
            </a:fld>
            <a:endParaRPr lang="en-ID">
              <a:latin typeface="Ubuntu" panose="020B050403060203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latin typeface="Ubuntu" panose="020B050403060203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9D8FE-69CC-4D23-837E-DB569CF0996E}" type="slidenum">
              <a:rPr lang="en-ID" smtClean="0">
                <a:latin typeface="Ubuntu" panose="020B0504030602030204" pitchFamily="34" charset="0"/>
              </a:rPr>
              <a:t>‹N°›</a:t>
            </a:fld>
            <a:endParaRPr lang="en-ID">
              <a:latin typeface="Ubuntu" panose="020B0504030602030204" pitchFamily="34" charset="0"/>
            </a:endParaRPr>
          </a:p>
        </p:txBody>
      </p:sp>
    </p:spTree>
    <p:extLst>
      <p:ext uri="{BB962C8B-B14F-4D97-AF65-F5344CB8AC3E}">
        <p14:creationId xmlns:p14="http://schemas.microsoft.com/office/powerpoint/2010/main" val="317905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Ubuntu" panose="020B0504030602030204" pitchFamily="34" charset="0"/>
              </a:defRPr>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Ubuntu" panose="020B0504030602030204" pitchFamily="34" charset="0"/>
              </a:defRPr>
            </a:lvl1pPr>
          </a:lstStyle>
          <a:p>
            <a:fld id="{307E8CCB-1467-384D-B55A-AD3BE232E1B3}" type="datetimeFigureOut">
              <a:rPr lang="fr-CA" smtClean="0"/>
              <a:pPr/>
              <a:t>2022-05-03</a:t>
            </a:fld>
            <a:endParaRPr lang="fr-CA"/>
          </a:p>
        </p:txBody>
      </p:sp>
      <p:sp>
        <p:nvSpPr>
          <p:cNvPr id="4" name="Espace réservé de l'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Ubuntu" panose="020B0504030602030204" pitchFamily="34" charset="0"/>
              </a:defRPr>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Ubuntu" panose="020B0504030602030204" pitchFamily="34" charset="0"/>
              </a:defRPr>
            </a:lvl1pPr>
          </a:lstStyle>
          <a:p>
            <a:fld id="{F6460047-D4F1-3D45-9EFB-C1CA0A12F9AD}" type="slidenum">
              <a:rPr lang="fr-CA" smtClean="0"/>
              <a:pPr/>
              <a:t>‹N°›</a:t>
            </a:fld>
            <a:endParaRPr lang="fr-CA"/>
          </a:p>
        </p:txBody>
      </p:sp>
    </p:spTree>
    <p:extLst>
      <p:ext uri="{BB962C8B-B14F-4D97-AF65-F5344CB8AC3E}">
        <p14:creationId xmlns:p14="http://schemas.microsoft.com/office/powerpoint/2010/main" val="1257298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Ubuntu" panose="020B0504030602030204" pitchFamily="34" charset="0"/>
        <a:ea typeface="+mn-ea"/>
        <a:cs typeface="+mn-cs"/>
      </a:defRPr>
    </a:lvl1pPr>
    <a:lvl2pPr marL="457200" algn="l" defTabSz="914400" rtl="0" eaLnBrk="1" latinLnBrk="0" hangingPunct="1">
      <a:defRPr sz="1200" b="0" i="0" kern="1200">
        <a:solidFill>
          <a:schemeClr val="tx1"/>
        </a:solidFill>
        <a:latin typeface="Ubuntu" panose="020B0504030602030204" pitchFamily="34" charset="0"/>
        <a:ea typeface="+mn-ea"/>
        <a:cs typeface="+mn-cs"/>
      </a:defRPr>
    </a:lvl2pPr>
    <a:lvl3pPr marL="914400" algn="l" defTabSz="914400" rtl="0" eaLnBrk="1" latinLnBrk="0" hangingPunct="1">
      <a:defRPr sz="1200" b="0" i="0" kern="1200">
        <a:solidFill>
          <a:schemeClr val="tx1"/>
        </a:solidFill>
        <a:latin typeface="Ubuntu" panose="020B0504030602030204" pitchFamily="34" charset="0"/>
        <a:ea typeface="+mn-ea"/>
        <a:cs typeface="+mn-cs"/>
      </a:defRPr>
    </a:lvl3pPr>
    <a:lvl4pPr marL="1371600" algn="l" defTabSz="914400" rtl="0" eaLnBrk="1" latinLnBrk="0" hangingPunct="1">
      <a:defRPr sz="1200" b="0" i="0" kern="1200">
        <a:solidFill>
          <a:schemeClr val="tx1"/>
        </a:solidFill>
        <a:latin typeface="Ubuntu" panose="020B0504030602030204" pitchFamily="34" charset="0"/>
        <a:ea typeface="+mn-ea"/>
        <a:cs typeface="+mn-cs"/>
      </a:defRPr>
    </a:lvl4pPr>
    <a:lvl5pPr marL="1828800" algn="l" defTabSz="914400" rtl="0" eaLnBrk="1" latinLnBrk="0" hangingPunct="1">
      <a:defRPr sz="1200" b="0" i="0" kern="1200">
        <a:solidFill>
          <a:schemeClr val="tx1"/>
        </a:solidFill>
        <a:latin typeface="Ubuntu" panose="020B0504030602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f8dfa7a1c5_1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Étienne</a:t>
            </a:r>
            <a:endParaRPr/>
          </a:p>
        </p:txBody>
      </p:sp>
      <p:sp>
        <p:nvSpPr>
          <p:cNvPr id="66" name="Google Shape;66;gf8dfa7a1c5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200">
                <a:solidFill>
                  <a:schemeClr val="dk1"/>
                </a:solidFill>
              </a:rPr>
              <a:t>1m Étienne</a:t>
            </a:r>
            <a:endParaRP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728345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200">
                <a:solidFill>
                  <a:schemeClr val="dk1"/>
                </a:solidFill>
                <a:latin typeface="Ubuntu"/>
              </a:rPr>
              <a:t>5m </a:t>
            </a:r>
            <a:r>
              <a:rPr lang="fr">
                <a:solidFill>
                  <a:schemeClr val="dk1"/>
                </a:solidFill>
                <a:latin typeface="Ubuntu"/>
              </a:rPr>
              <a:t>Étienne</a:t>
            </a:r>
            <a:endParaRPr sz="1200">
              <a:solidFill>
                <a:schemeClr val="dk1"/>
              </a:solidFill>
            </a:endParaRPr>
          </a:p>
          <a:p>
            <a:r>
              <a:rPr lang="fr-FR">
                <a:latin typeface="Ubuntu"/>
              </a:rPr>
              <a:t>5 minutes pour inscription et la </a:t>
            </a:r>
            <a:r>
              <a:rPr lang="fr-FR" err="1">
                <a:latin typeface="Ubuntu"/>
              </a:rPr>
              <a:t>connexion</a:t>
            </a:r>
            <a:r>
              <a:rPr lang="fr-FR">
                <a:latin typeface="Ubuntu"/>
              </a:rPr>
              <a:t> </a:t>
            </a: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1824459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 sz="1200">
                <a:solidFill>
                  <a:schemeClr val="dk1"/>
                </a:solidFill>
                <a:latin typeface="Ubuntu"/>
              </a:rPr>
              <a:t>1m</a:t>
            </a:r>
            <a:r>
              <a:rPr lang="fr">
                <a:solidFill>
                  <a:schemeClr val="dk1"/>
                </a:solidFill>
                <a:latin typeface="Ubuntu"/>
              </a:rPr>
              <a:t> Étienne  + 8 minutes activité mains sur les touches </a:t>
            </a:r>
            <a:endParaRP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3297566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CA" sz="1200">
                <a:solidFill>
                  <a:schemeClr val="dk1"/>
                </a:solidFill>
                <a:latin typeface="Ubuntu"/>
              </a:rPr>
              <a:t>1m</a:t>
            </a:r>
            <a:r>
              <a:rPr lang="fr-CA">
                <a:solidFill>
                  <a:schemeClr val="dk1"/>
                </a:solidFill>
                <a:latin typeface="Ubuntu"/>
              </a:rPr>
              <a:t> Retour Étienne </a:t>
            </a:r>
            <a:endParaRPr lang="fr-CA"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575976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 sz="1200">
                <a:solidFill>
                  <a:schemeClr val="dk1"/>
                </a:solidFill>
                <a:latin typeface="Ubuntu"/>
              </a:rPr>
              <a:t>1m</a:t>
            </a:r>
            <a:r>
              <a:rPr lang="fr">
                <a:solidFill>
                  <a:schemeClr val="dk1"/>
                </a:solidFill>
                <a:latin typeface="Ubuntu"/>
              </a:rPr>
              <a:t> MC</a:t>
            </a:r>
            <a:endParaRP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3582654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b1cf19873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b1cf19873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 sz="1200">
                <a:latin typeface="Ubuntu"/>
              </a:rPr>
              <a:t>1m</a:t>
            </a:r>
            <a:r>
              <a:rPr lang="fr">
                <a:latin typeface="Ubuntu"/>
              </a:rPr>
              <a:t> MC cliquer sur l'image de l'infographie organisation … </a:t>
            </a:r>
            <a:endParaRPr lang="fr" sz="1200"/>
          </a:p>
          <a:p>
            <a:pPr marL="0" lvl="0" indent="0" algn="l" rtl="0">
              <a:spcBef>
                <a:spcPts val="0"/>
              </a:spcBef>
              <a:spcAft>
                <a:spcPts val="0"/>
              </a:spcAft>
              <a:buNone/>
            </a:pPr>
            <a:r>
              <a:rPr lang="fr-CA" sz="1200">
                <a:latin typeface="Ubuntu"/>
              </a:rPr>
              <a:t>Présentation de thématiques et de l’objectif de développement professionnel visé pour chacune</a:t>
            </a:r>
          </a:p>
        </p:txBody>
      </p:sp>
    </p:spTree>
    <p:extLst>
      <p:ext uri="{BB962C8B-B14F-4D97-AF65-F5344CB8AC3E}">
        <p14:creationId xmlns:p14="http://schemas.microsoft.com/office/powerpoint/2010/main" val="2266987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buFont typeface="Arial"/>
            </a:pPr>
            <a:r>
              <a:rPr lang="fr" sz="1200">
                <a:solidFill>
                  <a:schemeClr val="dk1"/>
                </a:solidFill>
                <a:latin typeface="Ubuntu"/>
              </a:rPr>
              <a:t>1m</a:t>
            </a:r>
            <a:r>
              <a:rPr lang="fr">
                <a:solidFill>
                  <a:schemeClr val="dk1"/>
                </a:solidFill>
                <a:latin typeface="Ubuntu"/>
              </a:rPr>
              <a:t> MC </a:t>
            </a:r>
            <a:endParaRPr lang="fr-FR" sz="1200">
              <a:solidFill>
                <a:schemeClr val="dk1"/>
              </a:solidFill>
            </a:endParaRPr>
          </a:p>
          <a:p>
            <a:pPr>
              <a:lnSpc>
                <a:spcPct val="114999"/>
              </a:lnSpc>
              <a:buSzPts val="1100"/>
              <a:buFont typeface="Arial"/>
            </a:pPr>
            <a:r>
              <a:rPr lang="fr">
                <a:latin typeface="Ubuntu"/>
              </a:rPr>
              <a:t>Résultat du </a:t>
            </a:r>
            <a:r>
              <a:rPr lang="fr" err="1">
                <a:latin typeface="Ubuntu"/>
              </a:rPr>
              <a:t>Wooclap</a:t>
            </a:r>
            <a:r>
              <a:rPr lang="fr">
                <a:latin typeface="Ubuntu"/>
              </a:rPr>
              <a:t> </a:t>
            </a:r>
            <a:endParaRPr lang="fr" sz="1200"/>
          </a:p>
          <a:p>
            <a:pPr marL="0" lvl="0" indent="0" algn="l">
              <a:lnSpc>
                <a:spcPct val="114999"/>
              </a:lnSpc>
              <a:spcBef>
                <a:spcPts val="0"/>
              </a:spcBef>
              <a:spcAft>
                <a:spcPts val="0"/>
              </a:spcAft>
              <a:buSzPts val="1100"/>
              <a:buFont typeface="Arial"/>
              <a:buNone/>
            </a:pPr>
            <a:endParaRPr lang="fr" sz="1200"/>
          </a:p>
          <a:p>
            <a:pPr>
              <a:lnSpc>
                <a:spcPct val="114999"/>
              </a:lnSpc>
              <a:buSzPts val="1100"/>
              <a:buFont typeface="Arial"/>
            </a:pPr>
            <a:endParaRPr lang="fr"/>
          </a:p>
          <a:p>
            <a:endParaRPr lang="fr-FR"/>
          </a:p>
          <a:p>
            <a:endParaRPr lang="fr-FR"/>
          </a:p>
        </p:txBody>
      </p:sp>
    </p:spTree>
    <p:extLst>
      <p:ext uri="{BB962C8B-B14F-4D97-AF65-F5344CB8AC3E}">
        <p14:creationId xmlns:p14="http://schemas.microsoft.com/office/powerpoint/2010/main" val="3719939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buFont typeface="Arial"/>
            </a:pPr>
            <a:r>
              <a:rPr lang="fr" sz="1200">
                <a:solidFill>
                  <a:schemeClr val="dk1"/>
                </a:solidFill>
                <a:latin typeface="Ubuntu"/>
              </a:rPr>
              <a:t>1m</a:t>
            </a:r>
            <a:r>
              <a:rPr lang="fr">
                <a:solidFill>
                  <a:schemeClr val="dk1"/>
                </a:solidFill>
                <a:latin typeface="Ubuntu"/>
              </a:rPr>
              <a:t> </a:t>
            </a:r>
            <a:r>
              <a:rPr lang="fr" err="1">
                <a:solidFill>
                  <a:schemeClr val="dk1"/>
                </a:solidFill>
                <a:latin typeface="Ubuntu"/>
              </a:rPr>
              <a:t>Dominic</a:t>
            </a:r>
            <a:endParaRPr lang="fr-FR" sz="1200" err="1">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2535036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defRPr/>
            </a:pPr>
            <a:r>
              <a:rPr lang="fr-FR">
                <a:solidFill>
                  <a:srgbClr val="384F5C"/>
                </a:solidFill>
                <a:latin typeface="Ubuntu"/>
                <a:ea typeface="Ubuntu"/>
                <a:cs typeface="Ubuntu"/>
              </a:rPr>
              <a:t>1m</a:t>
            </a:r>
            <a:endParaRPr lang="fr-FR">
              <a:solidFill>
                <a:srgbClr val="384F5C"/>
              </a:solidFill>
              <a:latin typeface="Ubuntu"/>
              <a:ea typeface="Ubuntu"/>
              <a:cs typeface="Ubuntu"/>
              <a:sym typeface="Ubuntu"/>
            </a:endParaRPr>
          </a:p>
          <a:p>
            <a:pPr>
              <a:defRPr/>
            </a:pPr>
            <a:r>
              <a:rPr lang="fr-FR" sz="1200">
                <a:solidFill>
                  <a:srgbClr val="384F5C"/>
                </a:solidFill>
                <a:latin typeface="Ubuntu"/>
                <a:ea typeface="Ubuntu"/>
                <a:cs typeface="Ubuntu"/>
                <a:sym typeface="Ubuntu"/>
              </a:rPr>
              <a:t>Les termes « synchrone » et « asynchrone » font maintenant partie du vocabulaire usuel de l’éducation.</a:t>
            </a:r>
            <a:r>
              <a:rPr lang="fr-FR">
                <a:solidFill>
                  <a:srgbClr val="384F5C"/>
                </a:solidFill>
                <a:latin typeface="Ubuntu"/>
                <a:ea typeface="Ubuntu"/>
                <a:cs typeface="Ubuntu"/>
                <a:sym typeface="Ubuntu"/>
              </a:rPr>
              <a:t> </a:t>
            </a:r>
            <a:r>
              <a:rPr lang="fr-FR" sz="1200">
                <a:solidFill>
                  <a:srgbClr val="384F5C"/>
                </a:solidFill>
                <a:latin typeface="Ubuntu"/>
                <a:ea typeface="Ubuntu"/>
                <a:cs typeface="Ubuntu"/>
                <a:sym typeface="Ubuntu"/>
              </a:rPr>
              <a:t> Cette </a:t>
            </a:r>
            <a:r>
              <a:rPr lang="fr-FR" sz="1200" err="1">
                <a:solidFill>
                  <a:srgbClr val="384F5C"/>
                </a:solidFill>
                <a:latin typeface="Ubuntu"/>
                <a:ea typeface="Ubuntu"/>
                <a:cs typeface="Ubuntu"/>
                <a:sym typeface="Ubuntu"/>
              </a:rPr>
              <a:t>microformation</a:t>
            </a:r>
            <a:r>
              <a:rPr lang="fr-FR" sz="1200">
                <a:solidFill>
                  <a:srgbClr val="384F5C"/>
                </a:solidFill>
                <a:latin typeface="Ubuntu"/>
                <a:ea typeface="Ubuntu"/>
                <a:cs typeface="Ubuntu"/>
                <a:sym typeface="Ubuntu"/>
              </a:rPr>
              <a:t> permettra de revoir ces termes et d’explorer certaines « déclinaisons » du mode synchrone : synchrone animé , synchrone autonome ou hors connexion.</a:t>
            </a:r>
            <a:r>
              <a:rPr lang="fr-FR">
                <a:solidFill>
                  <a:srgbClr val="384F5C"/>
                </a:solidFill>
                <a:latin typeface="Ubuntu"/>
                <a:ea typeface="Ubuntu"/>
                <a:cs typeface="Ubuntu"/>
                <a:sym typeface="Ubuntu"/>
              </a:rPr>
              <a:t>  </a:t>
            </a:r>
            <a:endParaRPr lang="fr-FR"/>
          </a:p>
          <a:p>
            <a:endParaRPr lang="fr-CA"/>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18</a:t>
            </a:fld>
            <a:endParaRPr lang="fr-CA"/>
          </a:p>
        </p:txBody>
      </p:sp>
    </p:spTree>
    <p:extLst>
      <p:ext uri="{BB962C8B-B14F-4D97-AF65-F5344CB8AC3E}">
        <p14:creationId xmlns:p14="http://schemas.microsoft.com/office/powerpoint/2010/main" val="792930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19</a:t>
            </a:fld>
            <a:endParaRPr lang="fr-CA"/>
          </a:p>
        </p:txBody>
      </p:sp>
    </p:spTree>
    <p:extLst>
      <p:ext uri="{BB962C8B-B14F-4D97-AF65-F5344CB8AC3E}">
        <p14:creationId xmlns:p14="http://schemas.microsoft.com/office/powerpoint/2010/main" val="2428241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200">
                <a:solidFill>
                  <a:schemeClr val="dk1"/>
                </a:solidFill>
              </a:rPr>
              <a:t>1m</a:t>
            </a:r>
            <a:endParaRPr lang="fr-CA"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fr-CA" sz="1200">
                <a:solidFill>
                  <a:schemeClr val="dk1"/>
                </a:solidFill>
              </a:rPr>
              <a:t>Étienne</a:t>
            </a: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CA" sz="1200">
                <a:solidFill>
                  <a:schemeClr val="dk1"/>
                </a:solidFill>
                <a:latin typeface="Ubuntu"/>
              </a:rPr>
              <a:t>1m</a:t>
            </a:r>
            <a:r>
              <a:rPr lang="fr-CA">
                <a:solidFill>
                  <a:schemeClr val="dk1"/>
                </a:solidFill>
                <a:latin typeface="Ubuntu"/>
              </a:rPr>
              <a:t> MC</a:t>
            </a:r>
            <a:endParaRPr lang="fr-CA"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363535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fr-FR">
                <a:solidFill>
                  <a:srgbClr val="384F5C"/>
                </a:solidFill>
                <a:latin typeface="Ubuntu"/>
                <a:ea typeface="Ubuntu"/>
                <a:cs typeface="Ubuntu"/>
              </a:rPr>
              <a:t>1m</a:t>
            </a:r>
            <a:endParaRPr lang="fr-FR">
              <a:solidFill>
                <a:srgbClr val="384F5C"/>
              </a:solidFill>
              <a:latin typeface="Ubuntu"/>
              <a:ea typeface="Ubuntu"/>
              <a:cs typeface="Ubuntu"/>
              <a:sym typeface="Ubuntu"/>
            </a:endParaRPr>
          </a:p>
          <a:p>
            <a:r>
              <a:rPr lang="fr-FR" sz="1200">
                <a:solidFill>
                  <a:srgbClr val="384F5C"/>
                </a:solidFill>
                <a:latin typeface="Ubuntu"/>
                <a:ea typeface="Ubuntu"/>
                <a:cs typeface="Ubuntu"/>
                <a:sym typeface="Ubuntu"/>
              </a:rPr>
              <a:t>Passer de « présence à distance à présence » demande une préparation et une planification adéquate pour rendre les élèves autonomes.</a:t>
            </a:r>
            <a:r>
              <a:rPr lang="fr-FR">
                <a:solidFill>
                  <a:srgbClr val="384F5C"/>
                </a:solidFill>
                <a:latin typeface="Ubuntu"/>
                <a:ea typeface="Ubuntu"/>
                <a:cs typeface="Ubuntu"/>
                <a:sym typeface="Ubuntu"/>
              </a:rPr>
              <a:t> </a:t>
            </a:r>
            <a:endParaRPr lang="fr-FR"/>
          </a:p>
          <a:p>
            <a:r>
              <a:rPr lang="fr-FR" sz="1200">
                <a:solidFill>
                  <a:srgbClr val="384F5C"/>
                </a:solidFill>
                <a:latin typeface="Ubuntu"/>
                <a:ea typeface="Ubuntu"/>
                <a:cs typeface="Ubuntu"/>
                <a:sym typeface="Ubuntu"/>
              </a:rPr>
              <a:t>Les élèves doivent devenir habiles à passer d’un mode à l’autre surtout si on envisage le « 50 %-50 % ». Une routine doit se créer.</a:t>
            </a:r>
            <a:r>
              <a:rPr lang="fr-FR">
                <a:solidFill>
                  <a:srgbClr val="384F5C"/>
                </a:solidFill>
                <a:latin typeface="Viga"/>
                <a:ea typeface="Ubuntu"/>
                <a:cs typeface="Ubuntu"/>
                <a:sym typeface="Viga"/>
              </a:rPr>
              <a:t> </a:t>
            </a:r>
            <a:endParaRPr lang="fr-FR" sz="1200">
              <a:solidFill>
                <a:srgbClr val="384F5C"/>
              </a:solidFill>
              <a:latin typeface="Viga"/>
              <a:ea typeface="Viga"/>
              <a:cs typeface="Viga"/>
            </a:endParaRPr>
          </a:p>
          <a:p>
            <a:pPr marL="0" lvl="0" indent="0" algn="l" rtl="0">
              <a:spcBef>
                <a:spcPts val="0"/>
              </a:spcBef>
              <a:spcAft>
                <a:spcPts val="0"/>
              </a:spcAft>
              <a:buNone/>
            </a:pPr>
            <a:endParaRPr/>
          </a:p>
        </p:txBody>
      </p:sp>
      <p:sp>
        <p:nvSpPr>
          <p:cNvPr id="74" name="Google Shape;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a:latin typeface="Ubuntu"/>
              </a:rPr>
              <a:t>1m</a:t>
            </a: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a:latin typeface="Ubuntu"/>
              </a:rPr>
              <a:t>1m</a:t>
            </a:r>
            <a:endParaRPr/>
          </a:p>
        </p:txBody>
      </p:sp>
      <p:sp>
        <p:nvSpPr>
          <p:cNvPr id="176" name="Google Shape;17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CA" sz="1200">
                <a:solidFill>
                  <a:schemeClr val="dk1"/>
                </a:solidFill>
                <a:latin typeface="Ubuntu"/>
              </a:rPr>
              <a:t>1m</a:t>
            </a:r>
            <a:r>
              <a:rPr lang="fr-CA">
                <a:solidFill>
                  <a:schemeClr val="dk1"/>
                </a:solidFill>
                <a:latin typeface="Ubuntu"/>
              </a:rPr>
              <a:t> MC</a:t>
            </a:r>
            <a:endParaRPr lang="fr-CA"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4282492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defRPr/>
            </a:pPr>
            <a:r>
              <a:rPr lang="fr-FR">
                <a:solidFill>
                  <a:srgbClr val="384F5C"/>
                </a:solidFill>
                <a:latin typeface="Ubuntu"/>
                <a:ea typeface="Ubuntu"/>
                <a:cs typeface="Ubuntu"/>
              </a:rPr>
              <a:t>1m</a:t>
            </a:r>
            <a:endParaRPr lang="fr-FR">
              <a:solidFill>
                <a:srgbClr val="384F5C"/>
              </a:solidFill>
              <a:latin typeface="Ubuntu"/>
              <a:ea typeface="Ubuntu"/>
              <a:cs typeface="Ubuntu"/>
              <a:sym typeface="Ubuntu"/>
            </a:endParaRPr>
          </a:p>
          <a:p>
            <a:pPr>
              <a:defRPr/>
            </a:pPr>
            <a:r>
              <a:rPr lang="fr-FR" sz="1200">
                <a:solidFill>
                  <a:srgbClr val="384F5C"/>
                </a:solidFill>
                <a:latin typeface="Ubuntu"/>
                <a:ea typeface="Ubuntu"/>
                <a:cs typeface="Ubuntu"/>
                <a:sym typeface="Ubuntu"/>
              </a:rPr>
              <a:t>Lorsqu’on se trouve en mode distant, la relation enseignant-élève se manifeste et se construit de façon différente de celle en présence. Elle est très importante considérant</a:t>
            </a:r>
            <a:r>
              <a:rPr lang="fr-FR">
                <a:solidFill>
                  <a:srgbClr val="384F5C"/>
                </a:solidFill>
                <a:latin typeface="Ubuntu"/>
                <a:ea typeface="Ubuntu"/>
                <a:cs typeface="Ubuntu"/>
                <a:sym typeface="Ubuntu"/>
              </a:rPr>
              <a:t> </a:t>
            </a:r>
            <a:r>
              <a:rPr lang="fr-FR" sz="1200">
                <a:solidFill>
                  <a:srgbClr val="384F5C"/>
                </a:solidFill>
                <a:latin typeface="Ubuntu"/>
                <a:ea typeface="Ubuntu"/>
                <a:cs typeface="Ubuntu"/>
                <a:sym typeface="Ubuntu"/>
              </a:rPr>
              <a:t> l'absence de</a:t>
            </a:r>
            <a:br>
              <a:rPr lang="fr-FR" sz="1200">
                <a:latin typeface="Ubuntu"/>
                <a:ea typeface="Ubuntu"/>
                <a:cs typeface="Ubuntu"/>
              </a:rPr>
            </a:br>
            <a:r>
              <a:rPr lang="fr-FR" sz="1200">
                <a:solidFill>
                  <a:srgbClr val="384F5C"/>
                </a:solidFill>
                <a:latin typeface="Ubuntu"/>
                <a:ea typeface="Ubuntu"/>
                <a:cs typeface="Ubuntu"/>
                <a:sym typeface="Ubuntu"/>
              </a:rPr>
              <a:t>« présence physique ».</a:t>
            </a:r>
            <a:endParaRPr lang="fr-FR" sz="1200">
              <a:latin typeface="Ubuntu"/>
              <a:ea typeface="Ubuntu"/>
              <a:cs typeface="Ubuntu"/>
            </a:endParaRPr>
          </a:p>
          <a:p>
            <a:endParaRPr lang="fr-CA"/>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25</a:t>
            </a:fld>
            <a:endParaRPr lang="fr-CA"/>
          </a:p>
        </p:txBody>
      </p:sp>
    </p:spTree>
    <p:extLst>
      <p:ext uri="{BB962C8B-B14F-4D97-AF65-F5344CB8AC3E}">
        <p14:creationId xmlns:p14="http://schemas.microsoft.com/office/powerpoint/2010/main" val="2094164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26</a:t>
            </a:fld>
            <a:endParaRPr lang="fr-CA"/>
          </a:p>
        </p:txBody>
      </p:sp>
    </p:spTree>
    <p:extLst>
      <p:ext uri="{BB962C8B-B14F-4D97-AF65-F5344CB8AC3E}">
        <p14:creationId xmlns:p14="http://schemas.microsoft.com/office/powerpoint/2010/main" val="2882590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buFont typeface="Arial"/>
            </a:pPr>
            <a:r>
              <a:rPr lang="fr" sz="1200">
                <a:solidFill>
                  <a:schemeClr val="dk1"/>
                </a:solidFill>
                <a:latin typeface="Ubuntu"/>
              </a:rPr>
              <a:t>1m</a:t>
            </a:r>
            <a:r>
              <a:rPr lang="fr">
                <a:solidFill>
                  <a:schemeClr val="dk1"/>
                </a:solidFill>
                <a:latin typeface="Ubuntu"/>
              </a:rPr>
              <a:t> MC</a:t>
            </a:r>
            <a:endParaRPr lang="fr-F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563728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atin typeface="Ubuntu"/>
              </a:rPr>
              <a:t>1m</a:t>
            </a:r>
          </a:p>
          <a:p>
            <a:r>
              <a:rPr lang="fr-FR">
                <a:latin typeface="Ubuntu"/>
              </a:rPr>
              <a:t>Reproduire à distance une leçon planifiée pour être vécue en présence ne donne souvent pas les résultats escomptés. Il faut planifier autrement.</a:t>
            </a:r>
            <a:endParaRPr lang="en-US">
              <a:latin typeface="Ubuntu"/>
            </a:endParaRPr>
          </a:p>
          <a:p>
            <a:r>
              <a:rPr lang="fr-FR">
                <a:latin typeface="Ubuntu"/>
              </a:rPr>
              <a:t>Les apprentissages des élèves doivent être définis, l’enseignement et l’évaluation doivent être planifiés.</a:t>
            </a:r>
            <a:endParaRPr lang="en-US">
              <a:latin typeface="Ubuntu"/>
            </a:endParaRPr>
          </a:p>
          <a:p>
            <a:endParaRPr lang="fr-FR"/>
          </a:p>
        </p:txBody>
      </p:sp>
    </p:spTree>
    <p:extLst>
      <p:ext uri="{BB962C8B-B14F-4D97-AF65-F5344CB8AC3E}">
        <p14:creationId xmlns:p14="http://schemas.microsoft.com/office/powerpoint/2010/main" val="22885096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atin typeface="Ubuntu"/>
              </a:rPr>
              <a:t>1m</a:t>
            </a:r>
            <a:endParaRPr lang="fr-FR"/>
          </a:p>
        </p:txBody>
      </p:sp>
    </p:spTree>
    <p:extLst>
      <p:ext uri="{BB962C8B-B14F-4D97-AF65-F5344CB8AC3E}">
        <p14:creationId xmlns:p14="http://schemas.microsoft.com/office/powerpoint/2010/main" val="370932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b1cf19873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b1cf19873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200"/>
              <a:t>1m</a:t>
            </a:r>
          </a:p>
          <a:p>
            <a:pPr marL="0" lvl="0" indent="0" algn="l" rtl="0">
              <a:spcBef>
                <a:spcPts val="0"/>
              </a:spcBef>
              <a:spcAft>
                <a:spcPts val="0"/>
              </a:spcAft>
              <a:buNone/>
            </a:pPr>
            <a:r>
              <a:rPr lang="fr" sz="1200"/>
              <a:t>Étienne</a:t>
            </a:r>
          </a:p>
          <a:p>
            <a:pPr marL="0" lvl="0" indent="0" algn="l" rtl="0">
              <a:spcBef>
                <a:spcPts val="0"/>
              </a:spcBef>
              <a:spcAft>
                <a:spcPts val="0"/>
              </a:spcAft>
              <a:buNone/>
            </a:pPr>
            <a:r>
              <a:rPr lang="fr" sz="1200"/>
              <a:t>Présentation de thématiques et de l’objectif de développement professionnel visé pour chacune</a:t>
            </a: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atin typeface="Ubuntu"/>
              </a:rPr>
              <a:t>1m</a:t>
            </a:r>
          </a:p>
        </p:txBody>
      </p:sp>
    </p:spTree>
    <p:extLst>
      <p:ext uri="{BB962C8B-B14F-4D97-AF65-F5344CB8AC3E}">
        <p14:creationId xmlns:p14="http://schemas.microsoft.com/office/powerpoint/2010/main" val="1457752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buFont typeface="Arial"/>
            </a:pPr>
            <a:r>
              <a:rPr lang="fr" sz="1200">
                <a:solidFill>
                  <a:schemeClr val="dk1"/>
                </a:solidFill>
                <a:latin typeface="Ubuntu"/>
              </a:rPr>
              <a:t>1m</a:t>
            </a:r>
            <a:r>
              <a:rPr lang="fr">
                <a:solidFill>
                  <a:schemeClr val="dk1"/>
                </a:solidFill>
                <a:latin typeface="Ubuntu"/>
              </a:rPr>
              <a:t> MC</a:t>
            </a:r>
            <a:endParaRPr lang="fr-F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1731419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a:solidFill>
                  <a:srgbClr val="384F5C"/>
                </a:solidFill>
                <a:latin typeface="Ubuntu"/>
                <a:ea typeface="Ubuntu"/>
                <a:cs typeface="Ubuntu"/>
              </a:rPr>
              <a:t>1m</a:t>
            </a:r>
            <a:endParaRPr lang="fr-FR">
              <a:solidFill>
                <a:srgbClr val="384F5C"/>
              </a:solidFill>
              <a:latin typeface="Ubuntu"/>
              <a:ea typeface="Ubuntu"/>
              <a:cs typeface="Ubuntu"/>
              <a:sym typeface="Ubuntu"/>
            </a:endParaRPr>
          </a:p>
          <a:p>
            <a:pPr algn="l"/>
            <a:r>
              <a:rPr lang="fr-FR" sz="1200">
                <a:solidFill>
                  <a:srgbClr val="384F5C"/>
                </a:solidFill>
                <a:latin typeface="Ubuntu"/>
                <a:ea typeface="Ubuntu"/>
                <a:cs typeface="Ubuntu"/>
                <a:sym typeface="Ubuntu"/>
              </a:rPr>
              <a:t>Il est souvent gagnant de produire du matériel pédagogique autoportant (animations, capsules vidéo, audio, capsules interactives, etc.).</a:t>
            </a:r>
            <a:endParaRPr lang="fr-FR"/>
          </a:p>
          <a:p>
            <a:pPr algn="l"/>
            <a:r>
              <a:rPr lang="fr-FR" sz="1200">
                <a:solidFill>
                  <a:srgbClr val="384F5C"/>
                </a:solidFill>
                <a:latin typeface="Ubuntu"/>
                <a:ea typeface="Ubuntu"/>
                <a:cs typeface="Ubuntu"/>
                <a:sym typeface="Ubuntu"/>
              </a:rPr>
              <a:t> Ce matériel peut être utilisé par l’élève de façon autonome ce qui libère du temps à l’enseignant pour un suivi personnalisé. </a:t>
            </a:r>
          </a:p>
          <a:p>
            <a:pPr algn="l"/>
            <a:r>
              <a:rPr lang="fr-FR" sz="1200">
                <a:solidFill>
                  <a:srgbClr val="384F5C"/>
                </a:solidFill>
                <a:latin typeface="Ubuntu"/>
                <a:ea typeface="Ubuntu"/>
                <a:cs typeface="Ubuntu"/>
                <a:sym typeface="Ubuntu"/>
              </a:rPr>
              <a:t>Le matériel doit cependant être construit en suivant quelques règles de base. </a:t>
            </a:r>
          </a:p>
          <a:p>
            <a:pPr marL="0" lvl="0" indent="0" algn="l" rtl="0">
              <a:spcBef>
                <a:spcPts val="0"/>
              </a:spcBef>
              <a:spcAft>
                <a:spcPts val="0"/>
              </a:spcAft>
              <a:buNone/>
            </a:pPr>
            <a:endParaRPr/>
          </a:p>
        </p:txBody>
      </p:sp>
    </p:spTree>
    <p:extLst>
      <p:ext uri="{BB962C8B-B14F-4D97-AF65-F5344CB8AC3E}">
        <p14:creationId xmlns:p14="http://schemas.microsoft.com/office/powerpoint/2010/main" val="2164460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a71fd51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a71fd51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atin typeface="Ubuntu"/>
              </a:rPr>
              <a:t>1m</a:t>
            </a:r>
          </a:p>
        </p:txBody>
      </p:sp>
    </p:spTree>
    <p:extLst>
      <p:ext uri="{BB962C8B-B14F-4D97-AF65-F5344CB8AC3E}">
        <p14:creationId xmlns:p14="http://schemas.microsoft.com/office/powerpoint/2010/main" val="1649240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a71fd51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a71fd51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atin typeface="Ubuntu"/>
              </a:rPr>
              <a:t>1m</a:t>
            </a:r>
            <a:endParaRPr/>
          </a:p>
        </p:txBody>
      </p:sp>
    </p:spTree>
    <p:extLst>
      <p:ext uri="{BB962C8B-B14F-4D97-AF65-F5344CB8AC3E}">
        <p14:creationId xmlns:p14="http://schemas.microsoft.com/office/powerpoint/2010/main" val="1623106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buFont typeface="Arial"/>
            </a:pPr>
            <a:r>
              <a:rPr lang="fr" sz="1200">
                <a:solidFill>
                  <a:schemeClr val="dk1"/>
                </a:solidFill>
                <a:latin typeface="Ubuntu"/>
              </a:rPr>
              <a:t>1m</a:t>
            </a:r>
            <a:r>
              <a:rPr lang="fr">
                <a:solidFill>
                  <a:schemeClr val="dk1"/>
                </a:solidFill>
                <a:latin typeface="Ubuntu"/>
              </a:rPr>
              <a:t> MC</a:t>
            </a:r>
            <a:endParaRPr lang="fr-F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35977297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endParaRPr lang="en-US">
              <a:latin typeface="Ubuntu"/>
            </a:endParaRPr>
          </a:p>
          <a:p>
            <a:r>
              <a:rPr lang="en-US">
                <a:latin typeface="Ubuntu"/>
              </a:rPr>
              <a:t>La </a:t>
            </a:r>
            <a:r>
              <a:rPr lang="en-US" err="1">
                <a:latin typeface="Ubuntu"/>
              </a:rPr>
              <a:t>rétroaction</a:t>
            </a:r>
            <a:r>
              <a:rPr lang="en-US">
                <a:latin typeface="Ubuntu"/>
              </a:rPr>
              <a:t> que </a:t>
            </a:r>
            <a:r>
              <a:rPr lang="en-US" err="1">
                <a:latin typeface="Ubuntu"/>
              </a:rPr>
              <a:t>l’élève</a:t>
            </a:r>
            <a:r>
              <a:rPr lang="en-US">
                <a:latin typeface="Ubuntu"/>
              </a:rPr>
              <a:t> </a:t>
            </a:r>
            <a:r>
              <a:rPr lang="en-US" err="1">
                <a:latin typeface="Ubuntu"/>
              </a:rPr>
              <a:t>reçoit</a:t>
            </a:r>
            <a:r>
              <a:rPr lang="en-US">
                <a:latin typeface="Ubuntu"/>
              </a:rPr>
              <a:t> a un </a:t>
            </a:r>
            <a:r>
              <a:rPr lang="en-US" err="1">
                <a:latin typeface="Ubuntu"/>
              </a:rPr>
              <a:t>effet</a:t>
            </a:r>
            <a:r>
              <a:rPr lang="en-US">
                <a:latin typeface="Ubuntu"/>
              </a:rPr>
              <a:t> </a:t>
            </a:r>
            <a:r>
              <a:rPr lang="en-US" err="1">
                <a:latin typeface="Ubuntu"/>
              </a:rPr>
              <a:t>déterminant</a:t>
            </a:r>
            <a:r>
              <a:rPr lang="en-US">
                <a:latin typeface="Ubuntu"/>
              </a:rPr>
              <a:t> sur </a:t>
            </a:r>
            <a:r>
              <a:rPr lang="en-US" err="1">
                <a:latin typeface="Ubuntu"/>
              </a:rPr>
              <a:t>sa</a:t>
            </a:r>
            <a:r>
              <a:rPr lang="en-US">
                <a:latin typeface="Ubuntu"/>
              </a:rPr>
              <a:t> </a:t>
            </a:r>
            <a:r>
              <a:rPr lang="en-US" err="1">
                <a:latin typeface="Ubuntu"/>
              </a:rPr>
              <a:t>réussite</a:t>
            </a:r>
            <a:r>
              <a:rPr lang="en-US">
                <a:latin typeface="Ubuntu"/>
              </a:rPr>
              <a:t>. La formation à distance a </a:t>
            </a:r>
            <a:r>
              <a:rPr lang="en-US" err="1">
                <a:latin typeface="Ubuntu"/>
              </a:rPr>
              <a:t>ses</a:t>
            </a:r>
            <a:r>
              <a:rPr lang="en-US">
                <a:latin typeface="Ubuntu"/>
              </a:rPr>
              <a:t> </a:t>
            </a:r>
            <a:r>
              <a:rPr lang="en-US" err="1">
                <a:latin typeface="Ubuntu"/>
              </a:rPr>
              <a:t>propres</a:t>
            </a:r>
            <a:r>
              <a:rPr lang="en-US">
                <a:latin typeface="Ubuntu"/>
              </a:rPr>
              <a:t> </a:t>
            </a:r>
            <a:r>
              <a:rPr lang="en-US" err="1">
                <a:latin typeface="Ubuntu"/>
              </a:rPr>
              <a:t>méthodes</a:t>
            </a:r>
            <a:r>
              <a:rPr lang="en-US">
                <a:latin typeface="Ubuntu"/>
              </a:rPr>
              <a:t> de </a:t>
            </a:r>
            <a:r>
              <a:rPr lang="en-US" err="1">
                <a:latin typeface="Ubuntu"/>
              </a:rPr>
              <a:t>rétroaction</a:t>
            </a:r>
            <a:r>
              <a:rPr lang="en-US">
                <a:latin typeface="Ubuntu"/>
              </a:rPr>
              <a:t> </a:t>
            </a:r>
            <a:r>
              <a:rPr lang="en-US" err="1">
                <a:latin typeface="Ubuntu"/>
              </a:rPr>
              <a:t>pédagonumérique</a:t>
            </a:r>
            <a:r>
              <a:rPr lang="en-US">
                <a:latin typeface="Ubuntu"/>
              </a:rPr>
              <a:t>. </a:t>
            </a:r>
            <a:endParaRPr lang="en-US">
              <a:latin typeface="Ubuntu"/>
              <a:cs typeface="Calibri"/>
            </a:endParaRPr>
          </a:p>
          <a:p>
            <a:br>
              <a:rPr lang="en-US"/>
            </a:br>
            <a:endParaRPr lang="en-US"/>
          </a:p>
          <a:p>
            <a:endParaRPr lang="en-US">
              <a:latin typeface="Calibri"/>
              <a:cs typeface="Calibri"/>
            </a:endParaRP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36</a:t>
            </a:fld>
            <a:endParaRPr lang="fr-CA"/>
          </a:p>
        </p:txBody>
      </p:sp>
    </p:spTree>
    <p:extLst>
      <p:ext uri="{BB962C8B-B14F-4D97-AF65-F5344CB8AC3E}">
        <p14:creationId xmlns:p14="http://schemas.microsoft.com/office/powerpoint/2010/main" val="5550087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37</a:t>
            </a:fld>
            <a:endParaRPr lang="fr-CA"/>
          </a:p>
        </p:txBody>
      </p:sp>
    </p:spTree>
    <p:extLst>
      <p:ext uri="{BB962C8B-B14F-4D97-AF65-F5344CB8AC3E}">
        <p14:creationId xmlns:p14="http://schemas.microsoft.com/office/powerpoint/2010/main" val="21135229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38</a:t>
            </a:fld>
            <a:endParaRPr lang="fr-CA"/>
          </a:p>
        </p:txBody>
      </p:sp>
    </p:spTree>
    <p:extLst>
      <p:ext uri="{BB962C8B-B14F-4D97-AF65-F5344CB8AC3E}">
        <p14:creationId xmlns:p14="http://schemas.microsoft.com/office/powerpoint/2010/main" val="2963268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buFont typeface="Arial"/>
            </a:pPr>
            <a:r>
              <a:rPr lang="fr" sz="1200">
                <a:solidFill>
                  <a:schemeClr val="dk1"/>
                </a:solidFill>
                <a:latin typeface="Ubuntu"/>
              </a:rPr>
              <a:t>1m</a:t>
            </a:r>
            <a:r>
              <a:rPr lang="fr">
                <a:solidFill>
                  <a:schemeClr val="dk1"/>
                </a:solidFill>
                <a:latin typeface="Ubuntu"/>
              </a:rPr>
              <a:t> Dominic</a:t>
            </a:r>
            <a:endParaRPr lang="fr-F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1399028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b1cf19873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b1cf19873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200"/>
              <a:t>1m</a:t>
            </a:r>
          </a:p>
          <a:p>
            <a:pPr marL="0" lvl="0" indent="0" algn="l" rtl="0">
              <a:spcBef>
                <a:spcPts val="0"/>
              </a:spcBef>
              <a:spcAft>
                <a:spcPts val="0"/>
              </a:spcAft>
              <a:buNone/>
            </a:pPr>
            <a:r>
              <a:rPr lang="fr" sz="1200"/>
              <a:t>Étienne</a:t>
            </a:r>
          </a:p>
          <a:p>
            <a:pPr marL="0" lvl="0" indent="0" algn="l" rtl="0">
              <a:spcBef>
                <a:spcPts val="0"/>
              </a:spcBef>
              <a:spcAft>
                <a:spcPts val="0"/>
              </a:spcAft>
              <a:buNone/>
            </a:pPr>
            <a:r>
              <a:rPr lang="fr" sz="1200"/>
              <a:t>Présentation de thématiques et de l’objectif de développement professionnel visé pour chacune</a:t>
            </a:r>
            <a:endParaRPr sz="1200"/>
          </a:p>
        </p:txBody>
      </p:sp>
    </p:spTree>
    <p:extLst>
      <p:ext uri="{BB962C8B-B14F-4D97-AF65-F5344CB8AC3E}">
        <p14:creationId xmlns:p14="http://schemas.microsoft.com/office/powerpoint/2010/main" val="3723679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a:p>
            <a:r>
              <a:rPr lang="en-US">
                <a:latin typeface="Ubuntu"/>
              </a:rPr>
              <a:t>La gestion du temps, des </a:t>
            </a:r>
            <a:r>
              <a:rPr lang="en-US" err="1">
                <a:latin typeface="Ubuntu"/>
              </a:rPr>
              <a:t>comportements</a:t>
            </a:r>
            <a:r>
              <a:rPr lang="en-US">
                <a:latin typeface="Ubuntu"/>
              </a:rPr>
              <a:t>, des </a:t>
            </a:r>
            <a:r>
              <a:rPr lang="en-US" err="1">
                <a:latin typeface="Ubuntu"/>
              </a:rPr>
              <a:t>contenus</a:t>
            </a:r>
            <a:r>
              <a:rPr lang="en-US">
                <a:latin typeface="Ubuntu"/>
              </a:rPr>
              <a:t> à </a:t>
            </a:r>
            <a:r>
              <a:rPr lang="en-US" err="1">
                <a:latin typeface="Ubuntu"/>
              </a:rPr>
              <a:t>enseigner</a:t>
            </a:r>
            <a:r>
              <a:rPr lang="en-US">
                <a:latin typeface="Ubuntu"/>
              </a:rPr>
              <a:t> et des </a:t>
            </a:r>
            <a:r>
              <a:rPr lang="en-US" err="1">
                <a:latin typeface="Ubuntu"/>
              </a:rPr>
              <a:t>activités</a:t>
            </a:r>
            <a:r>
              <a:rPr lang="en-US">
                <a:latin typeface="Ubuntu"/>
              </a:rPr>
              <a:t> à faire vivre aux </a:t>
            </a:r>
            <a:r>
              <a:rPr lang="en-US" err="1">
                <a:latin typeface="Ubuntu"/>
              </a:rPr>
              <a:t>élèves</a:t>
            </a:r>
            <a:r>
              <a:rPr lang="en-US">
                <a:latin typeface="Ubuntu"/>
              </a:rPr>
              <a:t> pour </a:t>
            </a:r>
            <a:r>
              <a:rPr lang="en-US" err="1">
                <a:latin typeface="Ubuntu"/>
              </a:rPr>
              <a:t>maintenir</a:t>
            </a:r>
            <a:r>
              <a:rPr lang="en-US">
                <a:latin typeface="Ubuntu"/>
              </a:rPr>
              <a:t> un haut </a:t>
            </a:r>
            <a:r>
              <a:rPr lang="en-US" err="1">
                <a:latin typeface="Ubuntu"/>
              </a:rPr>
              <a:t>niveau</a:t>
            </a:r>
            <a:r>
              <a:rPr lang="en-US">
                <a:latin typeface="Ubuntu"/>
              </a:rPr>
              <a:t> </a:t>
            </a:r>
            <a:r>
              <a:rPr lang="en-US" err="1">
                <a:latin typeface="Ubuntu"/>
              </a:rPr>
              <a:t>d’engagement</a:t>
            </a:r>
            <a:r>
              <a:rPr lang="en-US">
                <a:latin typeface="Ubuntu"/>
              </a:rPr>
              <a:t> et faire </a:t>
            </a:r>
            <a:r>
              <a:rPr lang="en-US" err="1">
                <a:latin typeface="Ubuntu"/>
              </a:rPr>
              <a:t>en</a:t>
            </a:r>
            <a:r>
              <a:rPr lang="en-US">
                <a:latin typeface="Ubuntu"/>
              </a:rPr>
              <a:t> </a:t>
            </a:r>
            <a:r>
              <a:rPr lang="en-US" err="1">
                <a:latin typeface="Ubuntu"/>
              </a:rPr>
              <a:t>sorte</a:t>
            </a:r>
            <a:r>
              <a:rPr lang="en-US">
                <a:latin typeface="Ubuntu"/>
              </a:rPr>
              <a:t> </a:t>
            </a:r>
            <a:r>
              <a:rPr lang="en-US" err="1">
                <a:latin typeface="Ubuntu"/>
              </a:rPr>
              <a:t>qu’une</a:t>
            </a:r>
            <a:r>
              <a:rPr lang="en-US">
                <a:latin typeface="Ubuntu"/>
              </a:rPr>
              <a:t> </a:t>
            </a:r>
            <a:r>
              <a:rPr lang="en-US" err="1">
                <a:latin typeface="Ubuntu"/>
              </a:rPr>
              <a:t>visioconférence</a:t>
            </a:r>
            <a:r>
              <a:rPr lang="en-US">
                <a:latin typeface="Ubuntu"/>
              </a:rPr>
              <a:t> </a:t>
            </a:r>
            <a:r>
              <a:rPr lang="en-US" err="1">
                <a:latin typeface="Ubuntu"/>
              </a:rPr>
              <a:t>soit</a:t>
            </a:r>
            <a:r>
              <a:rPr lang="en-US">
                <a:latin typeface="Ubuntu"/>
              </a:rPr>
              <a:t> </a:t>
            </a:r>
            <a:r>
              <a:rPr lang="en-US" err="1">
                <a:latin typeface="Ubuntu"/>
              </a:rPr>
              <a:t>porteuse</a:t>
            </a:r>
            <a:r>
              <a:rPr lang="en-US">
                <a:latin typeface="Ubuntu"/>
              </a:rPr>
              <a:t> </a:t>
            </a:r>
            <a:r>
              <a:rPr lang="en-US" err="1">
                <a:latin typeface="Ubuntu"/>
              </a:rPr>
              <a:t>d’apprentissages</a:t>
            </a:r>
            <a:r>
              <a:rPr lang="en-US">
                <a:latin typeface="Ubuntu"/>
              </a:rPr>
              <a:t>, </a:t>
            </a:r>
            <a:r>
              <a:rPr lang="en-US" err="1">
                <a:latin typeface="Ubuntu"/>
              </a:rPr>
              <a:t>c’est</a:t>
            </a:r>
            <a:r>
              <a:rPr lang="en-US">
                <a:latin typeface="Ubuntu"/>
              </a:rPr>
              <a:t> un </a:t>
            </a:r>
            <a:r>
              <a:rPr lang="en-US" err="1">
                <a:latin typeface="Ubuntu"/>
              </a:rPr>
              <a:t>réel</a:t>
            </a:r>
            <a:r>
              <a:rPr lang="en-US">
                <a:latin typeface="Ubuntu"/>
              </a:rPr>
              <a:t> </a:t>
            </a:r>
            <a:r>
              <a:rPr lang="en-US" err="1">
                <a:latin typeface="Ubuntu"/>
              </a:rPr>
              <a:t>défi</a:t>
            </a:r>
            <a:r>
              <a:rPr lang="en-US">
                <a:latin typeface="Ubuntu"/>
              </a:rPr>
              <a:t>. </a:t>
            </a:r>
            <a:r>
              <a:rPr lang="en-US" err="1">
                <a:latin typeface="Ubuntu"/>
              </a:rPr>
              <a:t>C’est</a:t>
            </a:r>
            <a:r>
              <a:rPr lang="en-US">
                <a:latin typeface="Ubuntu"/>
              </a:rPr>
              <a:t> surtout </a:t>
            </a:r>
            <a:r>
              <a:rPr lang="en-US" err="1">
                <a:latin typeface="Ubuntu"/>
              </a:rPr>
              <a:t>relativement</a:t>
            </a:r>
            <a:r>
              <a:rPr lang="en-US">
                <a:latin typeface="Ubuntu"/>
              </a:rPr>
              <a:t> </a:t>
            </a:r>
            <a:r>
              <a:rPr lang="en-US" err="1">
                <a:latin typeface="Ubuntu"/>
              </a:rPr>
              <a:t>différent</a:t>
            </a:r>
            <a:r>
              <a:rPr lang="en-US">
                <a:latin typeface="Ubuntu"/>
              </a:rPr>
              <a:t> des pratiques </a:t>
            </a:r>
            <a:r>
              <a:rPr lang="en-US" err="1">
                <a:latin typeface="Ubuntu"/>
              </a:rPr>
              <a:t>habituelles</a:t>
            </a:r>
            <a:r>
              <a:rPr lang="en-US">
                <a:latin typeface="Ubuntu"/>
              </a:rPr>
              <a:t> </a:t>
            </a:r>
            <a:r>
              <a:rPr lang="en-US" err="1">
                <a:latin typeface="Ubuntu"/>
              </a:rPr>
              <a:t>en</a:t>
            </a:r>
            <a:r>
              <a:rPr lang="en-US">
                <a:latin typeface="Ubuntu"/>
              </a:rPr>
              <a:t> salle de </a:t>
            </a:r>
            <a:r>
              <a:rPr lang="en-US" err="1">
                <a:latin typeface="Ubuntu"/>
              </a:rPr>
              <a:t>classe</a:t>
            </a:r>
            <a:r>
              <a:rPr lang="en-US">
                <a:latin typeface="Ubuntu"/>
              </a:rPr>
              <a:t>.</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40</a:t>
            </a:fld>
            <a:endParaRPr lang="fr-CA"/>
          </a:p>
        </p:txBody>
      </p:sp>
    </p:spTree>
    <p:extLst>
      <p:ext uri="{BB962C8B-B14F-4D97-AF65-F5344CB8AC3E}">
        <p14:creationId xmlns:p14="http://schemas.microsoft.com/office/powerpoint/2010/main" val="534370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41</a:t>
            </a:fld>
            <a:endParaRPr lang="fr-CA"/>
          </a:p>
        </p:txBody>
      </p:sp>
    </p:spTree>
    <p:extLst>
      <p:ext uri="{BB962C8B-B14F-4D97-AF65-F5344CB8AC3E}">
        <p14:creationId xmlns:p14="http://schemas.microsoft.com/office/powerpoint/2010/main" val="11022725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CA" sz="1200">
                <a:solidFill>
                  <a:schemeClr val="dk1"/>
                </a:solidFill>
                <a:latin typeface="Ubuntu"/>
              </a:rPr>
              <a:t>1m</a:t>
            </a:r>
            <a:r>
              <a:rPr lang="fr-CA">
                <a:solidFill>
                  <a:schemeClr val="dk1"/>
                </a:solidFill>
                <a:latin typeface="Ubuntu"/>
              </a:rPr>
              <a:t> </a:t>
            </a:r>
            <a:r>
              <a:rPr lang="fr-CA" err="1">
                <a:solidFill>
                  <a:schemeClr val="dk1"/>
                </a:solidFill>
                <a:latin typeface="Ubuntu"/>
              </a:rPr>
              <a:t>Dominic</a:t>
            </a:r>
            <a:endParaRPr lang="fr-CA" sz="1200" err="1">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1432495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d9d7a330a6_3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d9d7a330a6_3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atin typeface="Ubuntu"/>
              </a:rPr>
              <a:t>1m</a:t>
            </a:r>
          </a:p>
          <a:p>
            <a:r>
              <a:rPr lang="fr-FR">
                <a:latin typeface="Ubuntu"/>
              </a:rPr>
              <a:t>Les outils </a:t>
            </a:r>
            <a:r>
              <a:rPr lang="fr-FR" err="1">
                <a:latin typeface="Ubuntu"/>
              </a:rPr>
              <a:t>pédagonumériques</a:t>
            </a:r>
            <a:r>
              <a:rPr lang="fr-FR">
                <a:latin typeface="Ubuntu"/>
              </a:rPr>
              <a:t> propres à la formation à distance offrent des possibilités de suivi ( lire ici « monitoring ») des actions et des apprentissages des élèves. Ces données pourront être utilisées par les écoles et les enseignants pour réguler leurs enseignements.</a:t>
            </a:r>
          </a:p>
        </p:txBody>
      </p:sp>
    </p:spTree>
    <p:extLst>
      <p:ext uri="{BB962C8B-B14F-4D97-AF65-F5344CB8AC3E}">
        <p14:creationId xmlns:p14="http://schemas.microsoft.com/office/powerpoint/2010/main" val="29759781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d9d7a330a6_3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d9d7a330a6_3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atin typeface="Ubuntu"/>
              </a:rPr>
              <a:t>1m</a:t>
            </a:r>
            <a:endParaRPr/>
          </a:p>
        </p:txBody>
      </p:sp>
    </p:spTree>
    <p:extLst>
      <p:ext uri="{BB962C8B-B14F-4D97-AF65-F5344CB8AC3E}">
        <p14:creationId xmlns:p14="http://schemas.microsoft.com/office/powerpoint/2010/main" val="988420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d9d7a330a6_3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d9d7a330a6_3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atin typeface="Ubuntu"/>
              </a:rPr>
              <a:t>1m</a:t>
            </a:r>
            <a:endParaRPr/>
          </a:p>
        </p:txBody>
      </p:sp>
    </p:spTree>
    <p:extLst>
      <p:ext uri="{BB962C8B-B14F-4D97-AF65-F5344CB8AC3E}">
        <p14:creationId xmlns:p14="http://schemas.microsoft.com/office/powerpoint/2010/main" val="4696562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d9d7a330a6_3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d9d7a330a6_3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atin typeface="Ubuntu"/>
              </a:rPr>
              <a:t>1m</a:t>
            </a:r>
          </a:p>
        </p:txBody>
      </p:sp>
    </p:spTree>
    <p:extLst>
      <p:ext uri="{BB962C8B-B14F-4D97-AF65-F5344CB8AC3E}">
        <p14:creationId xmlns:p14="http://schemas.microsoft.com/office/powerpoint/2010/main" val="25767087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 sz="1200">
                <a:solidFill>
                  <a:schemeClr val="dk1"/>
                </a:solidFill>
                <a:latin typeface="Ubuntu"/>
              </a:rPr>
              <a:t>1m</a:t>
            </a:r>
            <a:r>
              <a:rPr lang="fr">
                <a:solidFill>
                  <a:schemeClr val="dk1"/>
                </a:solidFill>
                <a:latin typeface="Ubuntu"/>
              </a:rPr>
              <a:t> MC</a:t>
            </a:r>
            <a:endParaRP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18309347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latin typeface="Ubuntu"/>
              </a:rPr>
              <a:t>1m</a:t>
            </a:r>
            <a:endParaRPr lang="fr-FR"/>
          </a:p>
          <a:p>
            <a:r>
              <a:rPr lang="fr-CA">
                <a:latin typeface="Ubuntu"/>
              </a:rPr>
              <a:t>L’évaluation à distance a ses propres défis:</a:t>
            </a:r>
            <a:endParaRPr lang="en-US">
              <a:latin typeface="Ubuntu"/>
            </a:endParaRPr>
          </a:p>
          <a:p>
            <a:r>
              <a:rPr lang="fr-CA">
                <a:latin typeface="Ubuntu"/>
              </a:rPr>
              <a:t> L’équité face à l’évaluation en présence, l’égalité et la justice.</a:t>
            </a:r>
            <a:endParaRPr lang="en-US"/>
          </a:p>
          <a:p>
            <a:r>
              <a:rPr lang="fr-CA">
                <a:latin typeface="Ubuntu"/>
              </a:rPr>
              <a:t>Ce sont des valeurs importantes qui doivent être respectées.</a:t>
            </a:r>
            <a:endParaRPr lang="en-US"/>
          </a:p>
          <a:p>
            <a:endParaRPr lang="en-US">
              <a:latin typeface="Calibri"/>
              <a:cs typeface="Calibri"/>
            </a:endParaRP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48</a:t>
            </a:fld>
            <a:endParaRPr lang="fr-CA"/>
          </a:p>
        </p:txBody>
      </p:sp>
    </p:spTree>
    <p:extLst>
      <p:ext uri="{BB962C8B-B14F-4D97-AF65-F5344CB8AC3E}">
        <p14:creationId xmlns:p14="http://schemas.microsoft.com/office/powerpoint/2010/main" val="10987937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60b5b08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60b5b08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endParaRPr lang="fr-FR" sz="1400">
              <a:solidFill>
                <a:srgbClr val="FFFFFF"/>
              </a:solidFill>
              <a:latin typeface="Ubuntu"/>
            </a:endParaRPr>
          </a:p>
          <a:p>
            <a:pPr marL="0" lvl="0" indent="0" algn="ctr">
              <a:spcBef>
                <a:spcPts val="0"/>
              </a:spcBef>
              <a:spcAft>
                <a:spcPts val="0"/>
              </a:spcAft>
              <a:buNone/>
            </a:pPr>
            <a:r>
              <a:rPr lang="fr-FR" sz="1400">
                <a:solidFill>
                  <a:srgbClr val="FFFFFF"/>
                </a:solidFill>
                <a:latin typeface="Ubuntu"/>
              </a:rPr>
              <a:t>Il apparaît souhaitable d’habituer les apprenant(e)s à utiliser le plan de travail ou la feuille de route, en classe avant de se retrouver en situation d’enseignement à distance ou d’alternance classe-distance classe.</a:t>
            </a:r>
          </a:p>
          <a:p>
            <a:pPr marL="0" lvl="0" indent="0" algn="l" rtl="0">
              <a:spcBef>
                <a:spcPts val="0"/>
              </a:spcBef>
              <a:spcAft>
                <a:spcPts val="0"/>
              </a:spcAft>
              <a:buNone/>
            </a:pPr>
            <a:endParaRPr/>
          </a:p>
        </p:txBody>
      </p:sp>
    </p:spTree>
    <p:extLst>
      <p:ext uri="{BB962C8B-B14F-4D97-AF65-F5344CB8AC3E}">
        <p14:creationId xmlns:p14="http://schemas.microsoft.com/office/powerpoint/2010/main" val="1012333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200">
                <a:solidFill>
                  <a:schemeClr val="dk1"/>
                </a:solidFill>
              </a:rPr>
              <a:t>Étienne</a:t>
            </a:r>
          </a:p>
          <a:p>
            <a:pPr marL="0" lvl="0" indent="0" algn="l" rtl="0">
              <a:lnSpc>
                <a:spcPct val="115000"/>
              </a:lnSpc>
              <a:spcBef>
                <a:spcPts val="0"/>
              </a:spcBef>
              <a:spcAft>
                <a:spcPts val="0"/>
              </a:spcAft>
              <a:buClr>
                <a:schemeClr val="dk1"/>
              </a:buClr>
              <a:buSzPts val="1100"/>
              <a:buFont typeface="Arial"/>
              <a:buNone/>
            </a:pPr>
            <a:r>
              <a:rPr lang="fr" sz="1200">
                <a:solidFill>
                  <a:schemeClr val="dk1"/>
                </a:solidFill>
              </a:rPr>
              <a:t>1m</a:t>
            </a:r>
            <a:endParaRP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18540989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50</a:t>
            </a:fld>
            <a:endParaRPr lang="fr-CA"/>
          </a:p>
        </p:txBody>
      </p:sp>
    </p:spTree>
    <p:extLst>
      <p:ext uri="{BB962C8B-B14F-4D97-AF65-F5344CB8AC3E}">
        <p14:creationId xmlns:p14="http://schemas.microsoft.com/office/powerpoint/2010/main" val="20482426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51</a:t>
            </a:fld>
            <a:endParaRPr lang="fr-CA"/>
          </a:p>
        </p:txBody>
      </p:sp>
    </p:spTree>
    <p:extLst>
      <p:ext uri="{BB962C8B-B14F-4D97-AF65-F5344CB8AC3E}">
        <p14:creationId xmlns:p14="http://schemas.microsoft.com/office/powerpoint/2010/main" val="2510329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52</a:t>
            </a:fld>
            <a:endParaRPr lang="fr-CA"/>
          </a:p>
        </p:txBody>
      </p:sp>
    </p:spTree>
    <p:extLst>
      <p:ext uri="{BB962C8B-B14F-4D97-AF65-F5344CB8AC3E}">
        <p14:creationId xmlns:p14="http://schemas.microsoft.com/office/powerpoint/2010/main" val="11257801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CA" sz="1200">
                <a:solidFill>
                  <a:schemeClr val="dk1"/>
                </a:solidFill>
                <a:latin typeface="Ubuntu"/>
              </a:rPr>
              <a:t>1m</a:t>
            </a:r>
            <a:r>
              <a:rPr lang="fr-CA">
                <a:solidFill>
                  <a:schemeClr val="dk1"/>
                </a:solidFill>
                <a:latin typeface="Ubuntu"/>
              </a:rPr>
              <a:t> MC</a:t>
            </a:r>
            <a:endParaRPr lang="fr-CA"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3087545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a:p>
            <a:r>
              <a:rPr lang="en-US">
                <a:latin typeface="Ubuntu"/>
              </a:rPr>
              <a:t>Que </a:t>
            </a:r>
            <a:r>
              <a:rPr lang="en-US" err="1">
                <a:latin typeface="Ubuntu"/>
              </a:rPr>
              <a:t>l’on</a:t>
            </a:r>
            <a:r>
              <a:rPr lang="en-US">
                <a:latin typeface="Ubuntu"/>
              </a:rPr>
              <a:t> </a:t>
            </a:r>
            <a:r>
              <a:rPr lang="en-US" err="1">
                <a:latin typeface="Ubuntu"/>
              </a:rPr>
              <a:t>soit</a:t>
            </a:r>
            <a:r>
              <a:rPr lang="en-US">
                <a:latin typeface="Ubuntu"/>
              </a:rPr>
              <a:t> </a:t>
            </a:r>
            <a:r>
              <a:rPr lang="en-US" err="1">
                <a:latin typeface="Ubuntu"/>
              </a:rPr>
              <a:t>en</a:t>
            </a:r>
            <a:r>
              <a:rPr lang="en-US">
                <a:latin typeface="Ubuntu"/>
              </a:rPr>
              <a:t> </a:t>
            </a:r>
            <a:r>
              <a:rPr lang="en-US" err="1">
                <a:latin typeface="Ubuntu"/>
              </a:rPr>
              <a:t>présence</a:t>
            </a:r>
            <a:r>
              <a:rPr lang="en-US">
                <a:latin typeface="Ubuntu"/>
              </a:rPr>
              <a:t> </a:t>
            </a:r>
            <a:r>
              <a:rPr lang="en-US" err="1">
                <a:latin typeface="Ubuntu"/>
              </a:rPr>
              <a:t>ou</a:t>
            </a:r>
            <a:r>
              <a:rPr lang="en-US">
                <a:latin typeface="Ubuntu"/>
              </a:rPr>
              <a:t> à distance, les </a:t>
            </a:r>
            <a:r>
              <a:rPr lang="en-US" err="1">
                <a:latin typeface="Ubuntu"/>
              </a:rPr>
              <a:t>élèves</a:t>
            </a:r>
            <a:r>
              <a:rPr lang="en-US">
                <a:latin typeface="Ubuntu"/>
              </a:rPr>
              <a:t> qui nous </a:t>
            </a:r>
            <a:r>
              <a:rPr lang="en-US" err="1">
                <a:latin typeface="Ubuntu"/>
              </a:rPr>
              <a:t>sont</a:t>
            </a:r>
            <a:r>
              <a:rPr lang="en-US">
                <a:latin typeface="Ubuntu"/>
              </a:rPr>
              <a:t> </a:t>
            </a:r>
            <a:r>
              <a:rPr lang="en-US" err="1">
                <a:latin typeface="Ubuntu"/>
              </a:rPr>
              <a:t>confiés</a:t>
            </a:r>
            <a:r>
              <a:rPr lang="en-US">
                <a:latin typeface="Ubuntu"/>
              </a:rPr>
              <a:t> </a:t>
            </a:r>
            <a:r>
              <a:rPr lang="en-US" err="1">
                <a:latin typeface="Ubuntu"/>
              </a:rPr>
              <a:t>sont</a:t>
            </a:r>
            <a:r>
              <a:rPr lang="en-US">
                <a:latin typeface="Ubuntu"/>
              </a:rPr>
              <a:t> </a:t>
            </a:r>
            <a:r>
              <a:rPr lang="en-US" err="1">
                <a:latin typeface="Ubuntu"/>
              </a:rPr>
              <a:t>tous</a:t>
            </a:r>
            <a:r>
              <a:rPr lang="en-US">
                <a:latin typeface="Ubuntu"/>
              </a:rPr>
              <a:t> </a:t>
            </a:r>
            <a:r>
              <a:rPr lang="en-US" err="1">
                <a:latin typeface="Ubuntu"/>
              </a:rPr>
              <a:t>différents</a:t>
            </a:r>
            <a:r>
              <a:rPr lang="en-US">
                <a:latin typeface="Ubuntu"/>
              </a:rPr>
              <a:t>.</a:t>
            </a:r>
          </a:p>
          <a:p>
            <a:r>
              <a:rPr lang="en-US">
                <a:latin typeface="Ubuntu"/>
              </a:rPr>
              <a:t>Il faut </a:t>
            </a:r>
            <a:r>
              <a:rPr lang="en-US" err="1">
                <a:latin typeface="Ubuntu"/>
              </a:rPr>
              <a:t>tenir</a:t>
            </a:r>
            <a:r>
              <a:rPr lang="en-US">
                <a:latin typeface="Ubuntu"/>
              </a:rPr>
              <a:t> </a:t>
            </a:r>
            <a:r>
              <a:rPr lang="en-US" err="1">
                <a:latin typeface="Ubuntu"/>
              </a:rPr>
              <a:t>compte</a:t>
            </a:r>
            <a:r>
              <a:rPr lang="en-US">
                <a:latin typeface="Ubuntu"/>
              </a:rPr>
              <a:t> de </a:t>
            </a:r>
            <a:r>
              <a:rPr lang="en-US" err="1">
                <a:latin typeface="Ubuntu"/>
              </a:rPr>
              <a:t>ces</a:t>
            </a:r>
            <a:r>
              <a:rPr lang="en-US">
                <a:latin typeface="Ubuntu"/>
              </a:rPr>
              <a:t> </a:t>
            </a:r>
            <a:r>
              <a:rPr lang="en-US" err="1">
                <a:latin typeface="Ubuntu"/>
              </a:rPr>
              <a:t>différences</a:t>
            </a:r>
            <a:r>
              <a:rPr lang="en-US">
                <a:latin typeface="Ubuntu"/>
              </a:rPr>
              <a:t> dans un </a:t>
            </a:r>
            <a:r>
              <a:rPr lang="en-US" err="1">
                <a:latin typeface="Ubuntu"/>
              </a:rPr>
              <a:t>contexte</a:t>
            </a:r>
            <a:r>
              <a:rPr lang="en-US">
                <a:latin typeface="Ubuntu"/>
              </a:rPr>
              <a:t> de distance, </a:t>
            </a:r>
            <a:r>
              <a:rPr lang="en-US" err="1">
                <a:latin typeface="Ubuntu"/>
              </a:rPr>
              <a:t>ce</a:t>
            </a:r>
            <a:r>
              <a:rPr lang="en-US">
                <a:latin typeface="Ubuntu"/>
              </a:rPr>
              <a:t> qui </a:t>
            </a:r>
            <a:r>
              <a:rPr lang="en-US" err="1">
                <a:latin typeface="Ubuntu"/>
              </a:rPr>
              <a:t>signifie</a:t>
            </a:r>
            <a:r>
              <a:rPr lang="en-US">
                <a:latin typeface="Ubuntu"/>
              </a:rPr>
              <a:t> appliquer les concepts de </a:t>
            </a:r>
            <a:r>
              <a:rPr lang="en-US" err="1">
                <a:latin typeface="Ubuntu"/>
              </a:rPr>
              <a:t>pédagogie</a:t>
            </a:r>
            <a:r>
              <a:rPr lang="en-US">
                <a:latin typeface="Ubuntu"/>
              </a:rPr>
              <a:t> inclusive.</a:t>
            </a:r>
          </a:p>
          <a:p>
            <a:br>
              <a:rPr lang="en-US"/>
            </a:br>
            <a:endParaRPr lang="en-US"/>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54</a:t>
            </a:fld>
            <a:endParaRPr lang="fr-CA"/>
          </a:p>
        </p:txBody>
      </p:sp>
    </p:spTree>
    <p:extLst>
      <p:ext uri="{BB962C8B-B14F-4D97-AF65-F5344CB8AC3E}">
        <p14:creationId xmlns:p14="http://schemas.microsoft.com/office/powerpoint/2010/main" val="36379252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55</a:t>
            </a:fld>
            <a:endParaRPr lang="fr-CA"/>
          </a:p>
        </p:txBody>
      </p:sp>
    </p:spTree>
    <p:extLst>
      <p:ext uri="{BB962C8B-B14F-4D97-AF65-F5344CB8AC3E}">
        <p14:creationId xmlns:p14="http://schemas.microsoft.com/office/powerpoint/2010/main" val="25135487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56</a:t>
            </a:fld>
            <a:endParaRPr lang="fr-CA"/>
          </a:p>
        </p:txBody>
      </p:sp>
    </p:spTree>
    <p:extLst>
      <p:ext uri="{BB962C8B-B14F-4D97-AF65-F5344CB8AC3E}">
        <p14:creationId xmlns:p14="http://schemas.microsoft.com/office/powerpoint/2010/main" val="17640957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CA" sz="1200">
                <a:solidFill>
                  <a:schemeClr val="dk1"/>
                </a:solidFill>
                <a:latin typeface="Ubuntu"/>
              </a:rPr>
              <a:t>1m</a:t>
            </a:r>
            <a:r>
              <a:rPr lang="fr-CA">
                <a:solidFill>
                  <a:schemeClr val="dk1"/>
                </a:solidFill>
                <a:latin typeface="Ubuntu"/>
              </a:rPr>
              <a:t> MC</a:t>
            </a:r>
            <a:endParaRPr lang="fr-CA"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41015658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latin typeface="Ubuntu"/>
              </a:rPr>
              <a:t>1m</a:t>
            </a:r>
          </a:p>
          <a:p>
            <a:r>
              <a:rPr lang="fr-CA">
                <a:latin typeface="Ubuntu"/>
              </a:rPr>
              <a:t>Que l’on soit en présence ou à distance, la répartition des élèves selon la pyramide RAI s’applique (80 %, 15 %, 5 %). Les outils propres à la FAD offrent de nouvelles possibilités. Il est aussi important d’explorer comment faciliter les interventions des autres professionnels en mode distant.  </a:t>
            </a:r>
          </a:p>
          <a:p>
            <a:endParaRPr lang="fr-CA"/>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58</a:t>
            </a:fld>
            <a:endParaRPr lang="fr-CA"/>
          </a:p>
        </p:txBody>
      </p:sp>
    </p:spTree>
    <p:extLst>
      <p:ext uri="{BB962C8B-B14F-4D97-AF65-F5344CB8AC3E}">
        <p14:creationId xmlns:p14="http://schemas.microsoft.com/office/powerpoint/2010/main" val="35707708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latin typeface="Ubuntu"/>
              </a:rPr>
              <a:t>1m</a:t>
            </a:r>
            <a:endParaRPr lang="fr-CA"/>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59</a:t>
            </a:fld>
            <a:endParaRPr lang="fr-CA"/>
          </a:p>
        </p:txBody>
      </p:sp>
    </p:spTree>
    <p:extLst>
      <p:ext uri="{BB962C8B-B14F-4D97-AF65-F5344CB8AC3E}">
        <p14:creationId xmlns:p14="http://schemas.microsoft.com/office/powerpoint/2010/main" val="3081285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200">
                <a:solidFill>
                  <a:schemeClr val="dk1"/>
                </a:solidFill>
              </a:rPr>
              <a:t>Étienne</a:t>
            </a:r>
          </a:p>
          <a:p>
            <a:pPr marL="0" lvl="0" indent="0" algn="l" rtl="0">
              <a:lnSpc>
                <a:spcPct val="115000"/>
              </a:lnSpc>
              <a:spcBef>
                <a:spcPts val="0"/>
              </a:spcBef>
              <a:spcAft>
                <a:spcPts val="0"/>
              </a:spcAft>
              <a:buClr>
                <a:schemeClr val="dk1"/>
              </a:buClr>
              <a:buSzPts val="1100"/>
              <a:buFont typeface="Arial"/>
              <a:buNone/>
            </a:pPr>
            <a:r>
              <a:rPr lang="fr" sz="1200">
                <a:solidFill>
                  <a:schemeClr val="dk1"/>
                </a:solidFill>
              </a:rPr>
              <a:t>1m</a:t>
            </a:r>
            <a:endParaRP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34835377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60</a:t>
            </a:fld>
            <a:endParaRPr lang="fr-CA"/>
          </a:p>
        </p:txBody>
      </p:sp>
    </p:spTree>
    <p:extLst>
      <p:ext uri="{BB962C8B-B14F-4D97-AF65-F5344CB8AC3E}">
        <p14:creationId xmlns:p14="http://schemas.microsoft.com/office/powerpoint/2010/main" val="14317253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CA" sz="1200">
                <a:solidFill>
                  <a:schemeClr val="dk1"/>
                </a:solidFill>
                <a:latin typeface="Ubuntu"/>
              </a:rPr>
              <a:t>1m</a:t>
            </a:r>
            <a:r>
              <a:rPr lang="fr-CA">
                <a:solidFill>
                  <a:schemeClr val="dk1"/>
                </a:solidFill>
                <a:latin typeface="Ubuntu"/>
              </a:rPr>
              <a:t> </a:t>
            </a:r>
            <a:r>
              <a:rPr lang="fr-CA" err="1">
                <a:solidFill>
                  <a:schemeClr val="dk1"/>
                </a:solidFill>
                <a:latin typeface="Ubuntu"/>
              </a:rPr>
              <a:t>Dominic</a:t>
            </a:r>
            <a:r>
              <a:rPr lang="fr-CA">
                <a:solidFill>
                  <a:schemeClr val="dk1"/>
                </a:solidFill>
                <a:latin typeface="Ubuntu"/>
              </a:rPr>
              <a:t> ? </a:t>
            </a:r>
            <a:endParaRPr lang="fr-CA"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18636452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a:p>
            <a:r>
              <a:rPr lang="en-US" err="1">
                <a:latin typeface="Ubuntu"/>
              </a:rPr>
              <a:t>L’apprentissage</a:t>
            </a:r>
            <a:r>
              <a:rPr lang="en-US">
                <a:latin typeface="Ubuntu"/>
              </a:rPr>
              <a:t> à distance </a:t>
            </a:r>
            <a:r>
              <a:rPr lang="en-US" err="1">
                <a:latin typeface="Ubuntu"/>
              </a:rPr>
              <a:t>ouvre</a:t>
            </a:r>
            <a:r>
              <a:rPr lang="en-US">
                <a:latin typeface="Ubuntu"/>
              </a:rPr>
              <a:t> </a:t>
            </a:r>
            <a:r>
              <a:rPr lang="en-US" err="1">
                <a:latin typeface="Ubuntu"/>
              </a:rPr>
              <a:t>une</a:t>
            </a:r>
            <a:r>
              <a:rPr lang="en-US">
                <a:latin typeface="Ubuntu"/>
              </a:rPr>
              <a:t> </a:t>
            </a:r>
            <a:r>
              <a:rPr lang="en-US" err="1">
                <a:latin typeface="Ubuntu"/>
              </a:rPr>
              <a:t>fenêtre</a:t>
            </a:r>
            <a:r>
              <a:rPr lang="en-US">
                <a:latin typeface="Ubuntu"/>
              </a:rPr>
              <a:t> </a:t>
            </a:r>
            <a:r>
              <a:rPr lang="en-US" err="1">
                <a:latin typeface="Ubuntu"/>
              </a:rPr>
              <a:t>en</a:t>
            </a:r>
            <a:r>
              <a:rPr lang="en-US">
                <a:latin typeface="Ubuntu"/>
              </a:rPr>
              <a:t> temps </a:t>
            </a:r>
            <a:r>
              <a:rPr lang="en-US" err="1">
                <a:latin typeface="Ubuntu"/>
              </a:rPr>
              <a:t>réel</a:t>
            </a:r>
            <a:r>
              <a:rPr lang="en-US">
                <a:latin typeface="Ubuntu"/>
              </a:rPr>
              <a:t> sur la </a:t>
            </a:r>
            <a:r>
              <a:rPr lang="en-US" err="1">
                <a:latin typeface="Ubuntu"/>
              </a:rPr>
              <a:t>classe</a:t>
            </a:r>
            <a:r>
              <a:rPr lang="en-US">
                <a:latin typeface="Ubuntu"/>
              </a:rPr>
              <a:t> pour les parents. Cette situation </a:t>
            </a:r>
            <a:r>
              <a:rPr lang="en-US" err="1">
                <a:latin typeface="Ubuntu"/>
              </a:rPr>
              <a:t>est</a:t>
            </a:r>
            <a:r>
              <a:rPr lang="en-US">
                <a:latin typeface="Ubuntu"/>
              </a:rPr>
              <a:t> nouvelle pour </a:t>
            </a:r>
            <a:r>
              <a:rPr lang="en-US" err="1">
                <a:latin typeface="Ubuntu"/>
              </a:rPr>
              <a:t>l’enseignant</a:t>
            </a:r>
            <a:r>
              <a:rPr lang="en-US">
                <a:latin typeface="Ubuntu"/>
              </a:rPr>
              <a:t>, pour </a:t>
            </a:r>
            <a:r>
              <a:rPr lang="en-US" err="1">
                <a:latin typeface="Ubuntu"/>
              </a:rPr>
              <a:t>l’élève</a:t>
            </a:r>
            <a:r>
              <a:rPr lang="en-US">
                <a:latin typeface="Ubuntu"/>
              </a:rPr>
              <a:t>, </a:t>
            </a:r>
            <a:r>
              <a:rPr lang="en-US" err="1">
                <a:latin typeface="Ubuntu"/>
              </a:rPr>
              <a:t>mais</a:t>
            </a:r>
            <a:r>
              <a:rPr lang="en-US">
                <a:latin typeface="Ubuntu"/>
              </a:rPr>
              <a:t> </a:t>
            </a:r>
            <a:r>
              <a:rPr lang="en-US" err="1">
                <a:latin typeface="Ubuntu"/>
              </a:rPr>
              <a:t>aussi</a:t>
            </a:r>
            <a:r>
              <a:rPr lang="en-US">
                <a:latin typeface="Ubuntu"/>
              </a:rPr>
              <a:t> pour le parent. Les trois </a:t>
            </a:r>
            <a:r>
              <a:rPr lang="en-US" err="1">
                <a:latin typeface="Ubuntu"/>
              </a:rPr>
              <a:t>doivent</a:t>
            </a:r>
            <a:r>
              <a:rPr lang="en-US">
                <a:latin typeface="Ubuntu"/>
              </a:rPr>
              <a:t> </a:t>
            </a:r>
            <a:r>
              <a:rPr lang="en-US" err="1">
                <a:latin typeface="Ubuntu"/>
              </a:rPr>
              <a:t>apprendre</a:t>
            </a:r>
            <a:r>
              <a:rPr lang="en-US">
                <a:latin typeface="Ubuntu"/>
              </a:rPr>
              <a:t> à </a:t>
            </a:r>
            <a:r>
              <a:rPr lang="en-US" err="1">
                <a:latin typeface="Ubuntu"/>
              </a:rPr>
              <a:t>gérer</a:t>
            </a:r>
            <a:r>
              <a:rPr lang="en-US">
                <a:latin typeface="Ubuntu"/>
              </a:rPr>
              <a:t> </a:t>
            </a:r>
            <a:r>
              <a:rPr lang="en-US" err="1">
                <a:latin typeface="Ubuntu"/>
              </a:rPr>
              <a:t>cette</a:t>
            </a:r>
            <a:r>
              <a:rPr lang="en-US">
                <a:latin typeface="Ubuntu"/>
              </a:rPr>
              <a:t> nouvelle </a:t>
            </a:r>
            <a:r>
              <a:rPr lang="en-US" err="1">
                <a:latin typeface="Ubuntu"/>
              </a:rPr>
              <a:t>réalité</a:t>
            </a:r>
            <a:r>
              <a:rPr lang="en-US">
                <a:latin typeface="Ubuntu"/>
              </a:rPr>
              <a:t>. </a:t>
            </a:r>
            <a:r>
              <a:rPr lang="en-US" err="1">
                <a:latin typeface="Ubuntu"/>
              </a:rPr>
              <a:t>L’enseignant</a:t>
            </a:r>
            <a:r>
              <a:rPr lang="en-US">
                <a:latin typeface="Ubuntu"/>
              </a:rPr>
              <a:t> aura à </a:t>
            </a:r>
            <a:r>
              <a:rPr lang="en-US" err="1">
                <a:latin typeface="Ubuntu"/>
              </a:rPr>
              <a:t>susciter</a:t>
            </a:r>
            <a:r>
              <a:rPr lang="en-US">
                <a:latin typeface="Ubuntu"/>
              </a:rPr>
              <a:t> </a:t>
            </a:r>
            <a:r>
              <a:rPr lang="en-US" err="1">
                <a:latin typeface="Ubuntu"/>
              </a:rPr>
              <a:t>davantage</a:t>
            </a:r>
            <a:r>
              <a:rPr lang="en-US">
                <a:latin typeface="Ubuntu"/>
              </a:rPr>
              <a:t> la collaboration des parents et à </a:t>
            </a:r>
            <a:r>
              <a:rPr lang="en-US" err="1">
                <a:latin typeface="Ubuntu"/>
              </a:rPr>
              <a:t>construire</a:t>
            </a:r>
            <a:r>
              <a:rPr lang="en-US">
                <a:latin typeface="Ubuntu"/>
              </a:rPr>
              <a:t> </a:t>
            </a:r>
            <a:r>
              <a:rPr lang="en-US" err="1">
                <a:latin typeface="Ubuntu"/>
              </a:rPr>
              <a:t>cette</a:t>
            </a:r>
            <a:r>
              <a:rPr lang="en-US">
                <a:latin typeface="Ubuntu"/>
              </a:rPr>
              <a:t> collaboration </a:t>
            </a:r>
            <a:r>
              <a:rPr lang="en-US" err="1">
                <a:latin typeface="Ubuntu"/>
              </a:rPr>
              <a:t>en</a:t>
            </a:r>
            <a:r>
              <a:rPr lang="en-US">
                <a:latin typeface="Ubuntu"/>
              </a:rPr>
              <a:t> plus de </a:t>
            </a:r>
            <a:r>
              <a:rPr lang="en-US" err="1">
                <a:latin typeface="Ubuntu"/>
              </a:rPr>
              <a:t>traiter</a:t>
            </a:r>
            <a:r>
              <a:rPr lang="en-US">
                <a:latin typeface="Ubuntu"/>
              </a:rPr>
              <a:t> d’un certain </a:t>
            </a:r>
            <a:r>
              <a:rPr lang="en-US" err="1">
                <a:latin typeface="Ubuntu"/>
              </a:rPr>
              <a:t>nombre</a:t>
            </a:r>
            <a:r>
              <a:rPr lang="en-US">
                <a:latin typeface="Ubuntu"/>
              </a:rPr>
              <a:t> de </a:t>
            </a:r>
            <a:r>
              <a:rPr lang="en-US" err="1">
                <a:latin typeface="Ubuntu"/>
              </a:rPr>
              <a:t>sujets</a:t>
            </a:r>
            <a:r>
              <a:rPr lang="en-US">
                <a:latin typeface="Ubuntu"/>
              </a:rPr>
              <a:t> </a:t>
            </a:r>
            <a:r>
              <a:rPr lang="en-US" err="1">
                <a:latin typeface="Ubuntu"/>
              </a:rPr>
              <a:t>propres</a:t>
            </a:r>
            <a:r>
              <a:rPr lang="en-US">
                <a:latin typeface="Ubuntu"/>
              </a:rPr>
              <a:t> à </a:t>
            </a:r>
            <a:r>
              <a:rPr lang="en-US" err="1">
                <a:latin typeface="Ubuntu"/>
              </a:rPr>
              <a:t>ce</a:t>
            </a:r>
            <a:r>
              <a:rPr lang="en-US">
                <a:latin typeface="Ubuntu"/>
              </a:rPr>
              <a:t> </a:t>
            </a:r>
            <a:r>
              <a:rPr lang="en-US" err="1">
                <a:latin typeface="Ubuntu"/>
              </a:rPr>
              <a:t>contexte</a:t>
            </a:r>
            <a:r>
              <a:rPr lang="en-US">
                <a:latin typeface="Ubuntu"/>
              </a:rPr>
              <a:t>. </a:t>
            </a:r>
          </a:p>
          <a:p>
            <a:br>
              <a:rPr lang="en-US"/>
            </a:br>
            <a:endParaRPr lang="en-US"/>
          </a:p>
          <a:p>
            <a:r>
              <a:rPr lang="en-US">
                <a:latin typeface="Ubuntu"/>
              </a:rPr>
              <a:t>Il </a:t>
            </a:r>
            <a:r>
              <a:rPr lang="en-US" err="1">
                <a:latin typeface="Ubuntu"/>
              </a:rPr>
              <a:t>devra</a:t>
            </a:r>
            <a:r>
              <a:rPr lang="en-US">
                <a:latin typeface="Ubuntu"/>
              </a:rPr>
              <a:t> </a:t>
            </a:r>
            <a:r>
              <a:rPr lang="en-US" err="1">
                <a:latin typeface="Ubuntu"/>
              </a:rPr>
              <a:t>jongler</a:t>
            </a:r>
            <a:r>
              <a:rPr lang="en-US">
                <a:latin typeface="Ubuntu"/>
              </a:rPr>
              <a:t> avec des </a:t>
            </a:r>
            <a:r>
              <a:rPr lang="en-US" err="1">
                <a:latin typeface="Ubuntu"/>
              </a:rPr>
              <a:t>enjeux</a:t>
            </a:r>
            <a:r>
              <a:rPr lang="en-US">
                <a:latin typeface="Ubuntu"/>
              </a:rPr>
              <a:t> </a:t>
            </a:r>
            <a:r>
              <a:rPr lang="en-US" err="1">
                <a:latin typeface="Ubuntu"/>
              </a:rPr>
              <a:t>légaux</a:t>
            </a:r>
            <a:r>
              <a:rPr lang="en-US">
                <a:latin typeface="Ubuntu"/>
              </a:rPr>
              <a:t> (</a:t>
            </a:r>
            <a:r>
              <a:rPr lang="en-US" err="1">
                <a:latin typeface="Ubuntu"/>
              </a:rPr>
              <a:t>enregistrements</a:t>
            </a:r>
            <a:r>
              <a:rPr lang="en-US">
                <a:latin typeface="Ubuntu"/>
              </a:rPr>
              <a:t> et </a:t>
            </a:r>
            <a:r>
              <a:rPr lang="en-US" err="1">
                <a:latin typeface="Ubuntu"/>
              </a:rPr>
              <a:t>visionnement</a:t>
            </a:r>
            <a:r>
              <a:rPr lang="en-US">
                <a:latin typeface="Ubuntu"/>
              </a:rPr>
              <a:t> des </a:t>
            </a:r>
            <a:r>
              <a:rPr lang="en-US" err="1">
                <a:latin typeface="Ubuntu"/>
              </a:rPr>
              <a:t>cours</a:t>
            </a:r>
            <a:r>
              <a:rPr lang="en-US">
                <a:latin typeface="Ubuntu"/>
              </a:rPr>
              <a:t> à distance), affirmer </a:t>
            </a:r>
            <a:r>
              <a:rPr lang="en-US" err="1">
                <a:latin typeface="Ubuntu"/>
              </a:rPr>
              <a:t>ses</a:t>
            </a:r>
            <a:r>
              <a:rPr lang="en-US">
                <a:latin typeface="Ubuntu"/>
              </a:rPr>
              <a:t> </a:t>
            </a:r>
            <a:r>
              <a:rPr lang="en-US" err="1">
                <a:latin typeface="Ubuntu"/>
              </a:rPr>
              <a:t>actes</a:t>
            </a:r>
            <a:r>
              <a:rPr lang="en-US">
                <a:latin typeface="Ubuntu"/>
              </a:rPr>
              <a:t> </a:t>
            </a:r>
            <a:r>
              <a:rPr lang="en-US" err="1">
                <a:latin typeface="Ubuntu"/>
              </a:rPr>
              <a:t>professionnels</a:t>
            </a:r>
            <a:r>
              <a:rPr lang="en-US">
                <a:latin typeface="Ubuntu"/>
              </a:rPr>
              <a:t> et « </a:t>
            </a:r>
            <a:r>
              <a:rPr lang="en-US" err="1">
                <a:latin typeface="Ubuntu"/>
              </a:rPr>
              <a:t>éduquer</a:t>
            </a:r>
            <a:r>
              <a:rPr lang="en-US">
                <a:latin typeface="Ubuntu"/>
              </a:rPr>
              <a:t> » </a:t>
            </a:r>
            <a:r>
              <a:rPr lang="en-US" err="1">
                <a:latin typeface="Ubuntu"/>
              </a:rPr>
              <a:t>certains</a:t>
            </a:r>
            <a:r>
              <a:rPr lang="en-US">
                <a:latin typeface="Ubuntu"/>
              </a:rPr>
              <a:t> parents à </a:t>
            </a:r>
            <a:r>
              <a:rPr lang="en-US" err="1">
                <a:latin typeface="Ubuntu"/>
              </a:rPr>
              <a:t>agir</a:t>
            </a:r>
            <a:r>
              <a:rPr lang="en-US">
                <a:latin typeface="Ubuntu"/>
              </a:rPr>
              <a:t> de </a:t>
            </a:r>
            <a:r>
              <a:rPr lang="en-US" err="1">
                <a:latin typeface="Ubuntu"/>
              </a:rPr>
              <a:t>façon</a:t>
            </a:r>
            <a:r>
              <a:rPr lang="en-US">
                <a:latin typeface="Ubuntu"/>
              </a:rPr>
              <a:t> </a:t>
            </a:r>
            <a:r>
              <a:rPr lang="en-US" err="1">
                <a:latin typeface="Ubuntu"/>
              </a:rPr>
              <a:t>éthique</a:t>
            </a:r>
            <a:r>
              <a:rPr lang="en-US">
                <a:latin typeface="Ubuntu"/>
              </a:rPr>
              <a:t>.</a:t>
            </a:r>
          </a:p>
          <a:p>
            <a:br>
              <a:rPr lang="en-US"/>
            </a:br>
            <a:endParaRPr lang="en-US"/>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62</a:t>
            </a:fld>
            <a:endParaRPr lang="fr-CA"/>
          </a:p>
        </p:txBody>
      </p:sp>
    </p:spTree>
    <p:extLst>
      <p:ext uri="{BB962C8B-B14F-4D97-AF65-F5344CB8AC3E}">
        <p14:creationId xmlns:p14="http://schemas.microsoft.com/office/powerpoint/2010/main" val="37903143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63</a:t>
            </a:fld>
            <a:endParaRPr lang="fr-CA"/>
          </a:p>
        </p:txBody>
      </p:sp>
    </p:spTree>
    <p:extLst>
      <p:ext uri="{BB962C8B-B14F-4D97-AF65-F5344CB8AC3E}">
        <p14:creationId xmlns:p14="http://schemas.microsoft.com/office/powerpoint/2010/main" val="23189353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 sz="1200">
                <a:solidFill>
                  <a:schemeClr val="dk1"/>
                </a:solidFill>
                <a:latin typeface="Ubuntu"/>
              </a:rPr>
              <a:t>1m</a:t>
            </a:r>
            <a:r>
              <a:rPr lang="fr">
                <a:solidFill>
                  <a:schemeClr val="dk1"/>
                </a:solidFill>
                <a:latin typeface="Ubuntu"/>
              </a:rPr>
              <a:t> Étienne </a:t>
            </a:r>
            <a:endParaRPr lang="fr-F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42430598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buFont typeface="Arial"/>
            </a:pPr>
            <a:r>
              <a:rPr lang="fr" sz="1200">
                <a:solidFill>
                  <a:schemeClr val="dk1"/>
                </a:solidFill>
                <a:latin typeface="Ubuntu"/>
              </a:rPr>
              <a:t>1m</a:t>
            </a:r>
            <a:r>
              <a:rPr lang="fr">
                <a:solidFill>
                  <a:schemeClr val="dk1"/>
                </a:solidFill>
                <a:latin typeface="Ubuntu"/>
              </a:rPr>
              <a:t> Étienne </a:t>
            </a:r>
            <a:endParaRPr lang="fr-F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15825615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CA" sz="1200">
                <a:solidFill>
                  <a:schemeClr val="dk1"/>
                </a:solidFill>
                <a:latin typeface="Ubuntu"/>
              </a:rPr>
              <a:t>1m</a:t>
            </a:r>
            <a:r>
              <a:rPr lang="fr-CA">
                <a:solidFill>
                  <a:schemeClr val="dk1"/>
                </a:solidFill>
                <a:latin typeface="Ubuntu"/>
              </a:rPr>
              <a:t> Étienne </a:t>
            </a:r>
            <a:endParaRPr lang="fr-CA"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2483717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200">
                <a:solidFill>
                  <a:schemeClr val="dk1"/>
                </a:solidFill>
              </a:rPr>
              <a:t>3m dom</a:t>
            </a:r>
            <a:endParaRP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915512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200">
                <a:solidFill>
                  <a:schemeClr val="dk1"/>
                </a:solidFill>
              </a:rPr>
              <a:t>1m Étienne</a:t>
            </a:r>
            <a:endParaRP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1991369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200">
                <a:solidFill>
                  <a:schemeClr val="dk1"/>
                </a:solidFill>
              </a:rPr>
              <a:t>1m Étienne</a:t>
            </a:r>
            <a:endParaRP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18360090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ond_haut">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067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6_Title Slid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14B34682-477C-9840-A739-FE60D8F1D24B}"/>
              </a:ext>
            </a:extLst>
          </p:cNvPr>
          <p:cNvSpPr>
            <a:spLocks noGrp="1"/>
          </p:cNvSpPr>
          <p:nvPr>
            <p:ph type="title" hasCustomPrompt="1"/>
          </p:nvPr>
        </p:nvSpPr>
        <p:spPr>
          <a:xfrm>
            <a:off x="398254" y="934969"/>
            <a:ext cx="11714922" cy="642040"/>
          </a:xfrm>
          <a:prstGeom prst="rect">
            <a:avLst/>
          </a:prstGeom>
        </p:spPr>
        <p:txBody>
          <a:bodyPr vert="horz" lIns="0" tIns="0" rIns="0" bIns="0" rtlCol="0" anchor="t" anchorCtr="0">
            <a:normAutofit/>
          </a:bodyPr>
          <a:lstStyle>
            <a:lvl1pPr algn="l">
              <a:defRPr sz="1800">
                <a:solidFill>
                  <a:schemeClr val="accent1"/>
                </a:solidFill>
                <a:latin typeface="Viga" panose="020B0800030000020004" pitchFamily="34" charset="77"/>
              </a:defRPr>
            </a:lvl1pPr>
          </a:lstStyle>
          <a:p>
            <a:r>
              <a:rPr lang="fr-FR" noProof="0"/>
              <a:t>Click to </a:t>
            </a:r>
            <a:r>
              <a:rPr lang="fr-FR" noProof="0" err="1"/>
              <a:t>edit</a:t>
            </a:r>
            <a:r>
              <a:rPr lang="fr-FR" noProof="0"/>
              <a:t> Master </a:t>
            </a:r>
            <a:r>
              <a:rPr lang="fr-FR" noProof="0" err="1"/>
              <a:t>title</a:t>
            </a:r>
            <a:r>
              <a:rPr lang="fr-FR" noProof="0"/>
              <a:t> style</a:t>
            </a:r>
          </a:p>
        </p:txBody>
      </p:sp>
      <p:cxnSp>
        <p:nvCxnSpPr>
          <p:cNvPr id="7" name="Connecteur droit 6">
            <a:extLst>
              <a:ext uri="{FF2B5EF4-FFF2-40B4-BE49-F238E27FC236}">
                <a16:creationId xmlns:a16="http://schemas.microsoft.com/office/drawing/2014/main" id="{A277F178-476A-984B-B538-DF866C089480}"/>
              </a:ext>
            </a:extLst>
          </p:cNvPr>
          <p:cNvCxnSpPr>
            <a:cxnSpLocks/>
          </p:cNvCxnSpPr>
          <p:nvPr/>
        </p:nvCxnSpPr>
        <p:spPr>
          <a:xfrm flipH="1">
            <a:off x="4988255" y="1091682"/>
            <a:ext cx="720374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Espace réservé du texte 16">
            <a:extLst>
              <a:ext uri="{FF2B5EF4-FFF2-40B4-BE49-F238E27FC236}">
                <a16:creationId xmlns:a16="http://schemas.microsoft.com/office/drawing/2014/main" id="{5136CCE5-BD80-FA43-870C-5EA9433E8371}"/>
              </a:ext>
            </a:extLst>
          </p:cNvPr>
          <p:cNvSpPr>
            <a:spLocks noGrp="1"/>
          </p:cNvSpPr>
          <p:nvPr>
            <p:ph type="body" sz="quarter" idx="11" hasCustomPrompt="1"/>
          </p:nvPr>
        </p:nvSpPr>
        <p:spPr>
          <a:xfrm>
            <a:off x="398254" y="251239"/>
            <a:ext cx="5791200" cy="1511300"/>
          </a:xfrm>
        </p:spPr>
        <p:txBody>
          <a:bodyPr>
            <a:normAutofit/>
          </a:bodyPr>
          <a:lstStyle>
            <a:lvl1pPr>
              <a:defRPr sz="4400">
                <a:latin typeface="Caveat" pitchFamily="2" charset="0"/>
              </a:defRPr>
            </a:lvl1pPr>
          </a:lstStyle>
          <a:p>
            <a:r>
              <a:rPr lang="fr-FR">
                <a:solidFill>
                  <a:schemeClr val="accent4"/>
                </a:solidFill>
              </a:rPr>
              <a:t>Click to </a:t>
            </a:r>
            <a:r>
              <a:rPr lang="fr-FR" err="1">
                <a:solidFill>
                  <a:schemeClr val="accent4"/>
                </a:solidFill>
              </a:rPr>
              <a:t>edit</a:t>
            </a:r>
            <a:r>
              <a:rPr lang="fr-FR">
                <a:solidFill>
                  <a:schemeClr val="accent4"/>
                </a:solidFill>
              </a:rPr>
              <a:t> Master </a:t>
            </a:r>
            <a:r>
              <a:rPr lang="fr-FR" err="1">
                <a:solidFill>
                  <a:schemeClr val="accent4"/>
                </a:solidFill>
              </a:rPr>
              <a:t>title</a:t>
            </a:r>
            <a:r>
              <a:rPr lang="fr-FR">
                <a:solidFill>
                  <a:schemeClr val="accent4"/>
                </a:solidFill>
              </a:rPr>
              <a:t> style</a:t>
            </a:r>
          </a:p>
        </p:txBody>
      </p:sp>
      <p:sp>
        <p:nvSpPr>
          <p:cNvPr id="21" name="Espace réservé du texte 12">
            <a:extLst>
              <a:ext uri="{FF2B5EF4-FFF2-40B4-BE49-F238E27FC236}">
                <a16:creationId xmlns:a16="http://schemas.microsoft.com/office/drawing/2014/main" id="{764A657A-C47B-304D-8D66-535BFE90ABF7}"/>
              </a:ext>
            </a:extLst>
          </p:cNvPr>
          <p:cNvSpPr>
            <a:spLocks noGrp="1"/>
          </p:cNvSpPr>
          <p:nvPr>
            <p:ph type="body" sz="quarter" idx="12"/>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22" name="Espace réservé du texte 12">
            <a:extLst>
              <a:ext uri="{FF2B5EF4-FFF2-40B4-BE49-F238E27FC236}">
                <a16:creationId xmlns:a16="http://schemas.microsoft.com/office/drawing/2014/main" id="{14A40462-7868-B44C-B748-5AC44BC67484}"/>
              </a:ext>
            </a:extLst>
          </p:cNvPr>
          <p:cNvSpPr>
            <a:spLocks noGrp="1"/>
          </p:cNvSpPr>
          <p:nvPr>
            <p:ph type="body" sz="quarter" idx="13"/>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cxnSp>
        <p:nvCxnSpPr>
          <p:cNvPr id="8" name="Connecteur droit 7">
            <a:extLst>
              <a:ext uri="{FF2B5EF4-FFF2-40B4-BE49-F238E27FC236}">
                <a16:creationId xmlns:a16="http://schemas.microsoft.com/office/drawing/2014/main" id="{E6053C94-368E-2847-87D2-9154DA9E4864}"/>
              </a:ext>
            </a:extLst>
          </p:cNvPr>
          <p:cNvCxnSpPr>
            <a:cxnSpLocks/>
          </p:cNvCxnSpPr>
          <p:nvPr userDrawn="1"/>
        </p:nvCxnSpPr>
        <p:spPr>
          <a:xfrm flipH="1">
            <a:off x="4988255" y="1091682"/>
            <a:ext cx="720374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978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5"/>
        </a:solidFill>
        <a:effectLst/>
      </p:bgPr>
    </p:bg>
    <p:spTree>
      <p:nvGrpSpPr>
        <p:cNvPr id="1" name=""/>
        <p:cNvGrpSpPr/>
        <p:nvPr/>
      </p:nvGrpSpPr>
      <p:grpSpPr>
        <a:xfrm>
          <a:off x="0" y="0"/>
          <a:ext cx="0" cy="0"/>
          <a:chOff x="0" y="0"/>
          <a:chExt cx="0" cy="0"/>
        </a:xfrm>
      </p:grpSpPr>
      <p:sp>
        <p:nvSpPr>
          <p:cNvPr id="1205" name="Picture Placeholder 5">
            <a:extLst>
              <a:ext uri="{FF2B5EF4-FFF2-40B4-BE49-F238E27FC236}">
                <a16:creationId xmlns:a16="http://schemas.microsoft.com/office/drawing/2014/main" id="{3E462694-AA9E-BF43-BA45-32984F0883E0}"/>
              </a:ext>
            </a:extLst>
          </p:cNvPr>
          <p:cNvSpPr>
            <a:spLocks noGrp="1"/>
          </p:cNvSpPr>
          <p:nvPr>
            <p:ph type="pic" sz="quarter" idx="10"/>
          </p:nvPr>
        </p:nvSpPr>
        <p:spPr>
          <a:xfrm>
            <a:off x="4590879" y="1400537"/>
            <a:ext cx="4159581" cy="2951545"/>
          </a:xfrm>
          <a:solidFill>
            <a:schemeClr val="accent2"/>
          </a:solidFill>
        </p:spPr>
        <p:txBody>
          <a:bodyPr>
            <a:normAutofit/>
          </a:bodyPr>
          <a:lstStyle>
            <a:lvl1pPr>
              <a:defRPr sz="1400">
                <a:solidFill>
                  <a:schemeClr val="bg1"/>
                </a:solidFill>
              </a:defRPr>
            </a:lvl1pPr>
          </a:lstStyle>
          <a:p>
            <a:r>
              <a:rPr lang="fr-CA"/>
              <a:t>Cliquez sur l'icône pour ajouter une image</a:t>
            </a:r>
            <a:endParaRPr lang="en-US"/>
          </a:p>
        </p:txBody>
      </p:sp>
      <p:pic>
        <p:nvPicPr>
          <p:cNvPr id="10" name="Graphique 9">
            <a:extLst>
              <a:ext uri="{FF2B5EF4-FFF2-40B4-BE49-F238E27FC236}">
                <a16:creationId xmlns:a16="http://schemas.microsoft.com/office/drawing/2014/main" id="{47C2860F-0119-DE40-BEA6-CF7830E65CE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065" y="301233"/>
            <a:ext cx="1105257" cy="1578938"/>
          </a:xfrm>
          <a:prstGeom prst="rect">
            <a:avLst/>
          </a:prstGeom>
        </p:spPr>
      </p:pic>
    </p:spTree>
    <p:extLst>
      <p:ext uri="{BB962C8B-B14F-4D97-AF65-F5344CB8AC3E}">
        <p14:creationId xmlns:p14="http://schemas.microsoft.com/office/powerpoint/2010/main" val="3283243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0_Title Slide">
    <p:bg>
      <p:bgPr>
        <a:solidFill>
          <a:schemeClr val="accent5"/>
        </a:solidFill>
        <a:effectLst/>
      </p:bgPr>
    </p:bg>
    <p:spTree>
      <p:nvGrpSpPr>
        <p:cNvPr id="1" name=""/>
        <p:cNvGrpSpPr/>
        <p:nvPr/>
      </p:nvGrpSpPr>
      <p:grpSpPr>
        <a:xfrm>
          <a:off x="0" y="0"/>
          <a:ext cx="0" cy="0"/>
          <a:chOff x="0" y="0"/>
          <a:chExt cx="0" cy="0"/>
        </a:xfrm>
      </p:grpSpPr>
      <p:sp>
        <p:nvSpPr>
          <p:cNvPr id="1205" name="Picture Placeholder 5">
            <a:extLst>
              <a:ext uri="{FF2B5EF4-FFF2-40B4-BE49-F238E27FC236}">
                <a16:creationId xmlns:a16="http://schemas.microsoft.com/office/drawing/2014/main" id="{3E462694-AA9E-BF43-BA45-32984F0883E0}"/>
              </a:ext>
            </a:extLst>
          </p:cNvPr>
          <p:cNvSpPr>
            <a:spLocks noGrp="1"/>
          </p:cNvSpPr>
          <p:nvPr>
            <p:ph type="pic" sz="quarter" idx="10"/>
          </p:nvPr>
        </p:nvSpPr>
        <p:spPr>
          <a:xfrm>
            <a:off x="1222646" y="1400537"/>
            <a:ext cx="4159581" cy="2951545"/>
          </a:xfrm>
          <a:solidFill>
            <a:schemeClr val="accent2"/>
          </a:solidFill>
        </p:spPr>
        <p:txBody>
          <a:bodyPr>
            <a:normAutofit/>
          </a:bodyPr>
          <a:lstStyle>
            <a:lvl1pPr>
              <a:defRPr sz="1400">
                <a:solidFill>
                  <a:schemeClr val="bg1"/>
                </a:solidFill>
              </a:defRPr>
            </a:lvl1pPr>
          </a:lstStyle>
          <a:p>
            <a:r>
              <a:rPr lang="fr-CA"/>
              <a:t>Cliquez sur l'icône pour ajouter une image</a:t>
            </a:r>
            <a:endParaRPr lang="en-US"/>
          </a:p>
        </p:txBody>
      </p:sp>
      <p:pic>
        <p:nvPicPr>
          <p:cNvPr id="8" name="Graphique 7">
            <a:extLst>
              <a:ext uri="{FF2B5EF4-FFF2-40B4-BE49-F238E27FC236}">
                <a16:creationId xmlns:a16="http://schemas.microsoft.com/office/drawing/2014/main" id="{AE1CDDC3-76BE-5648-9C99-C5A5C818156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57" t="-9760" r="38530" b="41005"/>
          <a:stretch/>
        </p:blipFill>
        <p:spPr>
          <a:xfrm>
            <a:off x="6303820" y="620434"/>
            <a:ext cx="5888180" cy="6237566"/>
          </a:xfrm>
          <a:prstGeom prst="rect">
            <a:avLst/>
          </a:prstGeom>
        </p:spPr>
      </p:pic>
      <p:sp>
        <p:nvSpPr>
          <p:cNvPr id="9" name="Title Placeholder 1">
            <a:extLst>
              <a:ext uri="{FF2B5EF4-FFF2-40B4-BE49-F238E27FC236}">
                <a16:creationId xmlns:a16="http://schemas.microsoft.com/office/drawing/2014/main" id="{CE4C4B81-ED6D-B14A-9BC4-D3D1ECCA893F}"/>
              </a:ext>
            </a:extLst>
          </p:cNvPr>
          <p:cNvSpPr>
            <a:spLocks noGrp="1"/>
          </p:cNvSpPr>
          <p:nvPr>
            <p:ph type="title" hasCustomPrompt="1"/>
          </p:nvPr>
        </p:nvSpPr>
        <p:spPr>
          <a:xfrm>
            <a:off x="1232787" y="4641970"/>
            <a:ext cx="5340291" cy="910692"/>
          </a:xfrm>
          <a:prstGeom prst="rect">
            <a:avLst/>
          </a:prstGeom>
        </p:spPr>
        <p:txBody>
          <a:bodyPr vert="horz" lIns="0" tIns="0" rIns="0" bIns="0" rtlCol="0" anchor="t" anchorCtr="0">
            <a:noAutofit/>
          </a:bodyPr>
          <a:lstStyle>
            <a:lvl1pPr marL="0" marR="0" indent="0" algn="l" defTabSz="914400" rtl="0" eaLnBrk="1" fontAlgn="auto" latinLnBrk="0" hangingPunct="1">
              <a:lnSpc>
                <a:spcPct val="90000"/>
              </a:lnSpc>
              <a:spcBef>
                <a:spcPct val="0"/>
              </a:spcBef>
              <a:spcAft>
                <a:spcPts val="0"/>
              </a:spcAft>
              <a:buClrTx/>
              <a:buSzTx/>
              <a:buFontTx/>
              <a:buNone/>
              <a:tabLst/>
              <a:defRPr sz="6000">
                <a:solidFill>
                  <a:schemeClr val="accent3"/>
                </a:solidFill>
                <a:latin typeface="Viga" panose="020B0800030000020004" pitchFamily="34" charset="77"/>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noProof="0"/>
              <a:t>Fiche 00</a:t>
            </a:r>
          </a:p>
        </p:txBody>
      </p:sp>
      <p:sp>
        <p:nvSpPr>
          <p:cNvPr id="3" name="Espace réservé du texte 2">
            <a:extLst>
              <a:ext uri="{FF2B5EF4-FFF2-40B4-BE49-F238E27FC236}">
                <a16:creationId xmlns:a16="http://schemas.microsoft.com/office/drawing/2014/main" id="{DE4E8177-FC5B-B54A-974F-B21BFC655B50}"/>
              </a:ext>
            </a:extLst>
          </p:cNvPr>
          <p:cNvSpPr>
            <a:spLocks noGrp="1"/>
          </p:cNvSpPr>
          <p:nvPr>
            <p:ph type="body" sz="quarter" idx="11" hasCustomPrompt="1"/>
          </p:nvPr>
        </p:nvSpPr>
        <p:spPr>
          <a:xfrm>
            <a:off x="1258889" y="5659093"/>
            <a:ext cx="5910538" cy="913986"/>
          </a:xfrm>
        </p:spPr>
        <p:txBody>
          <a:bodyPr>
            <a:normAutofit/>
          </a:bodyPr>
          <a:lstStyle>
            <a:lvl1pPr>
              <a:defRPr sz="6000">
                <a:solidFill>
                  <a:schemeClr val="bg1"/>
                </a:solidFill>
                <a:latin typeface="Caveat" pitchFamily="2" charset="0"/>
              </a:defRPr>
            </a:lvl1pPr>
          </a:lstStyle>
          <a:p>
            <a:pPr lvl="0"/>
            <a:r>
              <a:rPr lang="fr-CA"/>
              <a:t>Nom de la fiche</a:t>
            </a:r>
          </a:p>
        </p:txBody>
      </p:sp>
      <p:pic>
        <p:nvPicPr>
          <p:cNvPr id="10" name="Graphique 9">
            <a:extLst>
              <a:ext uri="{FF2B5EF4-FFF2-40B4-BE49-F238E27FC236}">
                <a16:creationId xmlns:a16="http://schemas.microsoft.com/office/drawing/2014/main" id="{03C1143F-8BF8-3A47-973C-AF82DB1845A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57" t="-9760" r="38530" b="41005"/>
          <a:stretch/>
        </p:blipFill>
        <p:spPr>
          <a:xfrm>
            <a:off x="6303820" y="620434"/>
            <a:ext cx="5888180" cy="6237566"/>
          </a:xfrm>
          <a:prstGeom prst="rect">
            <a:avLst/>
          </a:prstGeom>
        </p:spPr>
      </p:pic>
      <p:pic>
        <p:nvPicPr>
          <p:cNvPr id="12" name="Graphique 11">
            <a:extLst>
              <a:ext uri="{FF2B5EF4-FFF2-40B4-BE49-F238E27FC236}">
                <a16:creationId xmlns:a16="http://schemas.microsoft.com/office/drawing/2014/main" id="{98E2D44F-D8F6-6548-8A00-663C525649D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6065" y="301233"/>
            <a:ext cx="1105257" cy="1578938"/>
          </a:xfrm>
          <a:prstGeom prst="rect">
            <a:avLst/>
          </a:prstGeom>
        </p:spPr>
      </p:pic>
    </p:spTree>
    <p:extLst>
      <p:ext uri="{BB962C8B-B14F-4D97-AF65-F5344CB8AC3E}">
        <p14:creationId xmlns:p14="http://schemas.microsoft.com/office/powerpoint/2010/main" val="3939370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779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084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isposition personnalisé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A5D752-90B4-F749-8098-40201A27D8BE}"/>
              </a:ext>
            </a:extLst>
          </p:cNvPr>
          <p:cNvSpPr>
            <a:spLocks noGrp="1"/>
          </p:cNvSpPr>
          <p:nvPr>
            <p:ph type="title"/>
          </p:nvPr>
        </p:nvSpPr>
        <p:spPr>
          <a:xfrm>
            <a:off x="384313" y="484394"/>
            <a:ext cx="10661262" cy="1325563"/>
          </a:xfrm>
        </p:spPr>
        <p:txBody>
          <a:bodyPr/>
          <a:lstStyle/>
          <a:p>
            <a:r>
              <a:rPr lang="fr-CA"/>
              <a:t>Modifier le style du titre</a:t>
            </a:r>
          </a:p>
        </p:txBody>
      </p:sp>
      <p:sp>
        <p:nvSpPr>
          <p:cNvPr id="5" name="Espace réservé du texte 12">
            <a:extLst>
              <a:ext uri="{FF2B5EF4-FFF2-40B4-BE49-F238E27FC236}">
                <a16:creationId xmlns:a16="http://schemas.microsoft.com/office/drawing/2014/main" id="{A65A7301-7D32-7E4B-86E3-D535AF92DC89}"/>
              </a:ext>
            </a:extLst>
          </p:cNvPr>
          <p:cNvSpPr>
            <a:spLocks noGrp="1"/>
          </p:cNvSpPr>
          <p:nvPr>
            <p:ph type="body" sz="quarter" idx="11"/>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texte 12">
            <a:extLst>
              <a:ext uri="{FF2B5EF4-FFF2-40B4-BE49-F238E27FC236}">
                <a16:creationId xmlns:a16="http://schemas.microsoft.com/office/drawing/2014/main" id="{18A708EA-FFB5-6C49-8260-F163C9B848F6}"/>
              </a:ext>
            </a:extLst>
          </p:cNvPr>
          <p:cNvSpPr>
            <a:spLocks noGrp="1"/>
          </p:cNvSpPr>
          <p:nvPr>
            <p:ph type="body" sz="quarter" idx="12"/>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63551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7763F668-7FB9-E340-AEE5-6D666CFD61B5}"/>
              </a:ext>
            </a:extLst>
          </p:cNvPr>
          <p:cNvSpPr>
            <a:spLocks noGrp="1"/>
          </p:cNvSpPr>
          <p:nvPr>
            <p:ph type="title" hasCustomPrompt="1"/>
          </p:nvPr>
        </p:nvSpPr>
        <p:spPr>
          <a:xfrm>
            <a:off x="377689" y="232604"/>
            <a:ext cx="6606207" cy="774562"/>
          </a:xfrm>
          <a:prstGeom prst="rect">
            <a:avLst/>
          </a:prstGeom>
        </p:spPr>
        <p:txBody>
          <a:bodyPr vert="horz" lIns="0" tIns="0" rIns="0" bIns="0" rtlCol="0" anchor="t" anchorCtr="0">
            <a:normAutofit/>
          </a:bodyPr>
          <a:lstStyle>
            <a:lvl1pPr>
              <a:defRPr>
                <a:solidFill>
                  <a:schemeClr val="accent4"/>
                </a:solidFill>
              </a:defRPr>
            </a:lvl1pPr>
          </a:lstStyle>
          <a:p>
            <a:r>
              <a:rPr lang="fr-FR" noProof="0"/>
              <a:t>Click to </a:t>
            </a:r>
            <a:r>
              <a:rPr lang="fr-FR" noProof="0" err="1"/>
              <a:t>edit</a:t>
            </a:r>
            <a:r>
              <a:rPr lang="fr-FR" noProof="0"/>
              <a:t> Master </a:t>
            </a:r>
            <a:r>
              <a:rPr lang="fr-FR" noProof="0" err="1"/>
              <a:t>title</a:t>
            </a:r>
            <a:r>
              <a:rPr lang="fr-FR" noProof="0"/>
              <a:t> style</a:t>
            </a:r>
          </a:p>
        </p:txBody>
      </p:sp>
      <p:sp>
        <p:nvSpPr>
          <p:cNvPr id="49" name="Rectangle 48">
            <a:extLst>
              <a:ext uri="{FF2B5EF4-FFF2-40B4-BE49-F238E27FC236}">
                <a16:creationId xmlns:a16="http://schemas.microsoft.com/office/drawing/2014/main" id="{E6CB50AA-9783-134F-B3BA-261C5DC6902C}"/>
              </a:ext>
            </a:extLst>
          </p:cNvPr>
          <p:cNvSpPr/>
          <p:nvPr userDrawn="1"/>
        </p:nvSpPr>
        <p:spPr>
          <a:xfrm>
            <a:off x="0" y="864521"/>
            <a:ext cx="12192000" cy="412956"/>
          </a:xfrm>
          <a:prstGeom prst="rect">
            <a:avLst/>
          </a:prstGeom>
          <a:gradFill>
            <a:gsLst>
              <a:gs pos="100000">
                <a:schemeClr val="bg1"/>
              </a:gs>
              <a:gs pos="0">
                <a:schemeClr val="bg2">
                  <a:lumMod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endParaRPr lang="fr-CA">
              <a:solidFill>
                <a:schemeClr val="accent5"/>
              </a:solidFill>
              <a:latin typeface="Viga" panose="020B0800030000020004" pitchFamily="34" charset="77"/>
            </a:endParaRPr>
          </a:p>
        </p:txBody>
      </p:sp>
      <p:pic>
        <p:nvPicPr>
          <p:cNvPr id="54" name="Image 53">
            <a:extLst>
              <a:ext uri="{FF2B5EF4-FFF2-40B4-BE49-F238E27FC236}">
                <a16:creationId xmlns:a16="http://schemas.microsoft.com/office/drawing/2014/main" id="{09E4422B-DD63-9C4F-BC29-E3E94965C0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431" t="69812" r="24184" b="-6088"/>
          <a:stretch/>
        </p:blipFill>
        <p:spPr>
          <a:xfrm>
            <a:off x="6151419" y="0"/>
            <a:ext cx="6040582" cy="3096608"/>
          </a:xfrm>
          <a:prstGeom prst="rect">
            <a:avLst/>
          </a:prstGeom>
        </p:spPr>
      </p:pic>
      <p:sp>
        <p:nvSpPr>
          <p:cNvPr id="70" name="Title Placeholder 1">
            <a:extLst>
              <a:ext uri="{FF2B5EF4-FFF2-40B4-BE49-F238E27FC236}">
                <a16:creationId xmlns:a16="http://schemas.microsoft.com/office/drawing/2014/main" id="{FC26330C-1662-B34A-A97B-FBD6D9007D30}"/>
              </a:ext>
            </a:extLst>
          </p:cNvPr>
          <p:cNvSpPr txBox="1">
            <a:spLocks/>
          </p:cNvSpPr>
          <p:nvPr userDrawn="1"/>
        </p:nvSpPr>
        <p:spPr>
          <a:xfrm>
            <a:off x="377689" y="232604"/>
            <a:ext cx="6606207" cy="774562"/>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b="0" i="0" kern="1200">
                <a:solidFill>
                  <a:schemeClr val="accent4"/>
                </a:solidFill>
                <a:latin typeface="Caveat" pitchFamily="2" charset="0"/>
                <a:ea typeface="+mj-ea"/>
                <a:cs typeface="+mj-cs"/>
              </a:defRPr>
            </a:lvl1pPr>
          </a:lstStyle>
          <a:p>
            <a:r>
              <a:rPr lang="fr-FR"/>
              <a:t>Click to edit Master title style</a:t>
            </a:r>
          </a:p>
        </p:txBody>
      </p:sp>
      <p:sp>
        <p:nvSpPr>
          <p:cNvPr id="71" name="Espace réservé du texte 2">
            <a:extLst>
              <a:ext uri="{FF2B5EF4-FFF2-40B4-BE49-F238E27FC236}">
                <a16:creationId xmlns:a16="http://schemas.microsoft.com/office/drawing/2014/main" id="{899E4B13-5646-4C4F-8E2E-09C940056852}"/>
              </a:ext>
            </a:extLst>
          </p:cNvPr>
          <p:cNvSpPr>
            <a:spLocks noGrp="1"/>
          </p:cNvSpPr>
          <p:nvPr>
            <p:ph type="body" sz="quarter" idx="10"/>
          </p:nvPr>
        </p:nvSpPr>
        <p:spPr>
          <a:xfrm>
            <a:off x="384312" y="967202"/>
            <a:ext cx="6599583" cy="662815"/>
          </a:xfrm>
        </p:spPr>
        <p:txBody>
          <a:bodyPr>
            <a:normAutofit/>
          </a:bodyPr>
          <a:lstStyle>
            <a:lvl1pPr>
              <a:defRPr sz="1800"/>
            </a:lvl1pPr>
          </a:lstStyle>
          <a:p>
            <a:pPr lvl="0"/>
            <a:r>
              <a:rPr lang="fr-CA"/>
              <a:t>Cliquez pour modifier les styles du texte du masque</a:t>
            </a:r>
          </a:p>
        </p:txBody>
      </p:sp>
      <p:sp>
        <p:nvSpPr>
          <p:cNvPr id="72" name="Espace réservé du texte 12">
            <a:extLst>
              <a:ext uri="{FF2B5EF4-FFF2-40B4-BE49-F238E27FC236}">
                <a16:creationId xmlns:a16="http://schemas.microsoft.com/office/drawing/2014/main" id="{90C2AED7-CFC3-C942-8328-2B07EB639341}"/>
              </a:ext>
            </a:extLst>
          </p:cNvPr>
          <p:cNvSpPr>
            <a:spLocks noGrp="1"/>
          </p:cNvSpPr>
          <p:nvPr>
            <p:ph type="body" sz="quarter" idx="11"/>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3" name="Espace réservé du texte 12">
            <a:extLst>
              <a:ext uri="{FF2B5EF4-FFF2-40B4-BE49-F238E27FC236}">
                <a16:creationId xmlns:a16="http://schemas.microsoft.com/office/drawing/2014/main" id="{A8F232F1-F4BF-9240-A827-F35D4679F1A4}"/>
              </a:ext>
            </a:extLst>
          </p:cNvPr>
          <p:cNvSpPr>
            <a:spLocks noGrp="1"/>
          </p:cNvSpPr>
          <p:nvPr>
            <p:ph type="body" sz="quarter" idx="12"/>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1718712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 Slid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7763F668-7FB9-E340-AEE5-6D666CFD61B5}"/>
              </a:ext>
            </a:extLst>
          </p:cNvPr>
          <p:cNvSpPr>
            <a:spLocks noGrp="1"/>
          </p:cNvSpPr>
          <p:nvPr>
            <p:ph type="title" hasCustomPrompt="1"/>
          </p:nvPr>
        </p:nvSpPr>
        <p:spPr>
          <a:xfrm>
            <a:off x="377689" y="232604"/>
            <a:ext cx="6606207" cy="774562"/>
          </a:xfrm>
          <a:prstGeom prst="rect">
            <a:avLst/>
          </a:prstGeom>
        </p:spPr>
        <p:txBody>
          <a:bodyPr vert="horz" lIns="0" tIns="0" rIns="0" bIns="0" rtlCol="0" anchor="t" anchorCtr="0">
            <a:normAutofit/>
          </a:bodyPr>
          <a:lstStyle>
            <a:lvl1pPr>
              <a:defRPr>
                <a:solidFill>
                  <a:schemeClr val="accent4"/>
                </a:solidFill>
              </a:defRPr>
            </a:lvl1pPr>
          </a:lstStyle>
          <a:p>
            <a:r>
              <a:rPr lang="fr-FR" noProof="0"/>
              <a:t>Click to </a:t>
            </a:r>
            <a:r>
              <a:rPr lang="fr-FR" noProof="0" err="1"/>
              <a:t>edit</a:t>
            </a:r>
            <a:r>
              <a:rPr lang="fr-FR" noProof="0"/>
              <a:t> Master </a:t>
            </a:r>
            <a:r>
              <a:rPr lang="fr-FR" noProof="0" err="1"/>
              <a:t>title</a:t>
            </a:r>
            <a:r>
              <a:rPr lang="fr-FR" noProof="0"/>
              <a:t> style</a:t>
            </a:r>
          </a:p>
        </p:txBody>
      </p:sp>
      <p:sp>
        <p:nvSpPr>
          <p:cNvPr id="49" name="Rectangle 48">
            <a:extLst>
              <a:ext uri="{FF2B5EF4-FFF2-40B4-BE49-F238E27FC236}">
                <a16:creationId xmlns:a16="http://schemas.microsoft.com/office/drawing/2014/main" id="{E6CB50AA-9783-134F-B3BA-261C5DC6902C}"/>
              </a:ext>
            </a:extLst>
          </p:cNvPr>
          <p:cNvSpPr/>
          <p:nvPr userDrawn="1"/>
        </p:nvSpPr>
        <p:spPr>
          <a:xfrm>
            <a:off x="0" y="864521"/>
            <a:ext cx="12192000" cy="412956"/>
          </a:xfrm>
          <a:prstGeom prst="rect">
            <a:avLst/>
          </a:prstGeom>
          <a:gradFill>
            <a:gsLst>
              <a:gs pos="100000">
                <a:schemeClr val="bg1"/>
              </a:gs>
              <a:gs pos="0">
                <a:schemeClr val="bg2">
                  <a:lumMod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endParaRPr lang="fr-CA">
              <a:solidFill>
                <a:schemeClr val="accent5"/>
              </a:solidFill>
              <a:latin typeface="Viga" panose="020B0800030000020004" pitchFamily="34" charset="77"/>
            </a:endParaRPr>
          </a:p>
        </p:txBody>
      </p:sp>
      <p:sp>
        <p:nvSpPr>
          <p:cNvPr id="70" name="Title Placeholder 1">
            <a:extLst>
              <a:ext uri="{FF2B5EF4-FFF2-40B4-BE49-F238E27FC236}">
                <a16:creationId xmlns:a16="http://schemas.microsoft.com/office/drawing/2014/main" id="{FC26330C-1662-B34A-A97B-FBD6D9007D30}"/>
              </a:ext>
            </a:extLst>
          </p:cNvPr>
          <p:cNvSpPr txBox="1">
            <a:spLocks/>
          </p:cNvSpPr>
          <p:nvPr userDrawn="1"/>
        </p:nvSpPr>
        <p:spPr>
          <a:xfrm>
            <a:off x="377689" y="232604"/>
            <a:ext cx="6606207" cy="774562"/>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b="0" i="0" kern="1200">
                <a:solidFill>
                  <a:schemeClr val="accent4"/>
                </a:solidFill>
                <a:latin typeface="Caveat" pitchFamily="2" charset="0"/>
                <a:ea typeface="+mj-ea"/>
                <a:cs typeface="+mj-cs"/>
              </a:defRPr>
            </a:lvl1pPr>
          </a:lstStyle>
          <a:p>
            <a:r>
              <a:rPr lang="fr-FR"/>
              <a:t>Click to edit Master title style</a:t>
            </a:r>
          </a:p>
        </p:txBody>
      </p:sp>
      <p:sp>
        <p:nvSpPr>
          <p:cNvPr id="71" name="Espace réservé du texte 2">
            <a:extLst>
              <a:ext uri="{FF2B5EF4-FFF2-40B4-BE49-F238E27FC236}">
                <a16:creationId xmlns:a16="http://schemas.microsoft.com/office/drawing/2014/main" id="{899E4B13-5646-4C4F-8E2E-09C940056852}"/>
              </a:ext>
            </a:extLst>
          </p:cNvPr>
          <p:cNvSpPr>
            <a:spLocks noGrp="1"/>
          </p:cNvSpPr>
          <p:nvPr>
            <p:ph type="body" sz="quarter" idx="10"/>
          </p:nvPr>
        </p:nvSpPr>
        <p:spPr>
          <a:xfrm>
            <a:off x="384312" y="967202"/>
            <a:ext cx="6599583" cy="662815"/>
          </a:xfrm>
        </p:spPr>
        <p:txBody>
          <a:bodyPr>
            <a:normAutofit/>
          </a:bodyPr>
          <a:lstStyle>
            <a:lvl1pPr>
              <a:defRPr sz="1800"/>
            </a:lvl1pPr>
          </a:lstStyle>
          <a:p>
            <a:pPr lvl="0"/>
            <a:r>
              <a:rPr lang="fr-CA"/>
              <a:t>Cliquez pour modifier les styles du texte du masque</a:t>
            </a:r>
          </a:p>
        </p:txBody>
      </p:sp>
      <p:sp>
        <p:nvSpPr>
          <p:cNvPr id="7" name="Espace réservé du texte 12">
            <a:extLst>
              <a:ext uri="{FF2B5EF4-FFF2-40B4-BE49-F238E27FC236}">
                <a16:creationId xmlns:a16="http://schemas.microsoft.com/office/drawing/2014/main" id="{E55D1485-A79C-4142-BF23-F2D1EC77CB69}"/>
              </a:ext>
            </a:extLst>
          </p:cNvPr>
          <p:cNvSpPr>
            <a:spLocks noGrp="1"/>
          </p:cNvSpPr>
          <p:nvPr>
            <p:ph type="body" sz="quarter" idx="11"/>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8" name="Espace réservé du texte 12">
            <a:extLst>
              <a:ext uri="{FF2B5EF4-FFF2-40B4-BE49-F238E27FC236}">
                <a16:creationId xmlns:a16="http://schemas.microsoft.com/office/drawing/2014/main" id="{082FA932-18D3-394B-963A-30990633FB00}"/>
              </a:ext>
            </a:extLst>
          </p:cNvPr>
          <p:cNvSpPr>
            <a:spLocks noGrp="1"/>
          </p:cNvSpPr>
          <p:nvPr>
            <p:ph type="body" sz="quarter" idx="12"/>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21556820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itle Slid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F6162106-64BD-BF42-B291-4334472ED018}"/>
              </a:ext>
            </a:extLst>
          </p:cNvPr>
          <p:cNvCxnSpPr>
            <a:cxnSpLocks/>
          </p:cNvCxnSpPr>
          <p:nvPr userDrawn="1"/>
        </p:nvCxnSpPr>
        <p:spPr>
          <a:xfrm>
            <a:off x="0" y="554636"/>
            <a:ext cx="284921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Connecteur droit 3">
            <a:extLst>
              <a:ext uri="{FF2B5EF4-FFF2-40B4-BE49-F238E27FC236}">
                <a16:creationId xmlns:a16="http://schemas.microsoft.com/office/drawing/2014/main" id="{10BB93E3-BF17-8E43-9764-F096A06F8C25}"/>
              </a:ext>
            </a:extLst>
          </p:cNvPr>
          <p:cNvCxnSpPr>
            <a:cxnSpLocks/>
          </p:cNvCxnSpPr>
          <p:nvPr userDrawn="1"/>
        </p:nvCxnSpPr>
        <p:spPr>
          <a:xfrm>
            <a:off x="9581322" y="557134"/>
            <a:ext cx="2610678"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14B34682-477C-9840-A739-FE60D8F1D24B}"/>
              </a:ext>
            </a:extLst>
          </p:cNvPr>
          <p:cNvSpPr>
            <a:spLocks noGrp="1"/>
          </p:cNvSpPr>
          <p:nvPr>
            <p:ph type="title" hasCustomPrompt="1"/>
          </p:nvPr>
        </p:nvSpPr>
        <p:spPr>
          <a:xfrm>
            <a:off x="0" y="232604"/>
            <a:ext cx="12191999" cy="774562"/>
          </a:xfrm>
          <a:prstGeom prst="rect">
            <a:avLst/>
          </a:prstGeom>
        </p:spPr>
        <p:txBody>
          <a:bodyPr vert="horz" lIns="0" tIns="0" rIns="0" bIns="0" rtlCol="0" anchor="t" anchorCtr="0">
            <a:normAutofit/>
          </a:bodyPr>
          <a:lstStyle>
            <a:lvl1pPr algn="ctr">
              <a:defRPr>
                <a:solidFill>
                  <a:schemeClr val="accent4"/>
                </a:solidFill>
              </a:defRPr>
            </a:lvl1pPr>
          </a:lstStyle>
          <a:p>
            <a:r>
              <a:rPr lang="fr-FR" noProof="0"/>
              <a:t>Click to </a:t>
            </a:r>
            <a:r>
              <a:rPr lang="fr-FR" noProof="0" err="1"/>
              <a:t>edit</a:t>
            </a:r>
            <a:r>
              <a:rPr lang="fr-FR" noProof="0"/>
              <a:t> Master </a:t>
            </a:r>
            <a:r>
              <a:rPr lang="fr-FR" noProof="0" err="1"/>
              <a:t>title</a:t>
            </a:r>
            <a:r>
              <a:rPr lang="fr-FR" noProof="0"/>
              <a:t> style</a:t>
            </a:r>
          </a:p>
        </p:txBody>
      </p:sp>
      <p:sp>
        <p:nvSpPr>
          <p:cNvPr id="13" name="Espace réservé du texte 12">
            <a:extLst>
              <a:ext uri="{FF2B5EF4-FFF2-40B4-BE49-F238E27FC236}">
                <a16:creationId xmlns:a16="http://schemas.microsoft.com/office/drawing/2014/main" id="{C1B95CA3-5FA4-CB40-81BF-648FA886943B}"/>
              </a:ext>
            </a:extLst>
          </p:cNvPr>
          <p:cNvSpPr>
            <a:spLocks noGrp="1"/>
          </p:cNvSpPr>
          <p:nvPr>
            <p:ph type="body" sz="quarter" idx="11"/>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4" name="Espace réservé du texte 12">
            <a:extLst>
              <a:ext uri="{FF2B5EF4-FFF2-40B4-BE49-F238E27FC236}">
                <a16:creationId xmlns:a16="http://schemas.microsoft.com/office/drawing/2014/main" id="{0C01FD79-BE5F-8D42-BA7A-C356165AB7BD}"/>
              </a:ext>
            </a:extLst>
          </p:cNvPr>
          <p:cNvSpPr>
            <a:spLocks noGrp="1"/>
          </p:cNvSpPr>
          <p:nvPr>
            <p:ph type="body" sz="quarter" idx="12"/>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25136820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Title Slid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14B34682-477C-9840-A739-FE60D8F1D24B}"/>
              </a:ext>
            </a:extLst>
          </p:cNvPr>
          <p:cNvSpPr>
            <a:spLocks noGrp="1"/>
          </p:cNvSpPr>
          <p:nvPr>
            <p:ph type="title" hasCustomPrompt="1"/>
          </p:nvPr>
        </p:nvSpPr>
        <p:spPr>
          <a:xfrm>
            <a:off x="0" y="232604"/>
            <a:ext cx="12191999" cy="774562"/>
          </a:xfrm>
          <a:prstGeom prst="rect">
            <a:avLst/>
          </a:prstGeom>
        </p:spPr>
        <p:txBody>
          <a:bodyPr vert="horz" lIns="0" tIns="0" rIns="0" bIns="0" rtlCol="0" anchor="t" anchorCtr="0">
            <a:normAutofit/>
          </a:bodyPr>
          <a:lstStyle>
            <a:lvl1pPr algn="ctr">
              <a:defRPr>
                <a:solidFill>
                  <a:schemeClr val="accent4"/>
                </a:solidFill>
              </a:defRPr>
            </a:lvl1pPr>
          </a:lstStyle>
          <a:p>
            <a:r>
              <a:rPr lang="fr-FR" noProof="0"/>
              <a:t>Click to </a:t>
            </a:r>
            <a:r>
              <a:rPr lang="fr-FR" noProof="0" err="1"/>
              <a:t>edit</a:t>
            </a:r>
            <a:r>
              <a:rPr lang="fr-FR" noProof="0"/>
              <a:t> Master </a:t>
            </a:r>
            <a:r>
              <a:rPr lang="fr-FR" noProof="0" err="1"/>
              <a:t>title</a:t>
            </a:r>
            <a:r>
              <a:rPr lang="fr-FR" noProof="0"/>
              <a:t> style</a:t>
            </a:r>
          </a:p>
        </p:txBody>
      </p:sp>
      <p:sp>
        <p:nvSpPr>
          <p:cNvPr id="5" name="Espace réservé du texte 12">
            <a:extLst>
              <a:ext uri="{FF2B5EF4-FFF2-40B4-BE49-F238E27FC236}">
                <a16:creationId xmlns:a16="http://schemas.microsoft.com/office/drawing/2014/main" id="{3A83B4A5-E25B-174E-962B-293819958C0D}"/>
              </a:ext>
            </a:extLst>
          </p:cNvPr>
          <p:cNvSpPr>
            <a:spLocks noGrp="1"/>
          </p:cNvSpPr>
          <p:nvPr>
            <p:ph type="body" sz="quarter" idx="11"/>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texte 12">
            <a:extLst>
              <a:ext uri="{FF2B5EF4-FFF2-40B4-BE49-F238E27FC236}">
                <a16:creationId xmlns:a16="http://schemas.microsoft.com/office/drawing/2014/main" id="{28DEFF2D-2F2F-FA40-89A8-BB5AD876B087}"/>
              </a:ext>
            </a:extLst>
          </p:cNvPr>
          <p:cNvSpPr>
            <a:spLocks noGrp="1"/>
          </p:cNvSpPr>
          <p:nvPr>
            <p:ph type="body" sz="quarter" idx="12"/>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987041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ond_bas">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8497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_Title Slid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14B34682-477C-9840-A739-FE60D8F1D24B}"/>
              </a:ext>
            </a:extLst>
          </p:cNvPr>
          <p:cNvSpPr>
            <a:spLocks noGrp="1"/>
          </p:cNvSpPr>
          <p:nvPr>
            <p:ph type="title" hasCustomPrompt="1"/>
          </p:nvPr>
        </p:nvSpPr>
        <p:spPr>
          <a:xfrm>
            <a:off x="398254" y="934969"/>
            <a:ext cx="11714922" cy="642040"/>
          </a:xfrm>
          <a:prstGeom prst="rect">
            <a:avLst/>
          </a:prstGeom>
        </p:spPr>
        <p:txBody>
          <a:bodyPr vert="horz" lIns="0" tIns="0" rIns="0" bIns="0" rtlCol="0" anchor="t" anchorCtr="0">
            <a:normAutofit/>
          </a:bodyPr>
          <a:lstStyle>
            <a:lvl1pPr algn="l">
              <a:defRPr sz="1800">
                <a:solidFill>
                  <a:schemeClr val="accent1"/>
                </a:solidFill>
                <a:latin typeface="Viga" panose="020B0800030000020004" pitchFamily="34" charset="77"/>
              </a:defRPr>
            </a:lvl1pPr>
          </a:lstStyle>
          <a:p>
            <a:r>
              <a:rPr lang="fr-FR" noProof="0"/>
              <a:t>Click to </a:t>
            </a:r>
            <a:r>
              <a:rPr lang="fr-FR" noProof="0" err="1"/>
              <a:t>edit</a:t>
            </a:r>
            <a:r>
              <a:rPr lang="fr-FR" noProof="0"/>
              <a:t> Master </a:t>
            </a:r>
            <a:r>
              <a:rPr lang="fr-FR" noProof="0" err="1"/>
              <a:t>title</a:t>
            </a:r>
            <a:r>
              <a:rPr lang="fr-FR" noProof="0"/>
              <a:t> style</a:t>
            </a:r>
          </a:p>
        </p:txBody>
      </p:sp>
      <p:cxnSp>
        <p:nvCxnSpPr>
          <p:cNvPr id="7" name="Connecteur droit 6">
            <a:extLst>
              <a:ext uri="{FF2B5EF4-FFF2-40B4-BE49-F238E27FC236}">
                <a16:creationId xmlns:a16="http://schemas.microsoft.com/office/drawing/2014/main" id="{A277F178-476A-984B-B538-DF866C089480}"/>
              </a:ext>
            </a:extLst>
          </p:cNvPr>
          <p:cNvCxnSpPr>
            <a:cxnSpLocks/>
          </p:cNvCxnSpPr>
          <p:nvPr userDrawn="1"/>
        </p:nvCxnSpPr>
        <p:spPr>
          <a:xfrm flipH="1">
            <a:off x="4988255" y="1091682"/>
            <a:ext cx="720374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Espace réservé du texte 16">
            <a:extLst>
              <a:ext uri="{FF2B5EF4-FFF2-40B4-BE49-F238E27FC236}">
                <a16:creationId xmlns:a16="http://schemas.microsoft.com/office/drawing/2014/main" id="{5136CCE5-BD80-FA43-870C-5EA9433E8371}"/>
              </a:ext>
            </a:extLst>
          </p:cNvPr>
          <p:cNvSpPr>
            <a:spLocks noGrp="1"/>
          </p:cNvSpPr>
          <p:nvPr>
            <p:ph type="body" sz="quarter" idx="11" hasCustomPrompt="1"/>
          </p:nvPr>
        </p:nvSpPr>
        <p:spPr>
          <a:xfrm>
            <a:off x="398254" y="251239"/>
            <a:ext cx="5791200" cy="1511300"/>
          </a:xfrm>
        </p:spPr>
        <p:txBody>
          <a:bodyPr>
            <a:normAutofit/>
          </a:bodyPr>
          <a:lstStyle>
            <a:lvl1pPr>
              <a:defRPr sz="4400">
                <a:latin typeface="Caveat" pitchFamily="2" charset="0"/>
              </a:defRPr>
            </a:lvl1pPr>
          </a:lstStyle>
          <a:p>
            <a:r>
              <a:rPr lang="fr-FR">
                <a:solidFill>
                  <a:schemeClr val="accent4"/>
                </a:solidFill>
              </a:rPr>
              <a:t>Click to </a:t>
            </a:r>
            <a:r>
              <a:rPr lang="fr-FR" err="1">
                <a:solidFill>
                  <a:schemeClr val="accent4"/>
                </a:solidFill>
              </a:rPr>
              <a:t>edit</a:t>
            </a:r>
            <a:r>
              <a:rPr lang="fr-FR">
                <a:solidFill>
                  <a:schemeClr val="accent4"/>
                </a:solidFill>
              </a:rPr>
              <a:t> Master </a:t>
            </a:r>
            <a:r>
              <a:rPr lang="fr-FR" err="1">
                <a:solidFill>
                  <a:schemeClr val="accent4"/>
                </a:solidFill>
              </a:rPr>
              <a:t>title</a:t>
            </a:r>
            <a:r>
              <a:rPr lang="fr-FR">
                <a:solidFill>
                  <a:schemeClr val="accent4"/>
                </a:solidFill>
              </a:rPr>
              <a:t> style</a:t>
            </a:r>
          </a:p>
        </p:txBody>
      </p:sp>
      <p:sp>
        <p:nvSpPr>
          <p:cNvPr id="21" name="Espace réservé du texte 12">
            <a:extLst>
              <a:ext uri="{FF2B5EF4-FFF2-40B4-BE49-F238E27FC236}">
                <a16:creationId xmlns:a16="http://schemas.microsoft.com/office/drawing/2014/main" id="{764A657A-C47B-304D-8D66-535BFE90ABF7}"/>
              </a:ext>
            </a:extLst>
          </p:cNvPr>
          <p:cNvSpPr>
            <a:spLocks noGrp="1"/>
          </p:cNvSpPr>
          <p:nvPr>
            <p:ph type="body" sz="quarter" idx="12"/>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22" name="Espace réservé du texte 12">
            <a:extLst>
              <a:ext uri="{FF2B5EF4-FFF2-40B4-BE49-F238E27FC236}">
                <a16:creationId xmlns:a16="http://schemas.microsoft.com/office/drawing/2014/main" id="{14A40462-7868-B44C-B748-5AC44BC67484}"/>
              </a:ext>
            </a:extLst>
          </p:cNvPr>
          <p:cNvSpPr>
            <a:spLocks noGrp="1"/>
          </p:cNvSpPr>
          <p:nvPr>
            <p:ph type="body" sz="quarter" idx="13"/>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2408409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Title Slide">
    <p:bg>
      <p:bgPr>
        <a:solidFill>
          <a:schemeClr val="accent5"/>
        </a:solidFill>
        <a:effectLst/>
      </p:bgPr>
    </p:bg>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87DFEC5E-2A5B-D949-A4E9-4BA2E104A7C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3503" y="246208"/>
            <a:ext cx="1236611" cy="1180824"/>
          </a:xfrm>
          <a:prstGeom prst="rect">
            <a:avLst/>
          </a:prstGeom>
        </p:spPr>
      </p:pic>
      <p:pic>
        <p:nvPicPr>
          <p:cNvPr id="1204" name="Graphique 1203">
            <a:extLst>
              <a:ext uri="{FF2B5EF4-FFF2-40B4-BE49-F238E27FC236}">
                <a16:creationId xmlns:a16="http://schemas.microsoft.com/office/drawing/2014/main" id="{B79D1928-C1B0-6145-9950-5115F03F52A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9003" t="31245" r="-2030"/>
          <a:stretch/>
        </p:blipFill>
        <p:spPr>
          <a:xfrm>
            <a:off x="0" y="0"/>
            <a:ext cx="5888180" cy="6237566"/>
          </a:xfrm>
          <a:prstGeom prst="rect">
            <a:avLst/>
          </a:prstGeom>
        </p:spPr>
      </p:pic>
      <p:sp>
        <p:nvSpPr>
          <p:cNvPr id="1205" name="Picture Placeholder 5">
            <a:extLst>
              <a:ext uri="{FF2B5EF4-FFF2-40B4-BE49-F238E27FC236}">
                <a16:creationId xmlns:a16="http://schemas.microsoft.com/office/drawing/2014/main" id="{3E462694-AA9E-BF43-BA45-32984F0883E0}"/>
              </a:ext>
            </a:extLst>
          </p:cNvPr>
          <p:cNvSpPr>
            <a:spLocks noGrp="1"/>
          </p:cNvSpPr>
          <p:nvPr>
            <p:ph type="pic" sz="quarter" idx="10"/>
          </p:nvPr>
        </p:nvSpPr>
        <p:spPr>
          <a:xfrm>
            <a:off x="4590879" y="1400537"/>
            <a:ext cx="4159581" cy="2951545"/>
          </a:xfrm>
          <a:solidFill>
            <a:schemeClr val="accent2"/>
          </a:solidFill>
        </p:spPr>
        <p:txBody>
          <a:bodyPr>
            <a:normAutofit/>
          </a:bodyPr>
          <a:lstStyle>
            <a:lvl1pPr>
              <a:defRPr sz="1400">
                <a:solidFill>
                  <a:schemeClr val="bg1"/>
                </a:solidFill>
              </a:defRPr>
            </a:lvl1pPr>
          </a:lstStyle>
          <a:p>
            <a:endParaRPr lang="en-US"/>
          </a:p>
        </p:txBody>
      </p:sp>
      <p:sp>
        <p:nvSpPr>
          <p:cNvPr id="1210" name="Title Placeholder 1">
            <a:extLst>
              <a:ext uri="{FF2B5EF4-FFF2-40B4-BE49-F238E27FC236}">
                <a16:creationId xmlns:a16="http://schemas.microsoft.com/office/drawing/2014/main" id="{F85FF627-A70C-AA4A-BB14-75CF6BCA1C3C}"/>
              </a:ext>
            </a:extLst>
          </p:cNvPr>
          <p:cNvSpPr>
            <a:spLocks noGrp="1"/>
          </p:cNvSpPr>
          <p:nvPr>
            <p:ph type="title" hasCustomPrompt="1"/>
          </p:nvPr>
        </p:nvSpPr>
        <p:spPr>
          <a:xfrm>
            <a:off x="5871048" y="4641970"/>
            <a:ext cx="5340291" cy="910692"/>
          </a:xfrm>
          <a:prstGeom prst="rect">
            <a:avLst/>
          </a:prstGeom>
        </p:spPr>
        <p:txBody>
          <a:bodyPr vert="horz" lIns="0" tIns="0" rIns="0" bIns="0" rtlCol="0" anchor="t" anchorCtr="0">
            <a:noAutofit/>
          </a:bodyPr>
          <a:lstStyle>
            <a:lvl1pPr marL="0" marR="0" indent="0" algn="l" defTabSz="914400" rtl="0" eaLnBrk="1" fontAlgn="auto" latinLnBrk="0" hangingPunct="1">
              <a:lnSpc>
                <a:spcPct val="90000"/>
              </a:lnSpc>
              <a:spcBef>
                <a:spcPct val="0"/>
              </a:spcBef>
              <a:spcAft>
                <a:spcPts val="0"/>
              </a:spcAft>
              <a:buClrTx/>
              <a:buSzTx/>
              <a:buFontTx/>
              <a:buNone/>
              <a:tabLst/>
              <a:defRPr sz="6000">
                <a:solidFill>
                  <a:schemeClr val="accent3"/>
                </a:solidFill>
                <a:latin typeface="Viga" panose="020B0800030000020004" pitchFamily="34" charset="77"/>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noProof="0"/>
              <a:t>Fiche 00</a:t>
            </a:r>
          </a:p>
        </p:txBody>
      </p:sp>
      <p:sp>
        <p:nvSpPr>
          <p:cNvPr id="1211" name="Espace réservé du texte 2">
            <a:extLst>
              <a:ext uri="{FF2B5EF4-FFF2-40B4-BE49-F238E27FC236}">
                <a16:creationId xmlns:a16="http://schemas.microsoft.com/office/drawing/2014/main" id="{DEE9565C-38C6-2343-85C6-ED081032E75D}"/>
              </a:ext>
            </a:extLst>
          </p:cNvPr>
          <p:cNvSpPr>
            <a:spLocks noGrp="1"/>
          </p:cNvSpPr>
          <p:nvPr>
            <p:ph type="body" sz="quarter" idx="11" hasCustomPrompt="1"/>
          </p:nvPr>
        </p:nvSpPr>
        <p:spPr>
          <a:xfrm>
            <a:off x="5897150" y="5659093"/>
            <a:ext cx="5910538" cy="913986"/>
          </a:xfrm>
        </p:spPr>
        <p:txBody>
          <a:bodyPr>
            <a:normAutofit/>
          </a:bodyPr>
          <a:lstStyle>
            <a:lvl1pPr>
              <a:defRPr sz="6000">
                <a:solidFill>
                  <a:schemeClr val="bg1"/>
                </a:solidFill>
                <a:latin typeface="Caveat" pitchFamily="2" charset="0"/>
              </a:defRPr>
            </a:lvl1pPr>
          </a:lstStyle>
          <a:p>
            <a:pPr lvl="0"/>
            <a:r>
              <a:rPr lang="fr-CA"/>
              <a:t>Nom de la fiche</a:t>
            </a:r>
          </a:p>
        </p:txBody>
      </p:sp>
    </p:spTree>
    <p:extLst>
      <p:ext uri="{BB962C8B-B14F-4D97-AF65-F5344CB8AC3E}">
        <p14:creationId xmlns:p14="http://schemas.microsoft.com/office/powerpoint/2010/main" val="24964276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Title Slide">
    <p:bg>
      <p:bgPr>
        <a:solidFill>
          <a:schemeClr val="accent5"/>
        </a:solidFill>
        <a:effectLst/>
      </p:bgPr>
    </p:bg>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87DFEC5E-2A5B-D949-A4E9-4BA2E104A7C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3503" y="246208"/>
            <a:ext cx="1236611" cy="1180824"/>
          </a:xfrm>
          <a:prstGeom prst="rect">
            <a:avLst/>
          </a:prstGeom>
        </p:spPr>
      </p:pic>
      <p:sp>
        <p:nvSpPr>
          <p:cNvPr id="1205" name="Picture Placeholder 5">
            <a:extLst>
              <a:ext uri="{FF2B5EF4-FFF2-40B4-BE49-F238E27FC236}">
                <a16:creationId xmlns:a16="http://schemas.microsoft.com/office/drawing/2014/main" id="{3E462694-AA9E-BF43-BA45-32984F0883E0}"/>
              </a:ext>
            </a:extLst>
          </p:cNvPr>
          <p:cNvSpPr>
            <a:spLocks noGrp="1"/>
          </p:cNvSpPr>
          <p:nvPr>
            <p:ph type="pic" sz="quarter" idx="10"/>
          </p:nvPr>
        </p:nvSpPr>
        <p:spPr>
          <a:xfrm>
            <a:off x="1222646" y="1400537"/>
            <a:ext cx="4159581" cy="2951545"/>
          </a:xfrm>
          <a:solidFill>
            <a:schemeClr val="accent2"/>
          </a:solidFill>
        </p:spPr>
        <p:txBody>
          <a:bodyPr>
            <a:normAutofit/>
          </a:bodyPr>
          <a:lstStyle>
            <a:lvl1pPr>
              <a:defRPr sz="1400">
                <a:solidFill>
                  <a:schemeClr val="bg1"/>
                </a:solidFill>
              </a:defRPr>
            </a:lvl1pPr>
          </a:lstStyle>
          <a:p>
            <a:endParaRPr lang="en-US"/>
          </a:p>
        </p:txBody>
      </p:sp>
      <p:pic>
        <p:nvPicPr>
          <p:cNvPr id="8" name="Graphique 7">
            <a:extLst>
              <a:ext uri="{FF2B5EF4-FFF2-40B4-BE49-F238E27FC236}">
                <a16:creationId xmlns:a16="http://schemas.microsoft.com/office/drawing/2014/main" id="{AE1CDDC3-76BE-5648-9C99-C5A5C8181566}"/>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57" t="-9760" r="38530" b="41005"/>
          <a:stretch/>
        </p:blipFill>
        <p:spPr>
          <a:xfrm>
            <a:off x="6303820" y="620434"/>
            <a:ext cx="5888180" cy="6237566"/>
          </a:xfrm>
          <a:prstGeom prst="rect">
            <a:avLst/>
          </a:prstGeom>
        </p:spPr>
      </p:pic>
      <p:sp>
        <p:nvSpPr>
          <p:cNvPr id="9" name="Title Placeholder 1">
            <a:extLst>
              <a:ext uri="{FF2B5EF4-FFF2-40B4-BE49-F238E27FC236}">
                <a16:creationId xmlns:a16="http://schemas.microsoft.com/office/drawing/2014/main" id="{CE4C4B81-ED6D-B14A-9BC4-D3D1ECCA893F}"/>
              </a:ext>
            </a:extLst>
          </p:cNvPr>
          <p:cNvSpPr>
            <a:spLocks noGrp="1"/>
          </p:cNvSpPr>
          <p:nvPr>
            <p:ph type="title" hasCustomPrompt="1"/>
          </p:nvPr>
        </p:nvSpPr>
        <p:spPr>
          <a:xfrm>
            <a:off x="1232787" y="4641970"/>
            <a:ext cx="5340291" cy="910692"/>
          </a:xfrm>
          <a:prstGeom prst="rect">
            <a:avLst/>
          </a:prstGeom>
        </p:spPr>
        <p:txBody>
          <a:bodyPr vert="horz" lIns="0" tIns="0" rIns="0" bIns="0" rtlCol="0" anchor="t" anchorCtr="0">
            <a:noAutofit/>
          </a:bodyPr>
          <a:lstStyle>
            <a:lvl1pPr marL="0" marR="0" indent="0" algn="l" defTabSz="914400" rtl="0" eaLnBrk="1" fontAlgn="auto" latinLnBrk="0" hangingPunct="1">
              <a:lnSpc>
                <a:spcPct val="90000"/>
              </a:lnSpc>
              <a:spcBef>
                <a:spcPct val="0"/>
              </a:spcBef>
              <a:spcAft>
                <a:spcPts val="0"/>
              </a:spcAft>
              <a:buClrTx/>
              <a:buSzTx/>
              <a:buFontTx/>
              <a:buNone/>
              <a:tabLst/>
              <a:defRPr sz="6000">
                <a:solidFill>
                  <a:schemeClr val="accent3"/>
                </a:solidFill>
                <a:latin typeface="Viga" panose="020B0800030000020004" pitchFamily="34" charset="77"/>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noProof="0"/>
              <a:t>Fiche 00</a:t>
            </a:r>
          </a:p>
        </p:txBody>
      </p:sp>
      <p:sp>
        <p:nvSpPr>
          <p:cNvPr id="3" name="Espace réservé du texte 2">
            <a:extLst>
              <a:ext uri="{FF2B5EF4-FFF2-40B4-BE49-F238E27FC236}">
                <a16:creationId xmlns:a16="http://schemas.microsoft.com/office/drawing/2014/main" id="{DE4E8177-FC5B-B54A-974F-B21BFC655B50}"/>
              </a:ext>
            </a:extLst>
          </p:cNvPr>
          <p:cNvSpPr>
            <a:spLocks noGrp="1"/>
          </p:cNvSpPr>
          <p:nvPr>
            <p:ph type="body" sz="quarter" idx="11" hasCustomPrompt="1"/>
          </p:nvPr>
        </p:nvSpPr>
        <p:spPr>
          <a:xfrm>
            <a:off x="1258889" y="5659093"/>
            <a:ext cx="5910538" cy="913986"/>
          </a:xfrm>
        </p:spPr>
        <p:txBody>
          <a:bodyPr>
            <a:normAutofit/>
          </a:bodyPr>
          <a:lstStyle>
            <a:lvl1pPr>
              <a:defRPr sz="6000">
                <a:solidFill>
                  <a:schemeClr val="bg1"/>
                </a:solidFill>
                <a:latin typeface="Caveat" pitchFamily="2" charset="0"/>
              </a:defRPr>
            </a:lvl1pPr>
          </a:lstStyle>
          <a:p>
            <a:pPr lvl="0"/>
            <a:r>
              <a:rPr lang="fr-CA"/>
              <a:t>Nom de la fiche</a:t>
            </a:r>
          </a:p>
        </p:txBody>
      </p:sp>
    </p:spTree>
    <p:extLst>
      <p:ext uri="{BB962C8B-B14F-4D97-AF65-F5344CB8AC3E}">
        <p14:creationId xmlns:p14="http://schemas.microsoft.com/office/powerpoint/2010/main" val="22123323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sposition personnalisée">
  <p:cSld name="Disposition personnalisée">
    <p:bg>
      <p:bgPr>
        <a:gradFill>
          <a:gsLst>
            <a:gs pos="0">
              <a:schemeClr val="lt1"/>
            </a:gs>
            <a:gs pos="71000">
              <a:schemeClr val="lt1"/>
            </a:gs>
            <a:gs pos="100000">
              <a:schemeClr val="lt2"/>
            </a:gs>
          </a:gsLst>
          <a:lin ang="13500032" scaled="0"/>
        </a:gradFill>
        <a:effectLst/>
      </p:bgPr>
    </p:bg>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384314" y="484395"/>
            <a:ext cx="10661428" cy="1325647"/>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4"/>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62" name="Google Shape;62;p9"/>
          <p:cNvSpPr txBox="1">
            <a:spLocks noGrp="1"/>
          </p:cNvSpPr>
          <p:nvPr>
            <p:ph type="body" idx="1"/>
          </p:nvPr>
        </p:nvSpPr>
        <p:spPr>
          <a:xfrm>
            <a:off x="410680" y="1855306"/>
            <a:ext cx="5334000" cy="4346735"/>
          </a:xfrm>
          <a:prstGeom prst="rect">
            <a:avLst/>
          </a:prstGeom>
          <a:noFill/>
          <a:ln>
            <a:noFill/>
          </a:ln>
        </p:spPr>
        <p:txBody>
          <a:bodyPr spcFirstLastPara="1" wrap="square" lIns="0" tIns="0" rIns="0" bIns="0" anchor="t" anchorCtr="0">
            <a:normAutofit/>
          </a:bodyPr>
          <a:lstStyle>
            <a:lvl1pPr marL="457154" lvl="0" indent="-228577" algn="l">
              <a:lnSpc>
                <a:spcPct val="90000"/>
              </a:lnSpc>
              <a:spcBef>
                <a:spcPts val="1100"/>
              </a:spcBef>
              <a:spcAft>
                <a:spcPts val="0"/>
              </a:spcAft>
              <a:buClr>
                <a:schemeClr val="accent5"/>
              </a:buClr>
              <a:buSzPts val="1900"/>
              <a:buNone/>
              <a:defRPr/>
            </a:lvl1pPr>
            <a:lvl2pPr marL="914309" lvl="1" indent="-349215" algn="l">
              <a:lnSpc>
                <a:spcPct val="90000"/>
              </a:lnSpc>
              <a:spcBef>
                <a:spcPts val="500"/>
              </a:spcBef>
              <a:spcAft>
                <a:spcPts val="0"/>
              </a:spcAft>
              <a:buSzPts val="1900"/>
              <a:buChar char="•"/>
              <a:defRPr/>
            </a:lvl2pPr>
            <a:lvl3pPr marL="1371463" lvl="2" indent="-349215" algn="l">
              <a:lnSpc>
                <a:spcPct val="90000"/>
              </a:lnSpc>
              <a:spcBef>
                <a:spcPts val="500"/>
              </a:spcBef>
              <a:spcAft>
                <a:spcPts val="0"/>
              </a:spcAft>
              <a:buClr>
                <a:schemeClr val="accent4"/>
              </a:buClr>
              <a:buSzPts val="1900"/>
              <a:buChar char="•"/>
              <a:defRPr/>
            </a:lvl3pPr>
            <a:lvl4pPr marL="1828617" lvl="3" indent="-349215" algn="l">
              <a:lnSpc>
                <a:spcPct val="90000"/>
              </a:lnSpc>
              <a:spcBef>
                <a:spcPts val="500"/>
              </a:spcBef>
              <a:spcAft>
                <a:spcPts val="0"/>
              </a:spcAft>
              <a:buClr>
                <a:schemeClr val="accent4"/>
              </a:buClr>
              <a:buSzPts val="1900"/>
              <a:buChar char="•"/>
              <a:defRPr/>
            </a:lvl4pPr>
            <a:lvl5pPr marL="2285771" lvl="4" indent="-349215" algn="l">
              <a:lnSpc>
                <a:spcPct val="90000"/>
              </a:lnSpc>
              <a:spcBef>
                <a:spcPts val="500"/>
              </a:spcBef>
              <a:spcAft>
                <a:spcPts val="0"/>
              </a:spcAft>
              <a:buSzPts val="1900"/>
              <a:buChar char="•"/>
              <a:defRPr/>
            </a:lvl5pPr>
            <a:lvl6pPr marL="2742926" lvl="5" indent="-349215" algn="l">
              <a:lnSpc>
                <a:spcPct val="90000"/>
              </a:lnSpc>
              <a:spcBef>
                <a:spcPts val="500"/>
              </a:spcBef>
              <a:spcAft>
                <a:spcPts val="0"/>
              </a:spcAft>
              <a:buClr>
                <a:schemeClr val="dk1"/>
              </a:buClr>
              <a:buSzPts val="1900"/>
              <a:buChar char="•"/>
              <a:defRPr/>
            </a:lvl6pPr>
            <a:lvl7pPr marL="3200080" lvl="6" indent="-349215" algn="l">
              <a:lnSpc>
                <a:spcPct val="90000"/>
              </a:lnSpc>
              <a:spcBef>
                <a:spcPts val="500"/>
              </a:spcBef>
              <a:spcAft>
                <a:spcPts val="0"/>
              </a:spcAft>
              <a:buClr>
                <a:schemeClr val="dk1"/>
              </a:buClr>
              <a:buSzPts val="1900"/>
              <a:buChar char="•"/>
              <a:defRPr/>
            </a:lvl7pPr>
            <a:lvl8pPr marL="3657234" lvl="7" indent="-349215" algn="l">
              <a:lnSpc>
                <a:spcPct val="90000"/>
              </a:lnSpc>
              <a:spcBef>
                <a:spcPts val="500"/>
              </a:spcBef>
              <a:spcAft>
                <a:spcPts val="0"/>
              </a:spcAft>
              <a:buClr>
                <a:schemeClr val="dk1"/>
              </a:buClr>
              <a:buSzPts val="1900"/>
              <a:buChar char="•"/>
              <a:defRPr/>
            </a:lvl8pPr>
            <a:lvl9pPr marL="4114389" lvl="8" indent="-349215" algn="l">
              <a:lnSpc>
                <a:spcPct val="90000"/>
              </a:lnSpc>
              <a:spcBef>
                <a:spcPts val="500"/>
              </a:spcBef>
              <a:spcAft>
                <a:spcPts val="0"/>
              </a:spcAft>
              <a:buClr>
                <a:schemeClr val="dk1"/>
              </a:buClr>
              <a:buSzPts val="1900"/>
              <a:buChar char="•"/>
              <a:defRPr/>
            </a:lvl9pPr>
          </a:lstStyle>
          <a:p>
            <a:endParaRPr/>
          </a:p>
        </p:txBody>
      </p:sp>
      <p:sp>
        <p:nvSpPr>
          <p:cNvPr id="63" name="Google Shape;63;p9"/>
          <p:cNvSpPr txBox="1">
            <a:spLocks noGrp="1"/>
          </p:cNvSpPr>
          <p:nvPr>
            <p:ph type="body" idx="2"/>
          </p:nvPr>
        </p:nvSpPr>
        <p:spPr>
          <a:xfrm>
            <a:off x="6274766" y="1861932"/>
            <a:ext cx="5334000" cy="4346735"/>
          </a:xfrm>
          <a:prstGeom prst="rect">
            <a:avLst/>
          </a:prstGeom>
          <a:noFill/>
          <a:ln>
            <a:noFill/>
          </a:ln>
        </p:spPr>
        <p:txBody>
          <a:bodyPr spcFirstLastPara="1" wrap="square" lIns="0" tIns="0" rIns="0" bIns="0" anchor="t" anchorCtr="0">
            <a:normAutofit/>
          </a:bodyPr>
          <a:lstStyle>
            <a:lvl1pPr marL="457154" lvl="0" indent="-228577" algn="l">
              <a:lnSpc>
                <a:spcPct val="90000"/>
              </a:lnSpc>
              <a:spcBef>
                <a:spcPts val="1100"/>
              </a:spcBef>
              <a:spcAft>
                <a:spcPts val="0"/>
              </a:spcAft>
              <a:buClr>
                <a:schemeClr val="accent5"/>
              </a:buClr>
              <a:buSzPts val="1900"/>
              <a:buNone/>
              <a:defRPr/>
            </a:lvl1pPr>
            <a:lvl2pPr marL="914309" lvl="1" indent="-349215" algn="l">
              <a:lnSpc>
                <a:spcPct val="90000"/>
              </a:lnSpc>
              <a:spcBef>
                <a:spcPts val="500"/>
              </a:spcBef>
              <a:spcAft>
                <a:spcPts val="0"/>
              </a:spcAft>
              <a:buSzPts val="1900"/>
              <a:buChar char="•"/>
              <a:defRPr/>
            </a:lvl2pPr>
            <a:lvl3pPr marL="1371463" lvl="2" indent="-349215" algn="l">
              <a:lnSpc>
                <a:spcPct val="90000"/>
              </a:lnSpc>
              <a:spcBef>
                <a:spcPts val="500"/>
              </a:spcBef>
              <a:spcAft>
                <a:spcPts val="0"/>
              </a:spcAft>
              <a:buClr>
                <a:schemeClr val="accent4"/>
              </a:buClr>
              <a:buSzPts val="1900"/>
              <a:buChar char="•"/>
              <a:defRPr/>
            </a:lvl3pPr>
            <a:lvl4pPr marL="1828617" lvl="3" indent="-349215" algn="l">
              <a:lnSpc>
                <a:spcPct val="90000"/>
              </a:lnSpc>
              <a:spcBef>
                <a:spcPts val="500"/>
              </a:spcBef>
              <a:spcAft>
                <a:spcPts val="0"/>
              </a:spcAft>
              <a:buClr>
                <a:schemeClr val="accent4"/>
              </a:buClr>
              <a:buSzPts val="1900"/>
              <a:buChar char="•"/>
              <a:defRPr/>
            </a:lvl4pPr>
            <a:lvl5pPr marL="2285771" lvl="4" indent="-349215" algn="l">
              <a:lnSpc>
                <a:spcPct val="90000"/>
              </a:lnSpc>
              <a:spcBef>
                <a:spcPts val="500"/>
              </a:spcBef>
              <a:spcAft>
                <a:spcPts val="0"/>
              </a:spcAft>
              <a:buSzPts val="1900"/>
              <a:buChar char="•"/>
              <a:defRPr/>
            </a:lvl5pPr>
            <a:lvl6pPr marL="2742926" lvl="5" indent="-349215" algn="l">
              <a:lnSpc>
                <a:spcPct val="90000"/>
              </a:lnSpc>
              <a:spcBef>
                <a:spcPts val="500"/>
              </a:spcBef>
              <a:spcAft>
                <a:spcPts val="0"/>
              </a:spcAft>
              <a:buClr>
                <a:schemeClr val="dk1"/>
              </a:buClr>
              <a:buSzPts val="1900"/>
              <a:buChar char="•"/>
              <a:defRPr/>
            </a:lvl6pPr>
            <a:lvl7pPr marL="3200080" lvl="6" indent="-349215" algn="l">
              <a:lnSpc>
                <a:spcPct val="90000"/>
              </a:lnSpc>
              <a:spcBef>
                <a:spcPts val="500"/>
              </a:spcBef>
              <a:spcAft>
                <a:spcPts val="0"/>
              </a:spcAft>
              <a:buClr>
                <a:schemeClr val="dk1"/>
              </a:buClr>
              <a:buSzPts val="1900"/>
              <a:buChar char="•"/>
              <a:defRPr/>
            </a:lvl7pPr>
            <a:lvl8pPr marL="3657234" lvl="7" indent="-349215" algn="l">
              <a:lnSpc>
                <a:spcPct val="90000"/>
              </a:lnSpc>
              <a:spcBef>
                <a:spcPts val="500"/>
              </a:spcBef>
              <a:spcAft>
                <a:spcPts val="0"/>
              </a:spcAft>
              <a:buClr>
                <a:schemeClr val="dk1"/>
              </a:buClr>
              <a:buSzPts val="1900"/>
              <a:buChar char="•"/>
              <a:defRPr/>
            </a:lvl8pPr>
            <a:lvl9pPr marL="4114389" lvl="8" indent="-349215" algn="l">
              <a:lnSpc>
                <a:spcPct val="90000"/>
              </a:lnSpc>
              <a:spcBef>
                <a:spcPts val="500"/>
              </a:spcBef>
              <a:spcAft>
                <a:spcPts val="0"/>
              </a:spcAft>
              <a:buClr>
                <a:schemeClr val="dk1"/>
              </a:buClr>
              <a:buSzPts val="1900"/>
              <a:buChar char="•"/>
              <a:defRPr/>
            </a:lvl9pPr>
          </a:lstStyle>
          <a:p>
            <a:endParaRPr/>
          </a:p>
        </p:txBody>
      </p:sp>
    </p:spTree>
    <p:extLst>
      <p:ext uri="{BB962C8B-B14F-4D97-AF65-F5344CB8AC3E}">
        <p14:creationId xmlns:p14="http://schemas.microsoft.com/office/powerpoint/2010/main" val="3505598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714" cy="524912"/>
          </a:xfrm>
          <a:prstGeom prst="rect">
            <a:avLst/>
          </a:prstGeom>
        </p:spPr>
        <p:txBody>
          <a:bodyPr spcFirstLastPara="1" wrap="square" lIns="131375" tIns="131375" rIns="131375" bIns="1313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fr-CA" smtClean="0"/>
              <a:pPr algn="r"/>
              <a:t>‹N°›</a:t>
            </a:fld>
            <a:endParaRPr lang="fr-CA"/>
          </a:p>
        </p:txBody>
      </p:sp>
    </p:spTree>
    <p:extLst>
      <p:ext uri="{BB962C8B-B14F-4D97-AF65-F5344CB8AC3E}">
        <p14:creationId xmlns:p14="http://schemas.microsoft.com/office/powerpoint/2010/main" val="19175090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_Title Slide">
  <p:cSld name="5_Title Slide">
    <p:bg>
      <p:bgPr>
        <a:gradFill>
          <a:gsLst>
            <a:gs pos="0">
              <a:schemeClr val="lt1"/>
            </a:gs>
            <a:gs pos="71000">
              <a:schemeClr val="lt1"/>
            </a:gs>
            <a:gs pos="100000">
              <a:schemeClr val="lt2"/>
            </a:gs>
          </a:gsLst>
          <a:lin ang="13500000" scaled="0"/>
        </a:gradFill>
        <a:effectLst/>
      </p:bgPr>
    </p:bg>
    <p:spTree>
      <p:nvGrpSpPr>
        <p:cNvPr id="1" name="Shape 17"/>
        <p:cNvGrpSpPr/>
        <p:nvPr/>
      </p:nvGrpSpPr>
      <p:grpSpPr>
        <a:xfrm>
          <a:off x="0" y="0"/>
          <a:ext cx="0" cy="0"/>
          <a:chOff x="0" y="0"/>
          <a:chExt cx="0" cy="0"/>
        </a:xfrm>
      </p:grpSpPr>
      <p:sp>
        <p:nvSpPr>
          <p:cNvPr id="18" name="Google Shape;18;p8"/>
          <p:cNvSpPr txBox="1">
            <a:spLocks noGrp="1"/>
          </p:cNvSpPr>
          <p:nvPr>
            <p:ph type="title"/>
          </p:nvPr>
        </p:nvSpPr>
        <p:spPr>
          <a:xfrm>
            <a:off x="398254" y="934969"/>
            <a:ext cx="11714922" cy="64204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Font typeface="Viga"/>
              <a:buNone/>
              <a:defRPr sz="1800">
                <a:solidFill>
                  <a:schemeClr val="accent1"/>
                </a:solidFill>
                <a:latin typeface="Viga"/>
                <a:ea typeface="Viga"/>
                <a:cs typeface="Viga"/>
                <a:sym typeface="Vig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9" name="Google Shape;19;p8"/>
          <p:cNvCxnSpPr/>
          <p:nvPr/>
        </p:nvCxnSpPr>
        <p:spPr>
          <a:xfrm rot="10800000">
            <a:off x="4988255" y="1091682"/>
            <a:ext cx="7203745" cy="0"/>
          </a:xfrm>
          <a:prstGeom prst="straightConnector1">
            <a:avLst/>
          </a:prstGeom>
          <a:noFill/>
          <a:ln w="76200" cap="flat" cmpd="sng">
            <a:solidFill>
              <a:schemeClr val="accent1"/>
            </a:solidFill>
            <a:prstDash val="solid"/>
            <a:miter lim="800000"/>
            <a:headEnd type="none" w="sm" len="sm"/>
            <a:tailEnd type="none" w="sm" len="sm"/>
          </a:ln>
        </p:spPr>
      </p:cxnSp>
      <p:sp>
        <p:nvSpPr>
          <p:cNvPr id="20" name="Google Shape;20;p8"/>
          <p:cNvSpPr txBox="1">
            <a:spLocks noGrp="1"/>
          </p:cNvSpPr>
          <p:nvPr>
            <p:ph type="body" idx="1"/>
          </p:nvPr>
        </p:nvSpPr>
        <p:spPr>
          <a:xfrm>
            <a:off x="398254" y="251239"/>
            <a:ext cx="5791200" cy="1511300"/>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accent5"/>
              </a:buClr>
              <a:buSzPts val="4400"/>
              <a:buNone/>
              <a:defRPr sz="4400">
                <a:latin typeface="Caveat"/>
                <a:ea typeface="Caveat"/>
                <a:cs typeface="Caveat"/>
                <a:sym typeface="Cave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accent4"/>
              </a:buClr>
              <a:buSzPts val="1800"/>
              <a:buChar char="•"/>
              <a:defRPr/>
            </a:lvl3pPr>
            <a:lvl4pPr marL="1828800" lvl="3" indent="-342900" algn="l">
              <a:lnSpc>
                <a:spcPct val="90000"/>
              </a:lnSpc>
              <a:spcBef>
                <a:spcPts val="500"/>
              </a:spcBef>
              <a:spcAft>
                <a:spcPts val="0"/>
              </a:spcAft>
              <a:buClr>
                <a:schemeClr val="accent4"/>
              </a:buClr>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8"/>
          <p:cNvSpPr txBox="1">
            <a:spLocks noGrp="1"/>
          </p:cNvSpPr>
          <p:nvPr>
            <p:ph type="body" idx="2"/>
          </p:nvPr>
        </p:nvSpPr>
        <p:spPr>
          <a:xfrm>
            <a:off x="410680" y="1855305"/>
            <a:ext cx="5334137" cy="4346712"/>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accent5"/>
              </a:buClr>
              <a:buSzPts val="1800"/>
              <a:buNone/>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accent4"/>
              </a:buClr>
              <a:buSzPts val="1800"/>
              <a:buChar char="•"/>
              <a:defRPr/>
            </a:lvl3pPr>
            <a:lvl4pPr marL="1828800" lvl="3" indent="-342900" algn="l">
              <a:lnSpc>
                <a:spcPct val="90000"/>
              </a:lnSpc>
              <a:spcBef>
                <a:spcPts val="500"/>
              </a:spcBef>
              <a:spcAft>
                <a:spcPts val="0"/>
              </a:spcAft>
              <a:buClr>
                <a:schemeClr val="accent4"/>
              </a:buClr>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8"/>
          <p:cNvSpPr txBox="1">
            <a:spLocks noGrp="1"/>
          </p:cNvSpPr>
          <p:nvPr>
            <p:ph type="body" idx="3"/>
          </p:nvPr>
        </p:nvSpPr>
        <p:spPr>
          <a:xfrm>
            <a:off x="6274766" y="1861931"/>
            <a:ext cx="5334137" cy="4346712"/>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accent5"/>
              </a:buClr>
              <a:buSzPts val="1800"/>
              <a:buNone/>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accent4"/>
              </a:buClr>
              <a:buSzPts val="1800"/>
              <a:buChar char="•"/>
              <a:defRPr/>
            </a:lvl3pPr>
            <a:lvl4pPr marL="1828800" lvl="3" indent="-342900" algn="l">
              <a:lnSpc>
                <a:spcPct val="90000"/>
              </a:lnSpc>
              <a:spcBef>
                <a:spcPts val="500"/>
              </a:spcBef>
              <a:spcAft>
                <a:spcPts val="0"/>
              </a:spcAft>
              <a:buClr>
                <a:schemeClr val="accent4"/>
              </a:buClr>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110961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fr-CA" smtClean="0"/>
              <a:pPr algn="r"/>
              <a:t>‹N°›</a:t>
            </a:fld>
            <a:endParaRPr lang="fr-CA"/>
          </a:p>
        </p:txBody>
      </p:sp>
    </p:spTree>
    <p:extLst>
      <p:ext uri="{BB962C8B-B14F-4D97-AF65-F5344CB8AC3E}">
        <p14:creationId xmlns:p14="http://schemas.microsoft.com/office/powerpoint/2010/main" val="1079005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BFCEBD-BF0D-488E-89B3-952E2F91187A}"/>
              </a:ext>
            </a:extLst>
          </p:cNvPr>
          <p:cNvSpPr>
            <a:spLocks noGrp="1"/>
          </p:cNvSpPr>
          <p:nvPr>
            <p:ph type="title"/>
          </p:nvPr>
        </p:nvSpPr>
        <p:spPr>
          <a:xfrm>
            <a:off x="529975" y="484394"/>
            <a:ext cx="5051675" cy="1325563"/>
          </a:xfrm>
        </p:spPr>
        <p:txBody>
          <a:bodyPr>
            <a:normAutofit/>
          </a:bodyPr>
          <a:lstStyle>
            <a:lvl1pPr>
              <a:defRPr lang="fr-CA" sz="3333" kern="1200" dirty="0">
                <a:solidFill>
                  <a:schemeClr val="lt1"/>
                </a:solidFill>
                <a:latin typeface="Open Sans Light"/>
                <a:ea typeface="Open Sans Light"/>
                <a:cs typeface="Open Sans Light"/>
              </a:defRPr>
            </a:lvl1pPr>
          </a:lstStyle>
          <a:p>
            <a:r>
              <a:rPr lang="fr-FR"/>
              <a:t>Modifiez le style du titre</a:t>
            </a:r>
            <a:endParaRPr lang="fr-CA"/>
          </a:p>
        </p:txBody>
      </p:sp>
      <p:sp>
        <p:nvSpPr>
          <p:cNvPr id="4" name="Espace réservé du texte 3">
            <a:extLst>
              <a:ext uri="{FF2B5EF4-FFF2-40B4-BE49-F238E27FC236}">
                <a16:creationId xmlns:a16="http://schemas.microsoft.com/office/drawing/2014/main" id="{6071E823-087C-426E-B8A9-57601C9D5009}"/>
              </a:ext>
            </a:extLst>
          </p:cNvPr>
          <p:cNvSpPr>
            <a:spLocks noGrp="1"/>
          </p:cNvSpPr>
          <p:nvPr>
            <p:ph type="body" sz="quarter" idx="10"/>
          </p:nvPr>
        </p:nvSpPr>
        <p:spPr>
          <a:xfrm>
            <a:off x="5732767" y="484395"/>
            <a:ext cx="6011558" cy="609579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u texte 4">
            <a:extLst>
              <a:ext uri="{FF2B5EF4-FFF2-40B4-BE49-F238E27FC236}">
                <a16:creationId xmlns:a16="http://schemas.microsoft.com/office/drawing/2014/main" id="{6E7910E5-02FA-4811-8D16-A7C9CCDE0D66}"/>
              </a:ext>
            </a:extLst>
          </p:cNvPr>
          <p:cNvSpPr>
            <a:spLocks noGrp="1"/>
          </p:cNvSpPr>
          <p:nvPr>
            <p:ph type="body" sz="quarter" idx="11" hasCustomPrompt="1"/>
          </p:nvPr>
        </p:nvSpPr>
        <p:spPr>
          <a:xfrm>
            <a:off x="639089" y="3042444"/>
            <a:ext cx="3530600" cy="773112"/>
          </a:xfrm>
        </p:spPr>
        <p:txBody>
          <a:bodyPr>
            <a:normAutofit/>
          </a:bodyPr>
          <a:lstStyle>
            <a:lvl1pPr marL="143995" algn="l" defTabSz="914400" rtl="0" eaLnBrk="1" latinLnBrk="0" hangingPunct="1">
              <a:defRPr lang="fr-FR" sz="1733" kern="1200" dirty="0" smtClean="0">
                <a:solidFill>
                  <a:schemeClr val="bg1"/>
                </a:solidFill>
                <a:highlight>
                  <a:srgbClr val="595959"/>
                </a:highlight>
                <a:latin typeface="Ubuntu"/>
                <a:ea typeface="Ubuntu"/>
                <a:cs typeface="Ubuntu"/>
              </a:defRPr>
            </a:lvl1pPr>
          </a:lstStyle>
          <a:p>
            <a:pPr lvl="0"/>
            <a:r>
              <a:rPr lang="fr-FR"/>
              <a:t>Sous-titre</a:t>
            </a:r>
          </a:p>
        </p:txBody>
      </p:sp>
    </p:spTree>
    <p:extLst>
      <p:ext uri="{BB962C8B-B14F-4D97-AF65-F5344CB8AC3E}">
        <p14:creationId xmlns:p14="http://schemas.microsoft.com/office/powerpoint/2010/main" val="283604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9_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BFCEBD-BF0D-488E-89B3-952E2F91187A}"/>
              </a:ext>
            </a:extLst>
          </p:cNvPr>
          <p:cNvSpPr>
            <a:spLocks noGrp="1"/>
          </p:cNvSpPr>
          <p:nvPr>
            <p:ph type="title"/>
          </p:nvPr>
        </p:nvSpPr>
        <p:spPr>
          <a:xfrm>
            <a:off x="529975" y="484394"/>
            <a:ext cx="5051675" cy="1325563"/>
          </a:xfrm>
        </p:spPr>
        <p:txBody>
          <a:bodyPr>
            <a:normAutofit/>
          </a:bodyPr>
          <a:lstStyle>
            <a:lvl1pPr>
              <a:defRPr lang="fr-CA" sz="3333" kern="1200" dirty="0">
                <a:solidFill>
                  <a:schemeClr val="lt1"/>
                </a:solidFill>
                <a:latin typeface="Open Sans Light"/>
                <a:ea typeface="Open Sans Light"/>
                <a:cs typeface="Open Sans Light"/>
              </a:defRPr>
            </a:lvl1pPr>
          </a:lstStyle>
          <a:p>
            <a:r>
              <a:rPr lang="fr-FR"/>
              <a:t>Modifiez le style du titre</a:t>
            </a:r>
            <a:endParaRPr lang="fr-CA"/>
          </a:p>
        </p:txBody>
      </p:sp>
      <p:sp>
        <p:nvSpPr>
          <p:cNvPr id="4" name="Espace réservé du texte 3">
            <a:extLst>
              <a:ext uri="{FF2B5EF4-FFF2-40B4-BE49-F238E27FC236}">
                <a16:creationId xmlns:a16="http://schemas.microsoft.com/office/drawing/2014/main" id="{6071E823-087C-426E-B8A9-57601C9D5009}"/>
              </a:ext>
            </a:extLst>
          </p:cNvPr>
          <p:cNvSpPr>
            <a:spLocks noGrp="1"/>
          </p:cNvSpPr>
          <p:nvPr>
            <p:ph type="body" sz="quarter" idx="10"/>
          </p:nvPr>
        </p:nvSpPr>
        <p:spPr>
          <a:xfrm>
            <a:off x="5732767" y="484395"/>
            <a:ext cx="6011558" cy="6095794"/>
          </a:xfr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u texte 4">
            <a:extLst>
              <a:ext uri="{FF2B5EF4-FFF2-40B4-BE49-F238E27FC236}">
                <a16:creationId xmlns:a16="http://schemas.microsoft.com/office/drawing/2014/main" id="{6E7910E5-02FA-4811-8D16-A7C9CCDE0D66}"/>
              </a:ext>
            </a:extLst>
          </p:cNvPr>
          <p:cNvSpPr>
            <a:spLocks noGrp="1"/>
          </p:cNvSpPr>
          <p:nvPr>
            <p:ph type="body" sz="quarter" idx="11" hasCustomPrompt="1"/>
          </p:nvPr>
        </p:nvSpPr>
        <p:spPr>
          <a:xfrm>
            <a:off x="639089" y="3042444"/>
            <a:ext cx="3530600" cy="773112"/>
          </a:xfrm>
        </p:spPr>
        <p:txBody>
          <a:bodyPr>
            <a:normAutofit/>
          </a:bodyPr>
          <a:lstStyle>
            <a:lvl1pPr marL="143995" algn="l" defTabSz="914400" rtl="0" eaLnBrk="1" latinLnBrk="0" hangingPunct="1">
              <a:defRPr lang="fr-FR" sz="1733" kern="1200" dirty="0" smtClean="0">
                <a:solidFill>
                  <a:schemeClr val="bg1"/>
                </a:solidFill>
                <a:highlight>
                  <a:srgbClr val="595959"/>
                </a:highlight>
                <a:latin typeface="Ubuntu"/>
                <a:ea typeface="Ubuntu"/>
                <a:cs typeface="Ubuntu"/>
              </a:defRPr>
            </a:lvl1pPr>
          </a:lstStyle>
          <a:p>
            <a:pPr lvl="0"/>
            <a:r>
              <a:rPr lang="fr-FR"/>
              <a:t>Sous-titre</a:t>
            </a:r>
          </a:p>
        </p:txBody>
      </p:sp>
    </p:spTree>
    <p:extLst>
      <p:ext uri="{BB962C8B-B14F-4D97-AF65-F5344CB8AC3E}">
        <p14:creationId xmlns:p14="http://schemas.microsoft.com/office/powerpoint/2010/main" val="102586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Disposition personnalisé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A5D752-90B4-F749-8098-40201A27D8BE}"/>
              </a:ext>
            </a:extLst>
          </p:cNvPr>
          <p:cNvSpPr>
            <a:spLocks noGrp="1"/>
          </p:cNvSpPr>
          <p:nvPr>
            <p:ph type="title"/>
          </p:nvPr>
        </p:nvSpPr>
        <p:spPr>
          <a:xfrm>
            <a:off x="384313" y="484394"/>
            <a:ext cx="10661262" cy="1325563"/>
          </a:xfrm>
        </p:spPr>
        <p:txBody>
          <a:bodyPr/>
          <a:lstStyle/>
          <a:p>
            <a:r>
              <a:rPr lang="fr-CA"/>
              <a:t>Modifier le style du titre</a:t>
            </a:r>
          </a:p>
        </p:txBody>
      </p:sp>
      <p:sp>
        <p:nvSpPr>
          <p:cNvPr id="5" name="Espace réservé du texte 12">
            <a:extLst>
              <a:ext uri="{FF2B5EF4-FFF2-40B4-BE49-F238E27FC236}">
                <a16:creationId xmlns:a16="http://schemas.microsoft.com/office/drawing/2014/main" id="{A65A7301-7D32-7E4B-86E3-D535AF92DC89}"/>
              </a:ext>
            </a:extLst>
          </p:cNvPr>
          <p:cNvSpPr>
            <a:spLocks noGrp="1"/>
          </p:cNvSpPr>
          <p:nvPr>
            <p:ph type="body" sz="quarter" idx="11"/>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texte 12">
            <a:extLst>
              <a:ext uri="{FF2B5EF4-FFF2-40B4-BE49-F238E27FC236}">
                <a16:creationId xmlns:a16="http://schemas.microsoft.com/office/drawing/2014/main" id="{18A708EA-FFB5-6C49-8260-F163C9B848F6}"/>
              </a:ext>
            </a:extLst>
          </p:cNvPr>
          <p:cNvSpPr>
            <a:spLocks noGrp="1"/>
          </p:cNvSpPr>
          <p:nvPr>
            <p:ph type="body" sz="quarter" idx="12"/>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1972593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apositive de titr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7763F668-7FB9-E340-AEE5-6D666CFD61B5}"/>
              </a:ext>
            </a:extLst>
          </p:cNvPr>
          <p:cNvSpPr>
            <a:spLocks noGrp="1"/>
          </p:cNvSpPr>
          <p:nvPr>
            <p:ph type="title" hasCustomPrompt="1"/>
          </p:nvPr>
        </p:nvSpPr>
        <p:spPr>
          <a:xfrm>
            <a:off x="377689" y="232604"/>
            <a:ext cx="6606207" cy="774562"/>
          </a:xfrm>
          <a:prstGeom prst="rect">
            <a:avLst/>
          </a:prstGeom>
        </p:spPr>
        <p:txBody>
          <a:bodyPr vert="horz" lIns="0" tIns="0" rIns="0" bIns="0" rtlCol="0" anchor="t" anchorCtr="0">
            <a:normAutofit/>
          </a:bodyPr>
          <a:lstStyle>
            <a:lvl1pPr>
              <a:defRPr>
                <a:solidFill>
                  <a:schemeClr val="accent4"/>
                </a:solidFill>
              </a:defRPr>
            </a:lvl1pPr>
          </a:lstStyle>
          <a:p>
            <a:r>
              <a:rPr lang="fr-FR" noProof="0"/>
              <a:t>Click to </a:t>
            </a:r>
            <a:r>
              <a:rPr lang="fr-FR" noProof="0" err="1"/>
              <a:t>edit</a:t>
            </a:r>
            <a:r>
              <a:rPr lang="fr-FR" noProof="0"/>
              <a:t> Master </a:t>
            </a:r>
            <a:r>
              <a:rPr lang="fr-FR" noProof="0" err="1"/>
              <a:t>title</a:t>
            </a:r>
            <a:r>
              <a:rPr lang="fr-FR" noProof="0"/>
              <a:t> style</a:t>
            </a:r>
          </a:p>
        </p:txBody>
      </p:sp>
      <p:sp>
        <p:nvSpPr>
          <p:cNvPr id="49" name="Rectangle 48">
            <a:extLst>
              <a:ext uri="{FF2B5EF4-FFF2-40B4-BE49-F238E27FC236}">
                <a16:creationId xmlns:a16="http://schemas.microsoft.com/office/drawing/2014/main" id="{E6CB50AA-9783-134F-B3BA-261C5DC6902C}"/>
              </a:ext>
            </a:extLst>
          </p:cNvPr>
          <p:cNvSpPr/>
          <p:nvPr/>
        </p:nvSpPr>
        <p:spPr>
          <a:xfrm>
            <a:off x="0" y="864521"/>
            <a:ext cx="12192000" cy="412956"/>
          </a:xfrm>
          <a:prstGeom prst="rect">
            <a:avLst/>
          </a:prstGeom>
          <a:gradFill>
            <a:gsLst>
              <a:gs pos="100000">
                <a:schemeClr val="bg1"/>
              </a:gs>
              <a:gs pos="0">
                <a:schemeClr val="bg2">
                  <a:lumMod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endParaRPr lang="fr-CA">
              <a:solidFill>
                <a:schemeClr val="accent5"/>
              </a:solidFill>
              <a:latin typeface="Viga" panose="020B0800030000020004" pitchFamily="34" charset="77"/>
            </a:endParaRPr>
          </a:p>
        </p:txBody>
      </p:sp>
      <p:pic>
        <p:nvPicPr>
          <p:cNvPr id="54" name="Image 53">
            <a:extLst>
              <a:ext uri="{FF2B5EF4-FFF2-40B4-BE49-F238E27FC236}">
                <a16:creationId xmlns:a16="http://schemas.microsoft.com/office/drawing/2014/main" id="{09E4422B-DD63-9C4F-BC29-E3E94965C02E}"/>
              </a:ext>
            </a:extLst>
          </p:cNvPr>
          <p:cNvPicPr>
            <a:picLocks noChangeAspect="1"/>
          </p:cNvPicPr>
          <p:nvPr/>
        </p:nvPicPr>
        <p:blipFill rotWithShape="1">
          <a:blip r:embed="rId2">
            <a:extLst>
              <a:ext uri="{28A0092B-C50C-407E-A947-70E740481C1C}">
                <a14:useLocalDpi xmlns:a14="http://schemas.microsoft.com/office/drawing/2010/main" val="0"/>
              </a:ext>
            </a:extLst>
          </a:blip>
          <a:srcRect l="3431" t="69812" r="24184" b="-6088"/>
          <a:stretch/>
        </p:blipFill>
        <p:spPr>
          <a:xfrm>
            <a:off x="6151419" y="0"/>
            <a:ext cx="6040582" cy="3096608"/>
          </a:xfrm>
          <a:prstGeom prst="rect">
            <a:avLst/>
          </a:prstGeom>
        </p:spPr>
      </p:pic>
      <p:sp>
        <p:nvSpPr>
          <p:cNvPr id="70" name="Title Placeholder 1">
            <a:extLst>
              <a:ext uri="{FF2B5EF4-FFF2-40B4-BE49-F238E27FC236}">
                <a16:creationId xmlns:a16="http://schemas.microsoft.com/office/drawing/2014/main" id="{FC26330C-1662-B34A-A97B-FBD6D9007D30}"/>
              </a:ext>
            </a:extLst>
          </p:cNvPr>
          <p:cNvSpPr txBox="1">
            <a:spLocks/>
          </p:cNvSpPr>
          <p:nvPr/>
        </p:nvSpPr>
        <p:spPr>
          <a:xfrm>
            <a:off x="377689" y="232604"/>
            <a:ext cx="6606207" cy="774562"/>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b="0" i="0" kern="1200">
                <a:solidFill>
                  <a:schemeClr val="accent4"/>
                </a:solidFill>
                <a:latin typeface="Caveat" pitchFamily="2" charset="0"/>
                <a:ea typeface="+mj-ea"/>
                <a:cs typeface="+mj-cs"/>
              </a:defRPr>
            </a:lvl1pPr>
          </a:lstStyle>
          <a:p>
            <a:r>
              <a:rPr lang="fr-FR"/>
              <a:t>Click to edit Master title style</a:t>
            </a:r>
          </a:p>
        </p:txBody>
      </p:sp>
      <p:sp>
        <p:nvSpPr>
          <p:cNvPr id="71" name="Espace réservé du texte 2">
            <a:extLst>
              <a:ext uri="{FF2B5EF4-FFF2-40B4-BE49-F238E27FC236}">
                <a16:creationId xmlns:a16="http://schemas.microsoft.com/office/drawing/2014/main" id="{899E4B13-5646-4C4F-8E2E-09C940056852}"/>
              </a:ext>
            </a:extLst>
          </p:cNvPr>
          <p:cNvSpPr>
            <a:spLocks noGrp="1"/>
          </p:cNvSpPr>
          <p:nvPr>
            <p:ph type="body" sz="quarter" idx="10"/>
          </p:nvPr>
        </p:nvSpPr>
        <p:spPr>
          <a:xfrm>
            <a:off x="384312" y="967202"/>
            <a:ext cx="6599583" cy="662815"/>
          </a:xfrm>
        </p:spPr>
        <p:txBody>
          <a:bodyPr>
            <a:normAutofit/>
          </a:bodyPr>
          <a:lstStyle>
            <a:lvl1pPr>
              <a:defRPr sz="1800"/>
            </a:lvl1pPr>
          </a:lstStyle>
          <a:p>
            <a:pPr lvl="0"/>
            <a:r>
              <a:rPr lang="fr-CA"/>
              <a:t>Cliquez pour modifier les styles du texte du masque</a:t>
            </a:r>
          </a:p>
        </p:txBody>
      </p:sp>
      <p:sp>
        <p:nvSpPr>
          <p:cNvPr id="72" name="Espace réservé du texte 12">
            <a:extLst>
              <a:ext uri="{FF2B5EF4-FFF2-40B4-BE49-F238E27FC236}">
                <a16:creationId xmlns:a16="http://schemas.microsoft.com/office/drawing/2014/main" id="{90C2AED7-CFC3-C942-8328-2B07EB639341}"/>
              </a:ext>
            </a:extLst>
          </p:cNvPr>
          <p:cNvSpPr>
            <a:spLocks noGrp="1"/>
          </p:cNvSpPr>
          <p:nvPr>
            <p:ph type="body" sz="quarter" idx="11"/>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3" name="Espace réservé du texte 12">
            <a:extLst>
              <a:ext uri="{FF2B5EF4-FFF2-40B4-BE49-F238E27FC236}">
                <a16:creationId xmlns:a16="http://schemas.microsoft.com/office/drawing/2014/main" id="{A8F232F1-F4BF-9240-A827-F35D4679F1A4}"/>
              </a:ext>
            </a:extLst>
          </p:cNvPr>
          <p:cNvSpPr>
            <a:spLocks noGrp="1"/>
          </p:cNvSpPr>
          <p:nvPr>
            <p:ph type="body" sz="quarter" idx="12"/>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109744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5_Title Slid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7763F668-7FB9-E340-AEE5-6D666CFD61B5}"/>
              </a:ext>
            </a:extLst>
          </p:cNvPr>
          <p:cNvSpPr>
            <a:spLocks noGrp="1"/>
          </p:cNvSpPr>
          <p:nvPr>
            <p:ph type="title" hasCustomPrompt="1"/>
          </p:nvPr>
        </p:nvSpPr>
        <p:spPr>
          <a:xfrm>
            <a:off x="377689" y="232604"/>
            <a:ext cx="6606207" cy="774562"/>
          </a:xfrm>
          <a:prstGeom prst="rect">
            <a:avLst/>
          </a:prstGeom>
        </p:spPr>
        <p:txBody>
          <a:bodyPr vert="horz" lIns="0" tIns="0" rIns="0" bIns="0" rtlCol="0" anchor="t" anchorCtr="0">
            <a:normAutofit/>
          </a:bodyPr>
          <a:lstStyle>
            <a:lvl1pPr>
              <a:defRPr>
                <a:solidFill>
                  <a:schemeClr val="accent4"/>
                </a:solidFill>
              </a:defRPr>
            </a:lvl1pPr>
          </a:lstStyle>
          <a:p>
            <a:r>
              <a:rPr lang="fr-FR" noProof="0"/>
              <a:t>Click to </a:t>
            </a:r>
            <a:r>
              <a:rPr lang="fr-FR" noProof="0" err="1"/>
              <a:t>edit</a:t>
            </a:r>
            <a:r>
              <a:rPr lang="fr-FR" noProof="0"/>
              <a:t> Master </a:t>
            </a:r>
            <a:r>
              <a:rPr lang="fr-FR" noProof="0" err="1"/>
              <a:t>title</a:t>
            </a:r>
            <a:r>
              <a:rPr lang="fr-FR" noProof="0"/>
              <a:t> style</a:t>
            </a:r>
          </a:p>
        </p:txBody>
      </p:sp>
      <p:sp>
        <p:nvSpPr>
          <p:cNvPr id="49" name="Rectangle 48">
            <a:extLst>
              <a:ext uri="{FF2B5EF4-FFF2-40B4-BE49-F238E27FC236}">
                <a16:creationId xmlns:a16="http://schemas.microsoft.com/office/drawing/2014/main" id="{E6CB50AA-9783-134F-B3BA-261C5DC6902C}"/>
              </a:ext>
            </a:extLst>
          </p:cNvPr>
          <p:cNvSpPr/>
          <p:nvPr/>
        </p:nvSpPr>
        <p:spPr>
          <a:xfrm>
            <a:off x="0" y="864521"/>
            <a:ext cx="12192000" cy="412956"/>
          </a:xfrm>
          <a:prstGeom prst="rect">
            <a:avLst/>
          </a:prstGeom>
          <a:gradFill>
            <a:gsLst>
              <a:gs pos="100000">
                <a:schemeClr val="bg1"/>
              </a:gs>
              <a:gs pos="0">
                <a:schemeClr val="bg2">
                  <a:lumMod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endParaRPr lang="fr-CA">
              <a:solidFill>
                <a:schemeClr val="accent5"/>
              </a:solidFill>
              <a:latin typeface="Viga" panose="020B0800030000020004" pitchFamily="34" charset="77"/>
            </a:endParaRPr>
          </a:p>
        </p:txBody>
      </p:sp>
      <p:sp>
        <p:nvSpPr>
          <p:cNvPr id="70" name="Title Placeholder 1">
            <a:extLst>
              <a:ext uri="{FF2B5EF4-FFF2-40B4-BE49-F238E27FC236}">
                <a16:creationId xmlns:a16="http://schemas.microsoft.com/office/drawing/2014/main" id="{FC26330C-1662-B34A-A97B-FBD6D9007D30}"/>
              </a:ext>
            </a:extLst>
          </p:cNvPr>
          <p:cNvSpPr txBox="1">
            <a:spLocks/>
          </p:cNvSpPr>
          <p:nvPr/>
        </p:nvSpPr>
        <p:spPr>
          <a:xfrm>
            <a:off x="377689" y="232604"/>
            <a:ext cx="6606207" cy="774562"/>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b="0" i="0" kern="1200">
                <a:solidFill>
                  <a:schemeClr val="accent4"/>
                </a:solidFill>
                <a:latin typeface="Caveat" pitchFamily="2" charset="0"/>
                <a:ea typeface="+mj-ea"/>
                <a:cs typeface="+mj-cs"/>
              </a:defRPr>
            </a:lvl1pPr>
          </a:lstStyle>
          <a:p>
            <a:r>
              <a:rPr lang="fr-FR"/>
              <a:t>Click to edit Master title style</a:t>
            </a:r>
          </a:p>
        </p:txBody>
      </p:sp>
      <p:sp>
        <p:nvSpPr>
          <p:cNvPr id="71" name="Espace réservé du texte 2">
            <a:extLst>
              <a:ext uri="{FF2B5EF4-FFF2-40B4-BE49-F238E27FC236}">
                <a16:creationId xmlns:a16="http://schemas.microsoft.com/office/drawing/2014/main" id="{899E4B13-5646-4C4F-8E2E-09C940056852}"/>
              </a:ext>
            </a:extLst>
          </p:cNvPr>
          <p:cNvSpPr>
            <a:spLocks noGrp="1"/>
          </p:cNvSpPr>
          <p:nvPr>
            <p:ph type="body" sz="quarter" idx="10"/>
          </p:nvPr>
        </p:nvSpPr>
        <p:spPr>
          <a:xfrm>
            <a:off x="384312" y="967202"/>
            <a:ext cx="6599583" cy="662815"/>
          </a:xfrm>
        </p:spPr>
        <p:txBody>
          <a:bodyPr>
            <a:normAutofit/>
          </a:bodyPr>
          <a:lstStyle>
            <a:lvl1pPr>
              <a:defRPr sz="1800"/>
            </a:lvl1pPr>
          </a:lstStyle>
          <a:p>
            <a:pPr lvl="0"/>
            <a:r>
              <a:rPr lang="fr-CA"/>
              <a:t>Cliquez pour modifier les styles du texte du masque</a:t>
            </a:r>
          </a:p>
        </p:txBody>
      </p:sp>
      <p:sp>
        <p:nvSpPr>
          <p:cNvPr id="7" name="Espace réservé du texte 12">
            <a:extLst>
              <a:ext uri="{FF2B5EF4-FFF2-40B4-BE49-F238E27FC236}">
                <a16:creationId xmlns:a16="http://schemas.microsoft.com/office/drawing/2014/main" id="{E55D1485-A79C-4142-BF23-F2D1EC77CB69}"/>
              </a:ext>
            </a:extLst>
          </p:cNvPr>
          <p:cNvSpPr>
            <a:spLocks noGrp="1"/>
          </p:cNvSpPr>
          <p:nvPr>
            <p:ph type="body" sz="quarter" idx="11"/>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8" name="Espace réservé du texte 12">
            <a:extLst>
              <a:ext uri="{FF2B5EF4-FFF2-40B4-BE49-F238E27FC236}">
                <a16:creationId xmlns:a16="http://schemas.microsoft.com/office/drawing/2014/main" id="{082FA932-18D3-394B-963A-30990633FB00}"/>
              </a:ext>
            </a:extLst>
          </p:cNvPr>
          <p:cNvSpPr>
            <a:spLocks noGrp="1"/>
          </p:cNvSpPr>
          <p:nvPr>
            <p:ph type="body" sz="quarter" idx="12"/>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9" name="Rectangle 8">
            <a:extLst>
              <a:ext uri="{FF2B5EF4-FFF2-40B4-BE49-F238E27FC236}">
                <a16:creationId xmlns:a16="http://schemas.microsoft.com/office/drawing/2014/main" id="{87878417-8134-1F4E-9AD7-BC6770DF2FF8}"/>
              </a:ext>
            </a:extLst>
          </p:cNvPr>
          <p:cNvSpPr/>
          <p:nvPr userDrawn="1"/>
        </p:nvSpPr>
        <p:spPr>
          <a:xfrm>
            <a:off x="0" y="864521"/>
            <a:ext cx="12192000" cy="412956"/>
          </a:xfrm>
          <a:prstGeom prst="rect">
            <a:avLst/>
          </a:prstGeom>
          <a:gradFill>
            <a:gsLst>
              <a:gs pos="100000">
                <a:schemeClr val="bg1"/>
              </a:gs>
              <a:gs pos="0">
                <a:schemeClr val="bg2">
                  <a:lumMod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endParaRPr lang="fr-CA">
              <a:solidFill>
                <a:schemeClr val="accent5"/>
              </a:solidFill>
              <a:latin typeface="Viga" panose="020B0800030000020004" pitchFamily="34" charset="77"/>
            </a:endParaRPr>
          </a:p>
        </p:txBody>
      </p:sp>
      <p:sp>
        <p:nvSpPr>
          <p:cNvPr id="10" name="Title Placeholder 1">
            <a:extLst>
              <a:ext uri="{FF2B5EF4-FFF2-40B4-BE49-F238E27FC236}">
                <a16:creationId xmlns:a16="http://schemas.microsoft.com/office/drawing/2014/main" id="{BCAC8A9D-C9B4-C843-A7A7-2292429EF315}"/>
              </a:ext>
            </a:extLst>
          </p:cNvPr>
          <p:cNvSpPr txBox="1">
            <a:spLocks/>
          </p:cNvSpPr>
          <p:nvPr userDrawn="1"/>
        </p:nvSpPr>
        <p:spPr>
          <a:xfrm>
            <a:off x="377689" y="232604"/>
            <a:ext cx="6606207" cy="774562"/>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b="0" i="0" kern="1200">
                <a:solidFill>
                  <a:schemeClr val="accent4"/>
                </a:solidFill>
                <a:latin typeface="Caveat" pitchFamily="2" charset="0"/>
                <a:ea typeface="+mj-ea"/>
                <a:cs typeface="+mj-cs"/>
              </a:defRPr>
            </a:lvl1pPr>
          </a:lstStyle>
          <a:p>
            <a:r>
              <a:rPr lang="fr-FR"/>
              <a:t>Click to edit Master title style</a:t>
            </a:r>
          </a:p>
        </p:txBody>
      </p:sp>
    </p:spTree>
    <p:extLst>
      <p:ext uri="{BB962C8B-B14F-4D97-AF65-F5344CB8AC3E}">
        <p14:creationId xmlns:p14="http://schemas.microsoft.com/office/powerpoint/2010/main" val="90356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itle Slid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F6162106-64BD-BF42-B291-4334472ED018}"/>
              </a:ext>
            </a:extLst>
          </p:cNvPr>
          <p:cNvCxnSpPr>
            <a:cxnSpLocks/>
          </p:cNvCxnSpPr>
          <p:nvPr/>
        </p:nvCxnSpPr>
        <p:spPr>
          <a:xfrm>
            <a:off x="0" y="554636"/>
            <a:ext cx="284921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Connecteur droit 3">
            <a:extLst>
              <a:ext uri="{FF2B5EF4-FFF2-40B4-BE49-F238E27FC236}">
                <a16:creationId xmlns:a16="http://schemas.microsoft.com/office/drawing/2014/main" id="{10BB93E3-BF17-8E43-9764-F096A06F8C25}"/>
              </a:ext>
            </a:extLst>
          </p:cNvPr>
          <p:cNvCxnSpPr>
            <a:cxnSpLocks/>
          </p:cNvCxnSpPr>
          <p:nvPr/>
        </p:nvCxnSpPr>
        <p:spPr>
          <a:xfrm>
            <a:off x="9581322" y="557134"/>
            <a:ext cx="2610678"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14B34682-477C-9840-A739-FE60D8F1D24B}"/>
              </a:ext>
            </a:extLst>
          </p:cNvPr>
          <p:cNvSpPr>
            <a:spLocks noGrp="1"/>
          </p:cNvSpPr>
          <p:nvPr>
            <p:ph type="title" hasCustomPrompt="1"/>
          </p:nvPr>
        </p:nvSpPr>
        <p:spPr>
          <a:xfrm>
            <a:off x="0" y="232604"/>
            <a:ext cx="12191999" cy="774562"/>
          </a:xfrm>
          <a:prstGeom prst="rect">
            <a:avLst/>
          </a:prstGeom>
        </p:spPr>
        <p:txBody>
          <a:bodyPr vert="horz" lIns="0" tIns="0" rIns="0" bIns="0" rtlCol="0" anchor="t" anchorCtr="0">
            <a:normAutofit/>
          </a:bodyPr>
          <a:lstStyle>
            <a:lvl1pPr algn="ctr">
              <a:defRPr>
                <a:solidFill>
                  <a:schemeClr val="accent4"/>
                </a:solidFill>
              </a:defRPr>
            </a:lvl1pPr>
          </a:lstStyle>
          <a:p>
            <a:r>
              <a:rPr lang="fr-FR" noProof="0"/>
              <a:t>Click to </a:t>
            </a:r>
            <a:r>
              <a:rPr lang="fr-FR" noProof="0" err="1"/>
              <a:t>edit</a:t>
            </a:r>
            <a:r>
              <a:rPr lang="fr-FR" noProof="0"/>
              <a:t> Master </a:t>
            </a:r>
            <a:r>
              <a:rPr lang="fr-FR" noProof="0" err="1"/>
              <a:t>title</a:t>
            </a:r>
            <a:r>
              <a:rPr lang="fr-FR" noProof="0"/>
              <a:t> style</a:t>
            </a:r>
          </a:p>
        </p:txBody>
      </p:sp>
      <p:sp>
        <p:nvSpPr>
          <p:cNvPr id="13" name="Espace réservé du texte 12">
            <a:extLst>
              <a:ext uri="{FF2B5EF4-FFF2-40B4-BE49-F238E27FC236}">
                <a16:creationId xmlns:a16="http://schemas.microsoft.com/office/drawing/2014/main" id="{C1B95CA3-5FA4-CB40-81BF-648FA886943B}"/>
              </a:ext>
            </a:extLst>
          </p:cNvPr>
          <p:cNvSpPr>
            <a:spLocks noGrp="1"/>
          </p:cNvSpPr>
          <p:nvPr>
            <p:ph type="body" sz="quarter" idx="11"/>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4" name="Espace réservé du texte 12">
            <a:extLst>
              <a:ext uri="{FF2B5EF4-FFF2-40B4-BE49-F238E27FC236}">
                <a16:creationId xmlns:a16="http://schemas.microsoft.com/office/drawing/2014/main" id="{0C01FD79-BE5F-8D42-BA7A-C356165AB7BD}"/>
              </a:ext>
            </a:extLst>
          </p:cNvPr>
          <p:cNvSpPr>
            <a:spLocks noGrp="1"/>
          </p:cNvSpPr>
          <p:nvPr>
            <p:ph type="body" sz="quarter" idx="12"/>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cxnSp>
        <p:nvCxnSpPr>
          <p:cNvPr id="7" name="Connecteur droit 6">
            <a:extLst>
              <a:ext uri="{FF2B5EF4-FFF2-40B4-BE49-F238E27FC236}">
                <a16:creationId xmlns:a16="http://schemas.microsoft.com/office/drawing/2014/main" id="{2181E6F7-057E-E143-A1D8-430627CA5307}"/>
              </a:ext>
            </a:extLst>
          </p:cNvPr>
          <p:cNvCxnSpPr>
            <a:cxnSpLocks/>
          </p:cNvCxnSpPr>
          <p:nvPr userDrawn="1"/>
        </p:nvCxnSpPr>
        <p:spPr>
          <a:xfrm>
            <a:off x="0" y="554636"/>
            <a:ext cx="284921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D5BE59E8-F14C-7A45-8B3B-112F7D39638F}"/>
              </a:ext>
            </a:extLst>
          </p:cNvPr>
          <p:cNvCxnSpPr>
            <a:cxnSpLocks/>
          </p:cNvCxnSpPr>
          <p:nvPr userDrawn="1"/>
        </p:nvCxnSpPr>
        <p:spPr>
          <a:xfrm>
            <a:off x="9581322" y="557134"/>
            <a:ext cx="2610678"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2912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7_Title Slid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14B34682-477C-9840-A739-FE60D8F1D24B}"/>
              </a:ext>
            </a:extLst>
          </p:cNvPr>
          <p:cNvSpPr>
            <a:spLocks noGrp="1"/>
          </p:cNvSpPr>
          <p:nvPr>
            <p:ph type="title" hasCustomPrompt="1"/>
          </p:nvPr>
        </p:nvSpPr>
        <p:spPr>
          <a:xfrm>
            <a:off x="0" y="232604"/>
            <a:ext cx="12191999" cy="774562"/>
          </a:xfrm>
          <a:prstGeom prst="rect">
            <a:avLst/>
          </a:prstGeom>
        </p:spPr>
        <p:txBody>
          <a:bodyPr vert="horz" lIns="0" tIns="0" rIns="0" bIns="0" rtlCol="0" anchor="t" anchorCtr="0">
            <a:normAutofit/>
          </a:bodyPr>
          <a:lstStyle>
            <a:lvl1pPr algn="ctr">
              <a:defRPr>
                <a:solidFill>
                  <a:schemeClr val="accent4"/>
                </a:solidFill>
              </a:defRPr>
            </a:lvl1pPr>
          </a:lstStyle>
          <a:p>
            <a:r>
              <a:rPr lang="fr-FR" noProof="0"/>
              <a:t>Click to </a:t>
            </a:r>
            <a:r>
              <a:rPr lang="fr-FR" noProof="0" err="1"/>
              <a:t>edit</a:t>
            </a:r>
            <a:r>
              <a:rPr lang="fr-FR" noProof="0"/>
              <a:t> Master </a:t>
            </a:r>
            <a:r>
              <a:rPr lang="fr-FR" noProof="0" err="1"/>
              <a:t>title</a:t>
            </a:r>
            <a:r>
              <a:rPr lang="fr-FR" noProof="0"/>
              <a:t> style</a:t>
            </a:r>
          </a:p>
        </p:txBody>
      </p:sp>
      <p:sp>
        <p:nvSpPr>
          <p:cNvPr id="5" name="Espace réservé du texte 12">
            <a:extLst>
              <a:ext uri="{FF2B5EF4-FFF2-40B4-BE49-F238E27FC236}">
                <a16:creationId xmlns:a16="http://schemas.microsoft.com/office/drawing/2014/main" id="{3A83B4A5-E25B-174E-962B-293819958C0D}"/>
              </a:ext>
            </a:extLst>
          </p:cNvPr>
          <p:cNvSpPr>
            <a:spLocks noGrp="1"/>
          </p:cNvSpPr>
          <p:nvPr>
            <p:ph type="body" sz="quarter" idx="11"/>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texte 12">
            <a:extLst>
              <a:ext uri="{FF2B5EF4-FFF2-40B4-BE49-F238E27FC236}">
                <a16:creationId xmlns:a16="http://schemas.microsoft.com/office/drawing/2014/main" id="{28DEFF2D-2F2F-FA40-89A8-BB5AD876B087}"/>
              </a:ext>
            </a:extLst>
          </p:cNvPr>
          <p:cNvSpPr>
            <a:spLocks noGrp="1"/>
          </p:cNvSpPr>
          <p:nvPr>
            <p:ph type="body" sz="quarter" idx="12"/>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1293282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975" y="484394"/>
            <a:ext cx="10515600" cy="1325563"/>
          </a:xfrm>
          <a:prstGeom prst="rect">
            <a:avLst/>
          </a:prstGeom>
        </p:spPr>
        <p:txBody>
          <a:bodyPr vert="horz" lIns="0" tIns="0" rIns="0" bIns="0" rtlCol="0" anchor="t" anchorCtr="0">
            <a:normAutofit/>
          </a:bodyPr>
          <a:lstStyle/>
          <a:p>
            <a:r>
              <a:rPr lang="fr-CA" noProof="0"/>
              <a:t>Modifier le style du titre</a:t>
            </a:r>
            <a:endParaRPr lang="fr-FR" noProof="0"/>
          </a:p>
        </p:txBody>
      </p:sp>
      <p:sp>
        <p:nvSpPr>
          <p:cNvPr id="3" name="Text Placeholder 2"/>
          <p:cNvSpPr>
            <a:spLocks noGrp="1"/>
          </p:cNvSpPr>
          <p:nvPr>
            <p:ph type="body" idx="1"/>
          </p:nvPr>
        </p:nvSpPr>
        <p:spPr>
          <a:xfrm>
            <a:off x="529975" y="1825625"/>
            <a:ext cx="5018070" cy="4351338"/>
          </a:xfrm>
          <a:prstGeom prst="rect">
            <a:avLst/>
          </a:prstGeom>
        </p:spPr>
        <p:txBody>
          <a:bodyPr vert="horz" lIns="0" tIns="0" rIns="0" bIns="0" rtlCol="0" anchor="t" anchorCtr="0">
            <a:normAutofit/>
          </a:bodyPr>
          <a:lstStyle/>
          <a:p>
            <a:pPr lvl="0"/>
            <a:r>
              <a:rPr lang="fr-CA" noProof="0"/>
              <a:t>Cliquez pour modifier les styles du texte du masque</a:t>
            </a:r>
          </a:p>
          <a:p>
            <a:pPr lvl="1"/>
            <a:r>
              <a:rPr lang="fr-CA" noProof="0"/>
              <a:t>Deuxième niveau</a:t>
            </a:r>
          </a:p>
          <a:p>
            <a:pPr lvl="2"/>
            <a:r>
              <a:rPr lang="fr-CA" noProof="0"/>
              <a:t>Troisième niveau</a:t>
            </a:r>
          </a:p>
          <a:p>
            <a:pPr lvl="3"/>
            <a:r>
              <a:rPr lang="fr-CA" noProof="0"/>
              <a:t>Quatrième niveau</a:t>
            </a:r>
          </a:p>
          <a:p>
            <a:pPr lvl="4"/>
            <a:r>
              <a:rPr lang="fr-CA" noProof="0"/>
              <a:t>Cinquième niveau</a:t>
            </a:r>
            <a:endParaRPr lang="fr-FR" noProof="0"/>
          </a:p>
        </p:txBody>
      </p:sp>
    </p:spTree>
    <p:extLst>
      <p:ext uri="{BB962C8B-B14F-4D97-AF65-F5344CB8AC3E}">
        <p14:creationId xmlns:p14="http://schemas.microsoft.com/office/powerpoint/2010/main" val="3500867278"/>
      </p:ext>
    </p:extLst>
  </p:cSld>
  <p:clrMap bg1="lt1" tx1="dk1" bg2="lt2" tx2="dk2" accent1="accent1" accent2="accent2" accent3="accent3" accent4="accent4" accent5="accent5" accent6="accent6" hlink="hlink" folHlink="folHlink"/>
  <p:sldLayoutIdLst>
    <p:sldLayoutId id="2147483667" r:id="rId1"/>
    <p:sldLayoutId id="2147483682" r:id="rId2"/>
    <p:sldLayoutId id="2147483683" r:id="rId3"/>
    <p:sldLayoutId id="2147483684"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50" r:id="rId14"/>
    <p:sldLayoutId id="2147483661" r:id="rId15"/>
    <p:sldLayoutId id="2147483649" r:id="rId16"/>
    <p:sldLayoutId id="2147483664" r:id="rId17"/>
    <p:sldLayoutId id="2147483662" r:id="rId18"/>
    <p:sldLayoutId id="2147483665" r:id="rId19"/>
    <p:sldLayoutId id="2147483663" r:id="rId20"/>
    <p:sldLayoutId id="2147483651" r:id="rId21"/>
    <p:sldLayoutId id="2147483659" r:id="rId22"/>
    <p:sldLayoutId id="2147483677" r:id="rId23"/>
    <p:sldLayoutId id="2147483678" r:id="rId24"/>
    <p:sldLayoutId id="2147483679" r:id="rId25"/>
    <p:sldLayoutId id="2147483680" r:id="rId26"/>
  </p:sldLayoutIdLst>
  <p:txStyles>
    <p:titleStyle>
      <a:lvl1pPr algn="l" defTabSz="914400" rtl="0" eaLnBrk="1" latinLnBrk="0" hangingPunct="1">
        <a:lnSpc>
          <a:spcPct val="90000"/>
        </a:lnSpc>
        <a:spcBef>
          <a:spcPct val="0"/>
        </a:spcBef>
        <a:buNone/>
        <a:defRPr sz="4400" b="0" i="0" kern="1200">
          <a:solidFill>
            <a:schemeClr val="accent4"/>
          </a:solidFill>
          <a:latin typeface="Caveat"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5"/>
          </a:solidFill>
          <a:latin typeface="Viga" panose="020B0800030000020004" pitchFamily="34" charset="77"/>
          <a:ea typeface="+mn-ea"/>
          <a:cs typeface="+mn-cs"/>
        </a:defRPr>
      </a:lvl1pPr>
      <a:lvl2pPr marL="685800" indent="-228600" algn="l" defTabSz="914400" rtl="0" eaLnBrk="1" latinLnBrk="0" hangingPunct="1">
        <a:lnSpc>
          <a:spcPct val="90000"/>
        </a:lnSpc>
        <a:spcBef>
          <a:spcPts val="500"/>
        </a:spcBef>
        <a:buClr>
          <a:schemeClr val="accent1"/>
        </a:buClr>
        <a:buFontTx/>
        <a:buBlip>
          <a:blip r:embed="rId28">
            <a:extLst>
              <a:ext uri="{96DAC541-7B7A-43D3-8B79-37D633B846F1}">
                <asvg:svgBlip xmlns:asvg="http://schemas.microsoft.com/office/drawing/2016/SVG/main" r:embed="rId29"/>
              </a:ext>
            </a:extLst>
          </a:blip>
        </a:buBlip>
        <a:defRPr sz="1800" b="0" i="0" kern="1200">
          <a:solidFill>
            <a:schemeClr val="accent4"/>
          </a:solidFill>
          <a:latin typeface="Viga" panose="020B0800030000020004" pitchFamily="34" charset="77"/>
          <a:ea typeface="+mn-ea"/>
          <a:cs typeface="+mn-cs"/>
        </a:defRPr>
      </a:lvl2pPr>
      <a:lvl3pPr marL="1143000" indent="-228600" algn="l" defTabSz="914400" rtl="0" eaLnBrk="1" latinLnBrk="0" hangingPunct="1">
        <a:lnSpc>
          <a:spcPct val="90000"/>
        </a:lnSpc>
        <a:spcBef>
          <a:spcPts val="500"/>
        </a:spcBef>
        <a:buFontTx/>
        <a:buBlip>
          <a:blip r:embed="rId30">
            <a:extLst>
              <a:ext uri="{96DAC541-7B7A-43D3-8B79-37D633B846F1}">
                <asvg:svgBlip xmlns:asvg="http://schemas.microsoft.com/office/drawing/2016/SVG/main" r:embed="rId31"/>
              </a:ext>
            </a:extLst>
          </a:blip>
        </a:buBlip>
        <a:defRPr sz="1400" b="0" i="0" kern="1200">
          <a:solidFill>
            <a:schemeClr val="accent4"/>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Tx/>
        <a:buBlip>
          <a:blip r:embed="rId30">
            <a:extLst>
              <a:ext uri="{96DAC541-7B7A-43D3-8B79-37D633B846F1}">
                <asvg:svgBlip xmlns:asvg="http://schemas.microsoft.com/office/drawing/2016/SVG/main" r:embed="rId31"/>
              </a:ext>
            </a:extLst>
          </a:blip>
        </a:buBlip>
        <a:defRPr sz="1100" b="0" i="0" kern="1200">
          <a:solidFill>
            <a:schemeClr val="accent4"/>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100" b="0" i="0" kern="1200">
          <a:solidFill>
            <a:schemeClr val="accent4"/>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7.jpeg"/><Relationship Id="rId11" Type="http://schemas.openxmlformats.org/officeDocument/2006/relationships/image" Target="../media/image21.png"/><Relationship Id="rId5" Type="http://schemas.openxmlformats.org/officeDocument/2006/relationships/image" Target="../media/image16.jpeg"/><Relationship Id="rId10" Type="http://schemas.openxmlformats.org/officeDocument/2006/relationships/hyperlink" Target="https://creativecommons.org/licenses/by-nc-sa/4.0/deed.fr" TargetMode="External"/><Relationship Id="rId4" Type="http://schemas.openxmlformats.org/officeDocument/2006/relationships/image" Target="../media/image15.jpeg"/><Relationship Id="rId9" Type="http://schemas.openxmlformats.org/officeDocument/2006/relationships/image" Target="../media/image20.svg"/></Relationships>
</file>

<file path=ppt/slides/_rels/slide1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0.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9.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hyperlink" Target="https://creativecommons.org/licenses/by-nc-sa/4.0/deed.fr" TargetMode="External"/><Relationship Id="rId10" Type="http://schemas.openxmlformats.org/officeDocument/2006/relationships/image" Target="../media/image46.png"/><Relationship Id="rId4" Type="http://schemas.openxmlformats.org/officeDocument/2006/relationships/image" Target="../media/image20.sv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hyperlink" Target="https://creativecommons.org/licenses/by-nc-sa/4.0/deed.fr" TargetMode="External"/><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creativecommons.org/licenses/by-nc-sa/4.0/deed.fr" TargetMode="External"/><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5" Type="http://schemas.openxmlformats.org/officeDocument/2006/relationships/image" Target="../media/image20.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hyperlink" Target="https://recitfad.ca/13-microformations-fiches-pedagogiques/" TargetMode="External"/><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8" Type="http://schemas.openxmlformats.org/officeDocument/2006/relationships/hyperlink" Target="https://www.wooclap.com/RECITFADFADIO" TargetMode="External"/><Relationship Id="rId3" Type="http://schemas.openxmlformats.org/officeDocument/2006/relationships/image" Target="../media/image5.jpe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48.jpeg"/></Relationships>
</file>

<file path=ppt/slides/_rels/slide17.xml.rels><?xml version="1.0" encoding="UTF-8" standalone="yes"?>
<Relationships xmlns="http://schemas.openxmlformats.org/package/2006/relationships"><Relationship Id="rId8" Type="http://schemas.openxmlformats.org/officeDocument/2006/relationships/hyperlink" Target="https://campus.recit.qc.ca/course/view.php?id=443" TargetMode="External"/><Relationship Id="rId3" Type="http://schemas.openxmlformats.org/officeDocument/2006/relationships/image" Target="../media/image40.jpe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drive.google.com/file/d/1SV1NZlDL-jYBGF43YtWjiu9A_IfTWShF/view" TargetMode="External"/><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creativecommons.org/licenses/by-nc-sa/4.0/deed.fr" TargetMode="External"/><Relationship Id="rId5" Type="http://schemas.openxmlformats.org/officeDocument/2006/relationships/image" Target="../media/image20.sv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drive.google.com/file/d/15o1eX69LXeb0cNKYjXLCMzmNHCnECNM6/view" TargetMode="External"/><Relationship Id="rId5" Type="http://schemas.openxmlformats.org/officeDocument/2006/relationships/image" Target="../media/image20.sv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drive.google.com/file/d/1mnB9g1jp8Nc9-fRhfhHvnfBMdYfnsXBp/view" TargetMode="External"/><Relationship Id="rId5" Type="http://schemas.openxmlformats.org/officeDocument/2006/relationships/image" Target="../media/image20.sv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hyperlink" Target="https://drive.google.com/file/d/1Z0VEBjA9Z0SCgnteMuCfF-Zs-hoq6mLO/view" TargetMode="External"/><Relationship Id="rId13" Type="http://schemas.openxmlformats.org/officeDocument/2006/relationships/image" Target="../media/image4.svg"/><Relationship Id="rId3" Type="http://schemas.openxmlformats.org/officeDocument/2006/relationships/image" Target="../media/image65.jpeg"/><Relationship Id="rId7" Type="http://schemas.openxmlformats.org/officeDocument/2006/relationships/image" Target="../media/image21.png"/><Relationship Id="rId12"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11" Type="http://schemas.openxmlformats.org/officeDocument/2006/relationships/image" Target="../media/image2.svg"/><Relationship Id="rId5" Type="http://schemas.openxmlformats.org/officeDocument/2006/relationships/image" Target="../media/image20.svg"/><Relationship Id="rId10"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66.png"/></Relationships>
</file>

<file path=ppt/slides/_rels/slide2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55.svg"/><Relationship Id="rId3" Type="http://schemas.openxmlformats.org/officeDocument/2006/relationships/tags" Target="../tags/tag3.xml"/><Relationship Id="rId21" Type="http://schemas.openxmlformats.org/officeDocument/2006/relationships/image" Target="../media/image67.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54.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notesSlide" Target="../notesSlides/notesSlide28.xml"/><Relationship Id="rId29" Type="http://schemas.openxmlformats.org/officeDocument/2006/relationships/image" Target="../media/image71.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70.svg"/><Relationship Id="rId32" Type="http://schemas.openxmlformats.org/officeDocument/2006/relationships/image" Target="../media/image74.sv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69.png"/><Relationship Id="rId28" Type="http://schemas.openxmlformats.org/officeDocument/2006/relationships/image" Target="../media/image53.svg"/><Relationship Id="rId10" Type="http://schemas.openxmlformats.org/officeDocument/2006/relationships/tags" Target="../tags/tag10.xml"/><Relationship Id="rId19" Type="http://schemas.openxmlformats.org/officeDocument/2006/relationships/slideLayout" Target="../slideLayouts/slideLayout5.xml"/><Relationship Id="rId31" Type="http://schemas.openxmlformats.org/officeDocument/2006/relationships/image" Target="../media/image73.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68.svg"/><Relationship Id="rId27" Type="http://schemas.openxmlformats.org/officeDocument/2006/relationships/image" Target="../media/image52.png"/><Relationship Id="rId30" Type="http://schemas.openxmlformats.org/officeDocument/2006/relationships/image" Target="../media/image72.svg"/></Relationships>
</file>

<file path=ppt/slides/_rels/slide29.xml.rels><?xml version="1.0" encoding="UTF-8" standalone="yes"?>
<Relationships xmlns="http://schemas.openxmlformats.org/package/2006/relationships"><Relationship Id="rId13" Type="http://schemas.openxmlformats.org/officeDocument/2006/relationships/tags" Target="../tags/tag31.xml"/><Relationship Id="rId18" Type="http://schemas.openxmlformats.org/officeDocument/2006/relationships/tags" Target="../tags/tag36.xml"/><Relationship Id="rId26" Type="http://schemas.openxmlformats.org/officeDocument/2006/relationships/notesSlide" Target="../notesSlides/notesSlide29.xml"/><Relationship Id="rId21" Type="http://schemas.openxmlformats.org/officeDocument/2006/relationships/tags" Target="../tags/tag39.xml"/><Relationship Id="rId34" Type="http://schemas.openxmlformats.org/officeDocument/2006/relationships/image" Target="../media/image55.sv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5" Type="http://schemas.openxmlformats.org/officeDocument/2006/relationships/slideLayout" Target="../slideLayouts/slideLayout5.xml"/><Relationship Id="rId33" Type="http://schemas.openxmlformats.org/officeDocument/2006/relationships/image" Target="../media/image54.png"/><Relationship Id="rId38" Type="http://schemas.openxmlformats.org/officeDocument/2006/relationships/image" Target="../media/image74.svg"/><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tags" Target="../tags/tag38.xml"/><Relationship Id="rId29" Type="http://schemas.openxmlformats.org/officeDocument/2006/relationships/image" Target="../media/image77.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tags" Target="../tags/tag42.xml"/><Relationship Id="rId32" Type="http://schemas.openxmlformats.org/officeDocument/2006/relationships/image" Target="../media/image70.svg"/><Relationship Id="rId37" Type="http://schemas.openxmlformats.org/officeDocument/2006/relationships/image" Target="../media/image73.png"/><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tags" Target="../tags/tag41.xml"/><Relationship Id="rId28" Type="http://schemas.openxmlformats.org/officeDocument/2006/relationships/image" Target="../media/image76.svg"/><Relationship Id="rId36" Type="http://schemas.openxmlformats.org/officeDocument/2006/relationships/image" Target="../media/image72.svg"/><Relationship Id="rId10" Type="http://schemas.openxmlformats.org/officeDocument/2006/relationships/tags" Target="../tags/tag28.xml"/><Relationship Id="rId19" Type="http://schemas.openxmlformats.org/officeDocument/2006/relationships/tags" Target="../tags/tag37.xml"/><Relationship Id="rId31" Type="http://schemas.openxmlformats.org/officeDocument/2006/relationships/image" Target="../media/image69.pn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tags" Target="../tags/tag40.xml"/><Relationship Id="rId27" Type="http://schemas.openxmlformats.org/officeDocument/2006/relationships/image" Target="../media/image75.png"/><Relationship Id="rId30" Type="http://schemas.openxmlformats.org/officeDocument/2006/relationships/image" Target="../media/image78.svg"/><Relationship Id="rId35" Type="http://schemas.openxmlformats.org/officeDocument/2006/relationships/image" Target="../media/image71.png"/><Relationship Id="rId8" Type="http://schemas.openxmlformats.org/officeDocument/2006/relationships/tags" Target="../tags/tag26.xml"/><Relationship Id="rId3" Type="http://schemas.openxmlformats.org/officeDocument/2006/relationships/tags" Target="../tags/tag21.xml"/></Relationships>
</file>

<file path=ppt/slides/_rels/slide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9.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hyperlink" Target="https://recitfad.ca/13-microformations-fiches-pedagogiques/" TargetMode="External"/><Relationship Id="rId10" Type="http://schemas.openxmlformats.org/officeDocument/2006/relationships/image" Target="../media/image4.svg"/><Relationship Id="rId4" Type="http://schemas.openxmlformats.org/officeDocument/2006/relationships/image" Target="../media/image20.sv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13" Type="http://schemas.openxmlformats.org/officeDocument/2006/relationships/tags" Target="../tags/tag55.xml"/><Relationship Id="rId18" Type="http://schemas.openxmlformats.org/officeDocument/2006/relationships/tags" Target="../tags/tag60.xml"/><Relationship Id="rId26" Type="http://schemas.openxmlformats.org/officeDocument/2006/relationships/tags" Target="../tags/tag68.xml"/><Relationship Id="rId39" Type="http://schemas.openxmlformats.org/officeDocument/2006/relationships/tags" Target="../tags/tag81.xml"/><Relationship Id="rId21" Type="http://schemas.openxmlformats.org/officeDocument/2006/relationships/tags" Target="../tags/tag63.xml"/><Relationship Id="rId34" Type="http://schemas.openxmlformats.org/officeDocument/2006/relationships/tags" Target="../tags/tag76.xml"/><Relationship Id="rId42" Type="http://schemas.openxmlformats.org/officeDocument/2006/relationships/tags" Target="../tags/tag84.xml"/><Relationship Id="rId47" Type="http://schemas.openxmlformats.org/officeDocument/2006/relationships/tags" Target="../tags/tag89.xml"/><Relationship Id="rId50" Type="http://schemas.openxmlformats.org/officeDocument/2006/relationships/tags" Target="../tags/tag92.xml"/><Relationship Id="rId55" Type="http://schemas.openxmlformats.org/officeDocument/2006/relationships/tags" Target="../tags/tag97.xml"/><Relationship Id="rId7" Type="http://schemas.openxmlformats.org/officeDocument/2006/relationships/tags" Target="../tags/tag49.xml"/><Relationship Id="rId2" Type="http://schemas.openxmlformats.org/officeDocument/2006/relationships/tags" Target="../tags/tag44.xml"/><Relationship Id="rId16" Type="http://schemas.openxmlformats.org/officeDocument/2006/relationships/tags" Target="../tags/tag58.xml"/><Relationship Id="rId29" Type="http://schemas.openxmlformats.org/officeDocument/2006/relationships/tags" Target="../tags/tag71.xml"/><Relationship Id="rId11" Type="http://schemas.openxmlformats.org/officeDocument/2006/relationships/tags" Target="../tags/tag53.xml"/><Relationship Id="rId24" Type="http://schemas.openxmlformats.org/officeDocument/2006/relationships/tags" Target="../tags/tag66.xml"/><Relationship Id="rId32" Type="http://schemas.openxmlformats.org/officeDocument/2006/relationships/tags" Target="../tags/tag74.xml"/><Relationship Id="rId37" Type="http://schemas.openxmlformats.org/officeDocument/2006/relationships/tags" Target="../tags/tag79.xml"/><Relationship Id="rId40" Type="http://schemas.openxmlformats.org/officeDocument/2006/relationships/tags" Target="../tags/tag82.xml"/><Relationship Id="rId45" Type="http://schemas.openxmlformats.org/officeDocument/2006/relationships/tags" Target="../tags/tag87.xml"/><Relationship Id="rId53" Type="http://schemas.openxmlformats.org/officeDocument/2006/relationships/tags" Target="../tags/tag95.xml"/><Relationship Id="rId58" Type="http://schemas.openxmlformats.org/officeDocument/2006/relationships/image" Target="../media/image54.png"/><Relationship Id="rId5" Type="http://schemas.openxmlformats.org/officeDocument/2006/relationships/tags" Target="../tags/tag47.xml"/><Relationship Id="rId19" Type="http://schemas.openxmlformats.org/officeDocument/2006/relationships/tags" Target="../tags/tag61.xml"/><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tags" Target="../tags/tag64.xml"/><Relationship Id="rId27" Type="http://schemas.openxmlformats.org/officeDocument/2006/relationships/tags" Target="../tags/tag69.xml"/><Relationship Id="rId30" Type="http://schemas.openxmlformats.org/officeDocument/2006/relationships/tags" Target="../tags/tag72.xml"/><Relationship Id="rId35" Type="http://schemas.openxmlformats.org/officeDocument/2006/relationships/tags" Target="../tags/tag77.xml"/><Relationship Id="rId43" Type="http://schemas.openxmlformats.org/officeDocument/2006/relationships/tags" Target="../tags/tag85.xml"/><Relationship Id="rId48" Type="http://schemas.openxmlformats.org/officeDocument/2006/relationships/tags" Target="../tags/tag90.xml"/><Relationship Id="rId56" Type="http://schemas.openxmlformats.org/officeDocument/2006/relationships/slideLayout" Target="../slideLayouts/slideLayout5.xml"/><Relationship Id="rId8" Type="http://schemas.openxmlformats.org/officeDocument/2006/relationships/tags" Target="../tags/tag50.xml"/><Relationship Id="rId51" Type="http://schemas.openxmlformats.org/officeDocument/2006/relationships/tags" Target="../tags/tag93.xml"/><Relationship Id="rId3" Type="http://schemas.openxmlformats.org/officeDocument/2006/relationships/tags" Target="../tags/tag45.xml"/><Relationship Id="rId12" Type="http://schemas.openxmlformats.org/officeDocument/2006/relationships/tags" Target="../tags/tag54.xml"/><Relationship Id="rId17" Type="http://schemas.openxmlformats.org/officeDocument/2006/relationships/tags" Target="../tags/tag59.xml"/><Relationship Id="rId25" Type="http://schemas.openxmlformats.org/officeDocument/2006/relationships/tags" Target="../tags/tag67.xml"/><Relationship Id="rId33" Type="http://schemas.openxmlformats.org/officeDocument/2006/relationships/tags" Target="../tags/tag75.xml"/><Relationship Id="rId38" Type="http://schemas.openxmlformats.org/officeDocument/2006/relationships/tags" Target="../tags/tag80.xml"/><Relationship Id="rId46" Type="http://schemas.openxmlformats.org/officeDocument/2006/relationships/tags" Target="../tags/tag88.xml"/><Relationship Id="rId59" Type="http://schemas.openxmlformats.org/officeDocument/2006/relationships/image" Target="../media/image55.svg"/><Relationship Id="rId20" Type="http://schemas.openxmlformats.org/officeDocument/2006/relationships/tags" Target="../tags/tag62.xml"/><Relationship Id="rId41" Type="http://schemas.openxmlformats.org/officeDocument/2006/relationships/tags" Target="../tags/tag83.xml"/><Relationship Id="rId54" Type="http://schemas.openxmlformats.org/officeDocument/2006/relationships/tags" Target="../tags/tag96.xml"/><Relationship Id="rId1" Type="http://schemas.openxmlformats.org/officeDocument/2006/relationships/tags" Target="../tags/tag43.xml"/><Relationship Id="rId6" Type="http://schemas.openxmlformats.org/officeDocument/2006/relationships/tags" Target="../tags/tag48.xml"/><Relationship Id="rId15" Type="http://schemas.openxmlformats.org/officeDocument/2006/relationships/tags" Target="../tags/tag57.xml"/><Relationship Id="rId23" Type="http://schemas.openxmlformats.org/officeDocument/2006/relationships/tags" Target="../tags/tag65.xml"/><Relationship Id="rId28" Type="http://schemas.openxmlformats.org/officeDocument/2006/relationships/tags" Target="../tags/tag70.xml"/><Relationship Id="rId36" Type="http://schemas.openxmlformats.org/officeDocument/2006/relationships/tags" Target="../tags/tag78.xml"/><Relationship Id="rId49" Type="http://schemas.openxmlformats.org/officeDocument/2006/relationships/tags" Target="../tags/tag91.xml"/><Relationship Id="rId57" Type="http://schemas.openxmlformats.org/officeDocument/2006/relationships/notesSlide" Target="../notesSlides/notesSlide30.xml"/><Relationship Id="rId10" Type="http://schemas.openxmlformats.org/officeDocument/2006/relationships/tags" Target="../tags/tag52.xml"/><Relationship Id="rId31" Type="http://schemas.openxmlformats.org/officeDocument/2006/relationships/tags" Target="../tags/tag73.xml"/><Relationship Id="rId44" Type="http://schemas.openxmlformats.org/officeDocument/2006/relationships/tags" Target="../tags/tag86.xml"/><Relationship Id="rId52" Type="http://schemas.openxmlformats.org/officeDocument/2006/relationships/tags" Target="../tags/tag94.xml"/></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80.png"/><Relationship Id="rId3" Type="http://schemas.openxmlformats.org/officeDocument/2006/relationships/image" Target="../media/image79.jpeg"/><Relationship Id="rId7" Type="http://schemas.openxmlformats.org/officeDocument/2006/relationships/image" Target="../media/image4.svg"/><Relationship Id="rId12" Type="http://schemas.openxmlformats.org/officeDocument/2006/relationships/hyperlink" Target="https://drive.google.com/file/d/1MMQj7myeagm9HKSF_DteXwhwiMnPzoGN/view" TargetMode="External"/><Relationship Id="rId2" Type="http://schemas.openxmlformats.org/officeDocument/2006/relationships/notesSlide" Target="../notesSlides/notesSlide31.xml"/><Relationship Id="rId1" Type="http://schemas.openxmlformats.org/officeDocument/2006/relationships/slideLayout" Target="../slideLayouts/slideLayout26.xml"/><Relationship Id="rId6" Type="http://schemas.openxmlformats.org/officeDocument/2006/relationships/image" Target="../media/image3.png"/><Relationship Id="rId11" Type="http://schemas.openxmlformats.org/officeDocument/2006/relationships/image" Target="../media/image21.png"/><Relationship Id="rId5" Type="http://schemas.openxmlformats.org/officeDocument/2006/relationships/image" Target="../media/image2.svg"/><Relationship Id="rId10" Type="http://schemas.openxmlformats.org/officeDocument/2006/relationships/hyperlink" Target="https://creativecommons.org/licenses/by-nc-sa/4.0/deed.fr" TargetMode="External"/><Relationship Id="rId4" Type="http://schemas.openxmlformats.org/officeDocument/2006/relationships/image" Target="../media/image1.png"/><Relationship Id="rId9" Type="http://schemas.openxmlformats.org/officeDocument/2006/relationships/image" Target="../media/image20.sv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80.png"/><Relationship Id="rId3" Type="http://schemas.openxmlformats.org/officeDocument/2006/relationships/image" Target="../media/image84.jpeg"/><Relationship Id="rId7" Type="http://schemas.openxmlformats.org/officeDocument/2006/relationships/image" Target="../media/image21.png"/><Relationship Id="rId12" Type="http://schemas.openxmlformats.org/officeDocument/2006/relationships/hyperlink" Target="https://drive.google.com/file/d/1sxyc19A4zBXvNTW4Y0jI5Qo-siu-5Joj/view" TargetMode="External"/><Relationship Id="rId2" Type="http://schemas.openxmlformats.org/officeDocument/2006/relationships/notesSlide" Target="../notesSlides/notesSlide35.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11" Type="http://schemas.openxmlformats.org/officeDocument/2006/relationships/image" Target="../media/image4.svg"/><Relationship Id="rId5" Type="http://schemas.openxmlformats.org/officeDocument/2006/relationships/image" Target="../media/image20.svg"/><Relationship Id="rId15" Type="http://schemas.openxmlformats.org/officeDocument/2006/relationships/image" Target="../media/image36.png"/><Relationship Id="rId10" Type="http://schemas.openxmlformats.org/officeDocument/2006/relationships/image" Target="../media/image3.png"/><Relationship Id="rId4" Type="http://schemas.openxmlformats.org/officeDocument/2006/relationships/image" Target="../media/image19.png"/><Relationship Id="rId9" Type="http://schemas.openxmlformats.org/officeDocument/2006/relationships/image" Target="../media/image2.svg"/><Relationship Id="rId14" Type="http://schemas.openxmlformats.org/officeDocument/2006/relationships/hyperlink" Target="https://campus.recit.qc.ca/course/view.php?id=444"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89.png"/><Relationship Id="rId18" Type="http://schemas.openxmlformats.org/officeDocument/2006/relationships/image" Target="../media/image94.svg"/><Relationship Id="rId3" Type="http://schemas.openxmlformats.org/officeDocument/2006/relationships/notesSlide" Target="../notesSlides/notesSlide36.xml"/><Relationship Id="rId21" Type="http://schemas.openxmlformats.org/officeDocument/2006/relationships/image" Target="../media/image97.png"/><Relationship Id="rId7" Type="http://schemas.openxmlformats.org/officeDocument/2006/relationships/image" Target="../media/image52.png"/><Relationship Id="rId12" Type="http://schemas.openxmlformats.org/officeDocument/2006/relationships/image" Target="../media/image88.svg"/><Relationship Id="rId17" Type="http://schemas.openxmlformats.org/officeDocument/2006/relationships/image" Target="../media/image93.png"/><Relationship Id="rId2" Type="http://schemas.openxmlformats.org/officeDocument/2006/relationships/slideLayout" Target="../slideLayouts/slideLayout1.xml"/><Relationship Id="rId16" Type="http://schemas.openxmlformats.org/officeDocument/2006/relationships/image" Target="../media/image92.svg"/><Relationship Id="rId20" Type="http://schemas.openxmlformats.org/officeDocument/2006/relationships/image" Target="../media/image96.svg"/><Relationship Id="rId1" Type="http://schemas.openxmlformats.org/officeDocument/2006/relationships/tags" Target="../tags/tag98.xml"/><Relationship Id="rId6" Type="http://schemas.openxmlformats.org/officeDocument/2006/relationships/hyperlink" Target="https://visible-learning.org/fr/john-hattie-classement-facteurs-reussite-apprentissage/" TargetMode="External"/><Relationship Id="rId11" Type="http://schemas.openxmlformats.org/officeDocument/2006/relationships/image" Target="../media/image87.png"/><Relationship Id="rId24" Type="http://schemas.openxmlformats.org/officeDocument/2006/relationships/image" Target="../media/image55.svg"/><Relationship Id="rId5" Type="http://schemas.openxmlformats.org/officeDocument/2006/relationships/image" Target="../media/image70.svg"/><Relationship Id="rId15" Type="http://schemas.openxmlformats.org/officeDocument/2006/relationships/image" Target="../media/image91.png"/><Relationship Id="rId23" Type="http://schemas.openxmlformats.org/officeDocument/2006/relationships/image" Target="../media/image54.png"/><Relationship Id="rId10" Type="http://schemas.openxmlformats.org/officeDocument/2006/relationships/image" Target="../media/image86.svg"/><Relationship Id="rId19" Type="http://schemas.openxmlformats.org/officeDocument/2006/relationships/image" Target="../media/image95.png"/><Relationship Id="rId4" Type="http://schemas.openxmlformats.org/officeDocument/2006/relationships/image" Target="../media/image69.png"/><Relationship Id="rId9" Type="http://schemas.openxmlformats.org/officeDocument/2006/relationships/image" Target="../media/image85.png"/><Relationship Id="rId14" Type="http://schemas.openxmlformats.org/officeDocument/2006/relationships/image" Target="../media/image90.svg"/><Relationship Id="rId22" Type="http://schemas.openxmlformats.org/officeDocument/2006/relationships/image" Target="../media/image98.svg"/></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7.png"/><Relationship Id="rId7" Type="http://schemas.openxmlformats.org/officeDocument/2006/relationships/image" Target="../media/image70.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100.svg"/><Relationship Id="rId4" Type="http://schemas.openxmlformats.org/officeDocument/2006/relationships/image" Target="../media/image99.png"/><Relationship Id="rId9" Type="http://schemas.openxmlformats.org/officeDocument/2006/relationships/image" Target="../media/image55.svg"/></Relationships>
</file>

<file path=ppt/slides/_rels/slide38.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svg"/><Relationship Id="rId18" Type="http://schemas.openxmlformats.org/officeDocument/2006/relationships/image" Target="../media/image112.png"/><Relationship Id="rId3" Type="http://schemas.openxmlformats.org/officeDocument/2006/relationships/slideLayout" Target="../slideLayouts/slideLayout1.xml"/><Relationship Id="rId21" Type="http://schemas.openxmlformats.org/officeDocument/2006/relationships/image" Target="../media/image55.svg"/><Relationship Id="rId7" Type="http://schemas.openxmlformats.org/officeDocument/2006/relationships/image" Target="../media/image53.svg"/><Relationship Id="rId12" Type="http://schemas.openxmlformats.org/officeDocument/2006/relationships/image" Target="../media/image106.png"/><Relationship Id="rId17" Type="http://schemas.openxmlformats.org/officeDocument/2006/relationships/image" Target="../media/image111.svg"/><Relationship Id="rId2" Type="http://schemas.openxmlformats.org/officeDocument/2006/relationships/tags" Target="../tags/tag100.xml"/><Relationship Id="rId16" Type="http://schemas.openxmlformats.org/officeDocument/2006/relationships/image" Target="../media/image110.png"/><Relationship Id="rId20" Type="http://schemas.openxmlformats.org/officeDocument/2006/relationships/image" Target="../media/image54.png"/><Relationship Id="rId1" Type="http://schemas.openxmlformats.org/officeDocument/2006/relationships/tags" Target="../tags/tag99.xml"/><Relationship Id="rId6" Type="http://schemas.openxmlformats.org/officeDocument/2006/relationships/image" Target="../media/image52.png"/><Relationship Id="rId11" Type="http://schemas.openxmlformats.org/officeDocument/2006/relationships/image" Target="../media/image105.svg"/><Relationship Id="rId5" Type="http://schemas.openxmlformats.org/officeDocument/2006/relationships/image" Target="../media/image101.png"/><Relationship Id="rId15" Type="http://schemas.openxmlformats.org/officeDocument/2006/relationships/image" Target="../media/image109.svg"/><Relationship Id="rId10" Type="http://schemas.openxmlformats.org/officeDocument/2006/relationships/image" Target="../media/image104.png"/><Relationship Id="rId19" Type="http://schemas.openxmlformats.org/officeDocument/2006/relationships/image" Target="../media/image113.svg"/><Relationship Id="rId4" Type="http://schemas.openxmlformats.org/officeDocument/2006/relationships/notesSlide" Target="../notesSlides/notesSlide38.xml"/><Relationship Id="rId9" Type="http://schemas.openxmlformats.org/officeDocument/2006/relationships/image" Target="../media/image103.svg"/><Relationship Id="rId14" Type="http://schemas.openxmlformats.org/officeDocument/2006/relationships/image" Target="../media/image108.png"/></Relationships>
</file>

<file path=ppt/slides/_rels/slide3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37.png"/><Relationship Id="rId3" Type="http://schemas.openxmlformats.org/officeDocument/2006/relationships/image" Target="../media/image114.jpeg"/><Relationship Id="rId7" Type="http://schemas.openxmlformats.org/officeDocument/2006/relationships/image" Target="../media/image2.svg"/><Relationship Id="rId12" Type="http://schemas.openxmlformats.org/officeDocument/2006/relationships/hyperlink" Target="https://campus.recit.qc.ca/course/view.php?id=412"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 Id="rId6" Type="http://schemas.openxmlformats.org/officeDocument/2006/relationships/image" Target="../media/image1.png"/><Relationship Id="rId11" Type="http://schemas.openxmlformats.org/officeDocument/2006/relationships/image" Target="../media/image115.png"/><Relationship Id="rId5" Type="http://schemas.openxmlformats.org/officeDocument/2006/relationships/image" Target="../media/image21.png"/><Relationship Id="rId10" Type="http://schemas.openxmlformats.org/officeDocument/2006/relationships/hyperlink" Target="https://drive.google.com/file/d/1FPndv_OZhGOS05MvpC38L8JnL1NyQxYb/view" TargetMode="External"/><Relationship Id="rId4" Type="http://schemas.openxmlformats.org/officeDocument/2006/relationships/hyperlink" Target="https://creativecommons.org/licenses/by-nc-sa/4.0/deed.fr" TargetMode="External"/><Relationship Id="rId9"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19.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4.xml"/><Relationship Id="rId16" Type="http://schemas.openxmlformats.org/officeDocument/2006/relationships/image" Target="../media/image34.svg"/><Relationship Id="rId1" Type="http://schemas.openxmlformats.org/officeDocument/2006/relationships/slideLayout" Target="../slideLayouts/slideLayout4.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0.svg"/><Relationship Id="rId9" Type="http://schemas.openxmlformats.org/officeDocument/2006/relationships/image" Target="../media/image27.png"/><Relationship Id="rId14" Type="http://schemas.openxmlformats.org/officeDocument/2006/relationships/image" Target="../media/image32.svg"/></Relationships>
</file>

<file path=ppt/slides/_rels/slide40.xml.rels><?xml version="1.0" encoding="UTF-8" standalone="yes"?>
<Relationships xmlns="http://schemas.openxmlformats.org/package/2006/relationships"><Relationship Id="rId8" Type="http://schemas.openxmlformats.org/officeDocument/2006/relationships/image" Target="../media/image117.svg"/><Relationship Id="rId13" Type="http://schemas.openxmlformats.org/officeDocument/2006/relationships/image" Target="../media/image122.png"/><Relationship Id="rId18" Type="http://schemas.openxmlformats.org/officeDocument/2006/relationships/image" Target="../media/image125.svg"/><Relationship Id="rId3" Type="http://schemas.openxmlformats.org/officeDocument/2006/relationships/image" Target="../media/image52.png"/><Relationship Id="rId7" Type="http://schemas.openxmlformats.org/officeDocument/2006/relationships/image" Target="../media/image116.png"/><Relationship Id="rId12" Type="http://schemas.openxmlformats.org/officeDocument/2006/relationships/image" Target="../media/image121.svg"/><Relationship Id="rId17" Type="http://schemas.openxmlformats.org/officeDocument/2006/relationships/image" Target="../media/image124.png"/><Relationship Id="rId2" Type="http://schemas.openxmlformats.org/officeDocument/2006/relationships/notesSlide" Target="../notesSlides/notesSlide40.xml"/><Relationship Id="rId16" Type="http://schemas.openxmlformats.org/officeDocument/2006/relationships/image" Target="../media/image55.svg"/><Relationship Id="rId1" Type="http://schemas.openxmlformats.org/officeDocument/2006/relationships/slideLayout" Target="../slideLayouts/slideLayout5.xml"/><Relationship Id="rId6" Type="http://schemas.openxmlformats.org/officeDocument/2006/relationships/image" Target="../media/image70.svg"/><Relationship Id="rId11" Type="http://schemas.openxmlformats.org/officeDocument/2006/relationships/image" Target="../media/image120.png"/><Relationship Id="rId5" Type="http://schemas.openxmlformats.org/officeDocument/2006/relationships/image" Target="../media/image69.png"/><Relationship Id="rId15" Type="http://schemas.openxmlformats.org/officeDocument/2006/relationships/image" Target="../media/image54.png"/><Relationship Id="rId10" Type="http://schemas.openxmlformats.org/officeDocument/2006/relationships/image" Target="../media/image119.svg"/><Relationship Id="rId4" Type="http://schemas.openxmlformats.org/officeDocument/2006/relationships/image" Target="../media/image53.svg"/><Relationship Id="rId9" Type="http://schemas.openxmlformats.org/officeDocument/2006/relationships/image" Target="../media/image118.png"/><Relationship Id="rId14" Type="http://schemas.openxmlformats.org/officeDocument/2006/relationships/image" Target="../media/image123.svg"/></Relationships>
</file>

<file path=ppt/slides/_rels/slide41.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image" Target="../media/image132.png"/><Relationship Id="rId18" Type="http://schemas.openxmlformats.org/officeDocument/2006/relationships/image" Target="../media/image55.svg"/><Relationship Id="rId3" Type="http://schemas.openxmlformats.org/officeDocument/2006/relationships/image" Target="../media/image52.png"/><Relationship Id="rId7" Type="http://schemas.openxmlformats.org/officeDocument/2006/relationships/image" Target="../media/image126.png"/><Relationship Id="rId12" Type="http://schemas.openxmlformats.org/officeDocument/2006/relationships/image" Target="../media/image131.svg"/><Relationship Id="rId17" Type="http://schemas.openxmlformats.org/officeDocument/2006/relationships/image" Target="../media/image54.png"/><Relationship Id="rId2" Type="http://schemas.openxmlformats.org/officeDocument/2006/relationships/notesSlide" Target="../notesSlides/notesSlide41.xml"/><Relationship Id="rId16" Type="http://schemas.openxmlformats.org/officeDocument/2006/relationships/image" Target="../media/image135.svg"/><Relationship Id="rId1" Type="http://schemas.openxmlformats.org/officeDocument/2006/relationships/slideLayout" Target="../slideLayouts/slideLayout1.xml"/><Relationship Id="rId6" Type="http://schemas.openxmlformats.org/officeDocument/2006/relationships/image" Target="../media/image70.svg"/><Relationship Id="rId11" Type="http://schemas.openxmlformats.org/officeDocument/2006/relationships/image" Target="../media/image130.png"/><Relationship Id="rId5" Type="http://schemas.openxmlformats.org/officeDocument/2006/relationships/image" Target="../media/image69.png"/><Relationship Id="rId15" Type="http://schemas.openxmlformats.org/officeDocument/2006/relationships/image" Target="../media/image134.png"/><Relationship Id="rId10" Type="http://schemas.openxmlformats.org/officeDocument/2006/relationships/image" Target="../media/image129.svg"/><Relationship Id="rId4" Type="http://schemas.openxmlformats.org/officeDocument/2006/relationships/image" Target="../media/image53.svg"/><Relationship Id="rId9" Type="http://schemas.openxmlformats.org/officeDocument/2006/relationships/image" Target="../media/image128.png"/><Relationship Id="rId14" Type="http://schemas.openxmlformats.org/officeDocument/2006/relationships/image" Target="../media/image133.svg"/></Relationships>
</file>

<file path=ppt/slides/_rels/slide42.xml.rels><?xml version="1.0" encoding="UTF-8" standalone="yes"?>
<Relationships xmlns="http://schemas.openxmlformats.org/package/2006/relationships"><Relationship Id="rId8" Type="http://schemas.openxmlformats.org/officeDocument/2006/relationships/hyperlink" Target="https://drive.google.com/file/d/1cpAep6riO_CCyDdMVxJifJRz266En-Dg/view" TargetMode="External"/><Relationship Id="rId13" Type="http://schemas.openxmlformats.org/officeDocument/2006/relationships/image" Target="../media/image4.svg"/><Relationship Id="rId3" Type="http://schemas.openxmlformats.org/officeDocument/2006/relationships/image" Target="../media/image136.jpeg"/><Relationship Id="rId7" Type="http://schemas.openxmlformats.org/officeDocument/2006/relationships/image" Target="../media/image21.png"/><Relationship Id="rId12"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11" Type="http://schemas.openxmlformats.org/officeDocument/2006/relationships/image" Target="../media/image2.svg"/><Relationship Id="rId5" Type="http://schemas.openxmlformats.org/officeDocument/2006/relationships/image" Target="../media/image20.svg"/><Relationship Id="rId10"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137.png"/></Relationships>
</file>

<file path=ppt/slides/_rels/slide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8" Type="http://schemas.openxmlformats.org/officeDocument/2006/relationships/hyperlink" Target="https://drive.google.com/file/d/1DzAUGJdg2IHCX0C6rh3K-dVP8HM1rfd-/view" TargetMode="External"/><Relationship Id="rId13" Type="http://schemas.openxmlformats.org/officeDocument/2006/relationships/image" Target="../media/image4.svg"/><Relationship Id="rId3" Type="http://schemas.openxmlformats.org/officeDocument/2006/relationships/image" Target="../media/image142.jpeg"/><Relationship Id="rId7" Type="http://schemas.openxmlformats.org/officeDocument/2006/relationships/image" Target="../media/image21.png"/><Relationship Id="rId12"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11" Type="http://schemas.openxmlformats.org/officeDocument/2006/relationships/image" Target="../media/image2.svg"/><Relationship Id="rId5" Type="http://schemas.openxmlformats.org/officeDocument/2006/relationships/image" Target="../media/image20.svg"/><Relationship Id="rId10"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143.png"/><Relationship Id="rId14" Type="http://schemas.openxmlformats.org/officeDocument/2006/relationships/comments" Target="../comments/comment1.xml"/></Relationships>
</file>

<file path=ppt/slides/_rels/slide48.xml.rels><?xml version="1.0" encoding="UTF-8" standalone="yes"?>
<Relationships xmlns="http://schemas.openxmlformats.org/package/2006/relationships"><Relationship Id="rId8" Type="http://schemas.openxmlformats.org/officeDocument/2006/relationships/image" Target="../media/image147.svg"/><Relationship Id="rId13" Type="http://schemas.openxmlformats.org/officeDocument/2006/relationships/image" Target="../media/image152.png"/><Relationship Id="rId3" Type="http://schemas.openxmlformats.org/officeDocument/2006/relationships/image" Target="../media/image144.png"/><Relationship Id="rId7" Type="http://schemas.openxmlformats.org/officeDocument/2006/relationships/image" Target="../media/image146.png"/><Relationship Id="rId12" Type="http://schemas.openxmlformats.org/officeDocument/2006/relationships/image" Target="../media/image151.svg"/><Relationship Id="rId2" Type="http://schemas.openxmlformats.org/officeDocument/2006/relationships/notesSlide" Target="../notesSlides/notesSlide48.xml"/><Relationship Id="rId16" Type="http://schemas.openxmlformats.org/officeDocument/2006/relationships/image" Target="../media/image55.svg"/><Relationship Id="rId1" Type="http://schemas.openxmlformats.org/officeDocument/2006/relationships/slideLayout" Target="../slideLayouts/slideLayout13.xml"/><Relationship Id="rId6" Type="http://schemas.openxmlformats.org/officeDocument/2006/relationships/image" Target="../media/image70.svg"/><Relationship Id="rId11" Type="http://schemas.openxmlformats.org/officeDocument/2006/relationships/image" Target="../media/image150.png"/><Relationship Id="rId5" Type="http://schemas.openxmlformats.org/officeDocument/2006/relationships/image" Target="../media/image69.png"/><Relationship Id="rId15" Type="http://schemas.openxmlformats.org/officeDocument/2006/relationships/image" Target="../media/image54.png"/><Relationship Id="rId10" Type="http://schemas.openxmlformats.org/officeDocument/2006/relationships/image" Target="../media/image149.svg"/><Relationship Id="rId4" Type="http://schemas.openxmlformats.org/officeDocument/2006/relationships/image" Target="../media/image145.svg"/><Relationship Id="rId9" Type="http://schemas.openxmlformats.org/officeDocument/2006/relationships/image" Target="../media/image148.png"/><Relationship Id="rId14" Type="http://schemas.openxmlformats.org/officeDocument/2006/relationships/image" Target="../media/image153.svg"/></Relationships>
</file>

<file path=ppt/slides/_rels/slide49.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159.png"/><Relationship Id="rId18" Type="http://schemas.openxmlformats.org/officeDocument/2006/relationships/image" Target="../media/image55.svg"/><Relationship Id="rId3" Type="http://schemas.openxmlformats.org/officeDocument/2006/relationships/image" Target="../media/image154.png"/><Relationship Id="rId7" Type="http://schemas.openxmlformats.org/officeDocument/2006/relationships/image" Target="../media/image52.png"/><Relationship Id="rId12" Type="http://schemas.openxmlformats.org/officeDocument/2006/relationships/image" Target="../media/image158.svg"/><Relationship Id="rId17" Type="http://schemas.openxmlformats.org/officeDocument/2006/relationships/image" Target="../media/image54.png"/><Relationship Id="rId2" Type="http://schemas.openxmlformats.org/officeDocument/2006/relationships/notesSlide" Target="../notesSlides/notesSlide49.xml"/><Relationship Id="rId16" Type="http://schemas.openxmlformats.org/officeDocument/2006/relationships/image" Target="../media/image162.svg"/><Relationship Id="rId1" Type="http://schemas.openxmlformats.org/officeDocument/2006/relationships/slideLayout" Target="../slideLayouts/slideLayout24.xml"/><Relationship Id="rId6" Type="http://schemas.openxmlformats.org/officeDocument/2006/relationships/image" Target="../media/image70.svg"/><Relationship Id="rId11" Type="http://schemas.openxmlformats.org/officeDocument/2006/relationships/image" Target="../media/image130.png"/><Relationship Id="rId5" Type="http://schemas.openxmlformats.org/officeDocument/2006/relationships/image" Target="../media/image69.png"/><Relationship Id="rId15" Type="http://schemas.openxmlformats.org/officeDocument/2006/relationships/image" Target="../media/image161.png"/><Relationship Id="rId10" Type="http://schemas.openxmlformats.org/officeDocument/2006/relationships/image" Target="../media/image157.svg"/><Relationship Id="rId4" Type="http://schemas.openxmlformats.org/officeDocument/2006/relationships/image" Target="../media/image155.svg"/><Relationship Id="rId9" Type="http://schemas.openxmlformats.org/officeDocument/2006/relationships/image" Target="../media/image156.png"/><Relationship Id="rId14" Type="http://schemas.openxmlformats.org/officeDocument/2006/relationships/image" Target="../media/image160.svg"/></Relationships>
</file>

<file path=ppt/slides/_rels/slide5.xml.rels><?xml version="1.0" encoding="UTF-8" standalone="yes"?>
<Relationships xmlns="http://schemas.openxmlformats.org/package/2006/relationships"><Relationship Id="rId8" Type="http://schemas.openxmlformats.org/officeDocument/2006/relationships/hyperlink" Target="https://campus.recit.qc.ca/course/view.php?id=443" TargetMode="External"/><Relationship Id="rId13" Type="http://schemas.openxmlformats.org/officeDocument/2006/relationships/image" Target="../media/image37.png"/><Relationship Id="rId3" Type="http://schemas.openxmlformats.org/officeDocument/2006/relationships/image" Target="../media/image5.jpeg"/><Relationship Id="rId7" Type="http://schemas.openxmlformats.org/officeDocument/2006/relationships/image" Target="../media/image21.png"/><Relationship Id="rId12" Type="http://schemas.openxmlformats.org/officeDocument/2006/relationships/hyperlink" Target="https://campus.recit.qc.ca/course/view.php?id=412" TargetMode="External"/><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11" Type="http://schemas.openxmlformats.org/officeDocument/2006/relationships/image" Target="../media/image36.png"/><Relationship Id="rId5" Type="http://schemas.openxmlformats.org/officeDocument/2006/relationships/image" Target="../media/image20.svg"/><Relationship Id="rId15" Type="http://schemas.openxmlformats.org/officeDocument/2006/relationships/image" Target="../media/image39.png"/><Relationship Id="rId10" Type="http://schemas.openxmlformats.org/officeDocument/2006/relationships/hyperlink" Target="https://campus.recit.qc.ca/course/view.php?id=444" TargetMode="External"/><Relationship Id="rId4" Type="http://schemas.openxmlformats.org/officeDocument/2006/relationships/image" Target="../media/image19.png"/><Relationship Id="rId9" Type="http://schemas.openxmlformats.org/officeDocument/2006/relationships/image" Target="../media/image35.png"/><Relationship Id="rId14" Type="http://schemas.openxmlformats.org/officeDocument/2006/relationships/image" Target="../media/image38.png"/></Relationships>
</file>

<file path=ppt/slides/_rels/slide50.xml.rels><?xml version="1.0" encoding="UTF-8" standalone="yes"?>
<Relationships xmlns="http://schemas.openxmlformats.org/package/2006/relationships"><Relationship Id="rId8" Type="http://schemas.openxmlformats.org/officeDocument/2006/relationships/image" Target="../media/image166.svg"/><Relationship Id="rId13" Type="http://schemas.openxmlformats.org/officeDocument/2006/relationships/image" Target="../media/image54.png"/><Relationship Id="rId3" Type="http://schemas.openxmlformats.org/officeDocument/2006/relationships/image" Target="../media/image163.png"/><Relationship Id="rId7" Type="http://schemas.openxmlformats.org/officeDocument/2006/relationships/image" Target="../media/image146.png"/><Relationship Id="rId12" Type="http://schemas.openxmlformats.org/officeDocument/2006/relationships/image" Target="../media/image153.svg"/><Relationship Id="rId2" Type="http://schemas.openxmlformats.org/officeDocument/2006/relationships/notesSlide" Target="../notesSlides/notesSlide50.xml"/><Relationship Id="rId1" Type="http://schemas.openxmlformats.org/officeDocument/2006/relationships/slideLayout" Target="../slideLayouts/slideLayout13.xml"/><Relationship Id="rId6" Type="http://schemas.openxmlformats.org/officeDocument/2006/relationships/image" Target="../media/image165.svg"/><Relationship Id="rId11" Type="http://schemas.openxmlformats.org/officeDocument/2006/relationships/image" Target="../media/image152.png"/><Relationship Id="rId5" Type="http://schemas.openxmlformats.org/officeDocument/2006/relationships/image" Target="../media/image148.png"/><Relationship Id="rId10" Type="http://schemas.openxmlformats.org/officeDocument/2006/relationships/image" Target="../media/image167.svg"/><Relationship Id="rId4" Type="http://schemas.openxmlformats.org/officeDocument/2006/relationships/image" Target="../media/image164.svg"/><Relationship Id="rId9" Type="http://schemas.openxmlformats.org/officeDocument/2006/relationships/image" Target="../media/image150.png"/><Relationship Id="rId14" Type="http://schemas.openxmlformats.org/officeDocument/2006/relationships/image" Target="../media/image55.svg"/></Relationships>
</file>

<file path=ppt/slides/_rels/slide5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1.xml"/><Relationship Id="rId1" Type="http://schemas.openxmlformats.org/officeDocument/2006/relationships/slideLayout" Target="../slideLayouts/slideLayout13.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169.svg"/></Relationships>
</file>

<file path=ppt/slides/_rels/slide52.xml.rels><?xml version="1.0" encoding="UTF-8" standalone="yes"?>
<Relationships xmlns="http://schemas.openxmlformats.org/package/2006/relationships"><Relationship Id="rId8" Type="http://schemas.openxmlformats.org/officeDocument/2006/relationships/image" Target="../media/image172.svg"/><Relationship Id="rId13" Type="http://schemas.openxmlformats.org/officeDocument/2006/relationships/image" Target="../media/image54.png"/><Relationship Id="rId3" Type="http://schemas.openxmlformats.org/officeDocument/2006/relationships/image" Target="../media/image170.png"/><Relationship Id="rId7" Type="http://schemas.openxmlformats.org/officeDocument/2006/relationships/image" Target="../media/image148.png"/><Relationship Id="rId12" Type="http://schemas.openxmlformats.org/officeDocument/2006/relationships/image" Target="../media/image174.svg"/><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image" Target="../media/image70.svg"/><Relationship Id="rId11" Type="http://schemas.openxmlformats.org/officeDocument/2006/relationships/image" Target="../media/image150.png"/><Relationship Id="rId5" Type="http://schemas.openxmlformats.org/officeDocument/2006/relationships/image" Target="../media/image69.png"/><Relationship Id="rId10" Type="http://schemas.openxmlformats.org/officeDocument/2006/relationships/image" Target="../media/image173.svg"/><Relationship Id="rId4" Type="http://schemas.openxmlformats.org/officeDocument/2006/relationships/image" Target="../media/image171.svg"/><Relationship Id="rId9" Type="http://schemas.openxmlformats.org/officeDocument/2006/relationships/image" Target="../media/image146.png"/><Relationship Id="rId14" Type="http://schemas.openxmlformats.org/officeDocument/2006/relationships/image" Target="../media/image55.svg"/></Relationships>
</file>

<file path=ppt/slides/_rels/slide5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76.png"/><Relationship Id="rId3" Type="http://schemas.openxmlformats.org/officeDocument/2006/relationships/image" Target="../media/image175.jpeg"/><Relationship Id="rId7" Type="http://schemas.openxmlformats.org/officeDocument/2006/relationships/image" Target="../media/image21.png"/><Relationship Id="rId12" Type="http://schemas.openxmlformats.org/officeDocument/2006/relationships/hyperlink" Target="https://drive.google.com/file/d/1OdIndDs7iWwgUA_KZR4H2ReDY30bKXvY/view" TargetMode="External"/><Relationship Id="rId2" Type="http://schemas.openxmlformats.org/officeDocument/2006/relationships/notesSlide" Target="../notesSlides/notesSlide53.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11" Type="http://schemas.openxmlformats.org/officeDocument/2006/relationships/image" Target="../media/image4.svg"/><Relationship Id="rId5" Type="http://schemas.openxmlformats.org/officeDocument/2006/relationships/image" Target="../media/image20.svg"/><Relationship Id="rId10" Type="http://schemas.openxmlformats.org/officeDocument/2006/relationships/image" Target="../media/image3.png"/><Relationship Id="rId4" Type="http://schemas.openxmlformats.org/officeDocument/2006/relationships/image" Target="../media/image19.png"/><Relationship Id="rId9" Type="http://schemas.openxmlformats.org/officeDocument/2006/relationships/image" Target="../media/image2.svg"/></Relationships>
</file>

<file path=ppt/slides/_rels/slide54.xml.rels><?xml version="1.0" encoding="UTF-8" standalone="yes"?>
<Relationships xmlns="http://schemas.openxmlformats.org/package/2006/relationships"><Relationship Id="rId13" Type="http://schemas.openxmlformats.org/officeDocument/2006/relationships/image" Target="../media/image125.svg"/><Relationship Id="rId18" Type="http://schemas.openxmlformats.org/officeDocument/2006/relationships/image" Target="../media/image189.png"/><Relationship Id="rId26" Type="http://schemas.openxmlformats.org/officeDocument/2006/relationships/image" Target="../media/image197.png"/><Relationship Id="rId39" Type="http://schemas.openxmlformats.org/officeDocument/2006/relationships/image" Target="../media/image206.svg"/><Relationship Id="rId21" Type="http://schemas.openxmlformats.org/officeDocument/2006/relationships/image" Target="../media/image192.svg"/><Relationship Id="rId34" Type="http://schemas.openxmlformats.org/officeDocument/2006/relationships/image" Target="../media/image201.png"/><Relationship Id="rId42" Type="http://schemas.openxmlformats.org/officeDocument/2006/relationships/image" Target="../media/image209.png"/><Relationship Id="rId7" Type="http://schemas.openxmlformats.org/officeDocument/2006/relationships/image" Target="../media/image180.svg"/><Relationship Id="rId2" Type="http://schemas.openxmlformats.org/officeDocument/2006/relationships/notesSlide" Target="../notesSlides/notesSlide54.xml"/><Relationship Id="rId16" Type="http://schemas.openxmlformats.org/officeDocument/2006/relationships/image" Target="../media/image187.png"/><Relationship Id="rId29" Type="http://schemas.openxmlformats.org/officeDocument/2006/relationships/image" Target="../media/image200.svg"/><Relationship Id="rId1" Type="http://schemas.openxmlformats.org/officeDocument/2006/relationships/slideLayout" Target="../slideLayouts/slideLayout1.xml"/><Relationship Id="rId6" Type="http://schemas.openxmlformats.org/officeDocument/2006/relationships/image" Target="../media/image179.png"/><Relationship Id="rId11" Type="http://schemas.openxmlformats.org/officeDocument/2006/relationships/image" Target="../media/image184.svg"/><Relationship Id="rId24" Type="http://schemas.openxmlformats.org/officeDocument/2006/relationships/image" Target="../media/image195.png"/><Relationship Id="rId32" Type="http://schemas.openxmlformats.org/officeDocument/2006/relationships/image" Target="../media/image54.png"/><Relationship Id="rId37" Type="http://schemas.openxmlformats.org/officeDocument/2006/relationships/image" Target="../media/image204.svg"/><Relationship Id="rId40" Type="http://schemas.openxmlformats.org/officeDocument/2006/relationships/image" Target="../media/image207.png"/><Relationship Id="rId45" Type="http://schemas.openxmlformats.org/officeDocument/2006/relationships/image" Target="../media/image212.svg"/><Relationship Id="rId5" Type="http://schemas.openxmlformats.org/officeDocument/2006/relationships/image" Target="../media/image178.svg"/><Relationship Id="rId15" Type="http://schemas.openxmlformats.org/officeDocument/2006/relationships/image" Target="../media/image186.svg"/><Relationship Id="rId23" Type="http://schemas.openxmlformats.org/officeDocument/2006/relationships/image" Target="../media/image194.svg"/><Relationship Id="rId28" Type="http://schemas.openxmlformats.org/officeDocument/2006/relationships/image" Target="../media/image199.png"/><Relationship Id="rId36" Type="http://schemas.openxmlformats.org/officeDocument/2006/relationships/image" Target="../media/image203.png"/><Relationship Id="rId10" Type="http://schemas.openxmlformats.org/officeDocument/2006/relationships/image" Target="../media/image183.png"/><Relationship Id="rId19" Type="http://schemas.openxmlformats.org/officeDocument/2006/relationships/image" Target="../media/image190.svg"/><Relationship Id="rId31" Type="http://schemas.openxmlformats.org/officeDocument/2006/relationships/image" Target="../media/image160.svg"/><Relationship Id="rId44" Type="http://schemas.openxmlformats.org/officeDocument/2006/relationships/image" Target="../media/image211.png"/><Relationship Id="rId4" Type="http://schemas.openxmlformats.org/officeDocument/2006/relationships/image" Target="../media/image177.png"/><Relationship Id="rId9" Type="http://schemas.openxmlformats.org/officeDocument/2006/relationships/image" Target="../media/image182.svg"/><Relationship Id="rId14" Type="http://schemas.openxmlformats.org/officeDocument/2006/relationships/image" Target="../media/image185.png"/><Relationship Id="rId22" Type="http://schemas.openxmlformats.org/officeDocument/2006/relationships/image" Target="../media/image193.png"/><Relationship Id="rId27" Type="http://schemas.openxmlformats.org/officeDocument/2006/relationships/image" Target="../media/image198.svg"/><Relationship Id="rId30" Type="http://schemas.openxmlformats.org/officeDocument/2006/relationships/image" Target="../media/image159.png"/><Relationship Id="rId35" Type="http://schemas.openxmlformats.org/officeDocument/2006/relationships/image" Target="../media/image202.svg"/><Relationship Id="rId43" Type="http://schemas.openxmlformats.org/officeDocument/2006/relationships/image" Target="../media/image210.svg"/><Relationship Id="rId8" Type="http://schemas.openxmlformats.org/officeDocument/2006/relationships/image" Target="../media/image181.png"/><Relationship Id="rId3" Type="http://schemas.openxmlformats.org/officeDocument/2006/relationships/image" Target="../media/image7.png"/><Relationship Id="rId12" Type="http://schemas.openxmlformats.org/officeDocument/2006/relationships/image" Target="../media/image124.png"/><Relationship Id="rId17" Type="http://schemas.openxmlformats.org/officeDocument/2006/relationships/image" Target="../media/image188.svg"/><Relationship Id="rId25" Type="http://schemas.openxmlformats.org/officeDocument/2006/relationships/image" Target="../media/image196.svg"/><Relationship Id="rId33" Type="http://schemas.openxmlformats.org/officeDocument/2006/relationships/image" Target="../media/image55.svg"/><Relationship Id="rId38" Type="http://schemas.openxmlformats.org/officeDocument/2006/relationships/image" Target="../media/image205.png"/><Relationship Id="rId20" Type="http://schemas.openxmlformats.org/officeDocument/2006/relationships/image" Target="../media/image191.png"/><Relationship Id="rId41" Type="http://schemas.openxmlformats.org/officeDocument/2006/relationships/image" Target="../media/image208.svg"/></Relationships>
</file>

<file path=ppt/slides/_rels/slide55.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2.png"/><Relationship Id="rId7" Type="http://schemas.openxmlformats.org/officeDocument/2006/relationships/image" Target="../media/image54.png"/><Relationship Id="rId12" Type="http://schemas.openxmlformats.org/officeDocument/2006/relationships/image" Target="../media/image216.sv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70.svg"/><Relationship Id="rId11" Type="http://schemas.openxmlformats.org/officeDocument/2006/relationships/image" Target="../media/image215.png"/><Relationship Id="rId5" Type="http://schemas.openxmlformats.org/officeDocument/2006/relationships/image" Target="../media/image69.png"/><Relationship Id="rId10" Type="http://schemas.openxmlformats.org/officeDocument/2006/relationships/image" Target="../media/image214.svg"/><Relationship Id="rId4" Type="http://schemas.openxmlformats.org/officeDocument/2006/relationships/image" Target="../media/image53.svg"/><Relationship Id="rId9" Type="http://schemas.openxmlformats.org/officeDocument/2006/relationships/image" Target="../media/image213.png"/></Relationships>
</file>

<file path=ppt/slides/_rels/slide56.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55.svg"/><Relationship Id="rId18" Type="http://schemas.openxmlformats.org/officeDocument/2006/relationships/image" Target="../media/image191.png"/><Relationship Id="rId3" Type="http://schemas.openxmlformats.org/officeDocument/2006/relationships/notesSlide" Target="../notesSlides/notesSlide56.xml"/><Relationship Id="rId21" Type="http://schemas.openxmlformats.org/officeDocument/2006/relationships/image" Target="../media/image221.svg"/><Relationship Id="rId7" Type="http://schemas.openxmlformats.org/officeDocument/2006/relationships/image" Target="../media/image217.svg"/><Relationship Id="rId12" Type="http://schemas.openxmlformats.org/officeDocument/2006/relationships/image" Target="../media/image54.png"/><Relationship Id="rId17" Type="http://schemas.openxmlformats.org/officeDocument/2006/relationships/image" Target="../media/image214.svg"/><Relationship Id="rId2" Type="http://schemas.openxmlformats.org/officeDocument/2006/relationships/slideLayout" Target="../slideLayouts/slideLayout1.xml"/><Relationship Id="rId16" Type="http://schemas.openxmlformats.org/officeDocument/2006/relationships/image" Target="../media/image213.png"/><Relationship Id="rId20" Type="http://schemas.openxmlformats.org/officeDocument/2006/relationships/image" Target="../media/image199.png"/><Relationship Id="rId1" Type="http://schemas.openxmlformats.org/officeDocument/2006/relationships/tags" Target="../tags/tag101.xml"/><Relationship Id="rId6" Type="http://schemas.openxmlformats.org/officeDocument/2006/relationships/image" Target="../media/image193.png"/><Relationship Id="rId11" Type="http://schemas.openxmlformats.org/officeDocument/2006/relationships/image" Target="../media/image219.svg"/><Relationship Id="rId5" Type="http://schemas.openxmlformats.org/officeDocument/2006/relationships/image" Target="../media/image70.svg"/><Relationship Id="rId15" Type="http://schemas.openxmlformats.org/officeDocument/2006/relationships/image" Target="../media/image53.svg"/><Relationship Id="rId23" Type="http://schemas.openxmlformats.org/officeDocument/2006/relationships/image" Target="../media/image223.svg"/><Relationship Id="rId10" Type="http://schemas.openxmlformats.org/officeDocument/2006/relationships/image" Target="../media/image187.png"/><Relationship Id="rId19" Type="http://schemas.openxmlformats.org/officeDocument/2006/relationships/image" Target="../media/image220.svg"/><Relationship Id="rId4" Type="http://schemas.openxmlformats.org/officeDocument/2006/relationships/image" Target="../media/image69.png"/><Relationship Id="rId9" Type="http://schemas.openxmlformats.org/officeDocument/2006/relationships/image" Target="../media/image218.svg"/><Relationship Id="rId14" Type="http://schemas.openxmlformats.org/officeDocument/2006/relationships/image" Target="../media/image52.png"/><Relationship Id="rId22" Type="http://schemas.openxmlformats.org/officeDocument/2006/relationships/image" Target="../media/image222.png"/></Relationships>
</file>

<file path=ppt/slides/_rels/slide5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225.png"/><Relationship Id="rId3" Type="http://schemas.openxmlformats.org/officeDocument/2006/relationships/image" Target="../media/image224.jpeg"/><Relationship Id="rId7" Type="http://schemas.openxmlformats.org/officeDocument/2006/relationships/image" Target="../media/image21.png"/><Relationship Id="rId12" Type="http://schemas.openxmlformats.org/officeDocument/2006/relationships/hyperlink" Target="https://drive.google.com/file/d/1bpse-t8i2t8HXoA7romPJGE8-3Nr_TFY/view" TargetMode="External"/><Relationship Id="rId2" Type="http://schemas.openxmlformats.org/officeDocument/2006/relationships/notesSlide" Target="../notesSlides/notesSlide57.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11" Type="http://schemas.openxmlformats.org/officeDocument/2006/relationships/image" Target="../media/image4.svg"/><Relationship Id="rId5" Type="http://schemas.openxmlformats.org/officeDocument/2006/relationships/image" Target="../media/image20.svg"/><Relationship Id="rId10" Type="http://schemas.openxmlformats.org/officeDocument/2006/relationships/image" Target="../media/image3.png"/><Relationship Id="rId4" Type="http://schemas.openxmlformats.org/officeDocument/2006/relationships/image" Target="../media/image19.png"/><Relationship Id="rId9" Type="http://schemas.openxmlformats.org/officeDocument/2006/relationships/image" Target="../media/image2.svg"/></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5.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70.svg"/></Relationships>
</file>

<file path=ppt/slides/_rels/slide59.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213.png"/><Relationship Id="rId7"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226.sv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5" Type="http://schemas.openxmlformats.org/officeDocument/2006/relationships/image" Target="../media/image20.sv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227.png"/><Relationship Id="rId7"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9.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228.svg"/></Relationships>
</file>

<file path=ppt/slides/_rels/slide6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230.png"/><Relationship Id="rId3" Type="http://schemas.openxmlformats.org/officeDocument/2006/relationships/image" Target="../media/image229.jpeg"/><Relationship Id="rId7" Type="http://schemas.openxmlformats.org/officeDocument/2006/relationships/image" Target="../media/image21.png"/><Relationship Id="rId12" Type="http://schemas.openxmlformats.org/officeDocument/2006/relationships/hyperlink" Target="https://drive.google.com/file/d/1_qMIbO8OXDZ_y320Nh53Vpd2Oioo1Cei/view" TargetMode="External"/><Relationship Id="rId2" Type="http://schemas.openxmlformats.org/officeDocument/2006/relationships/notesSlide" Target="../notesSlides/notesSlide61.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11" Type="http://schemas.openxmlformats.org/officeDocument/2006/relationships/image" Target="../media/image4.svg"/><Relationship Id="rId5" Type="http://schemas.openxmlformats.org/officeDocument/2006/relationships/image" Target="../media/image20.svg"/><Relationship Id="rId10" Type="http://schemas.openxmlformats.org/officeDocument/2006/relationships/image" Target="../media/image3.png"/><Relationship Id="rId4" Type="http://schemas.openxmlformats.org/officeDocument/2006/relationships/image" Target="../media/image19.png"/><Relationship Id="rId9" Type="http://schemas.openxmlformats.org/officeDocument/2006/relationships/image" Target="../media/image2.svg"/></Relationships>
</file>

<file path=ppt/slides/_rels/slide6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7.png"/><Relationship Id="rId7" Type="http://schemas.openxmlformats.org/officeDocument/2006/relationships/image" Target="../media/image234.sv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233.png"/><Relationship Id="rId5" Type="http://schemas.openxmlformats.org/officeDocument/2006/relationships/image" Target="../media/image232.svg"/><Relationship Id="rId4" Type="http://schemas.openxmlformats.org/officeDocument/2006/relationships/image" Target="../media/image231.png"/><Relationship Id="rId9" Type="http://schemas.openxmlformats.org/officeDocument/2006/relationships/image" Target="../media/image55.svg"/></Relationships>
</file>

<file path=ppt/slides/_rels/slide63.xml.rels><?xml version="1.0" encoding="UTF-8" standalone="yes"?>
<Relationships xmlns="http://schemas.openxmlformats.org/package/2006/relationships"><Relationship Id="rId8" Type="http://schemas.openxmlformats.org/officeDocument/2006/relationships/image" Target="../media/image236.svg"/><Relationship Id="rId3" Type="http://schemas.openxmlformats.org/officeDocument/2006/relationships/image" Target="../media/image69.png"/><Relationship Id="rId7" Type="http://schemas.openxmlformats.org/officeDocument/2006/relationships/image" Target="../media/image235.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5.svg"/><Relationship Id="rId4" Type="http://schemas.openxmlformats.org/officeDocument/2006/relationships/image" Target="../media/image70.svg"/><Relationship Id="rId9" Type="http://schemas.openxmlformats.org/officeDocument/2006/relationships/image" Target="../media/image54.png"/></Relationships>
</file>

<file path=ppt/slides/_rels/slide64.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5.jpeg"/><Relationship Id="rId7"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hyperlink" Target="https://recitfad.ca/"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recitfad.ca/" TargetMode="External"/><Relationship Id="rId13" Type="http://schemas.openxmlformats.org/officeDocument/2006/relationships/image" Target="../media/image241.png"/><Relationship Id="rId3" Type="http://schemas.openxmlformats.org/officeDocument/2006/relationships/image" Target="../media/image5.jpeg"/><Relationship Id="rId7" Type="http://schemas.openxmlformats.org/officeDocument/2006/relationships/image" Target="../media/image21.png"/><Relationship Id="rId12" Type="http://schemas.openxmlformats.org/officeDocument/2006/relationships/image" Target="../media/image240.png"/><Relationship Id="rId2" Type="http://schemas.openxmlformats.org/officeDocument/2006/relationships/notesSlide" Target="../notesSlides/notesSlide65.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11" Type="http://schemas.openxmlformats.org/officeDocument/2006/relationships/image" Target="../media/image239.png"/><Relationship Id="rId5" Type="http://schemas.openxmlformats.org/officeDocument/2006/relationships/image" Target="../media/image20.svg"/><Relationship Id="rId10" Type="http://schemas.openxmlformats.org/officeDocument/2006/relationships/image" Target="../media/image238.png"/><Relationship Id="rId4" Type="http://schemas.openxmlformats.org/officeDocument/2006/relationships/image" Target="../media/image19.png"/><Relationship Id="rId9" Type="http://schemas.openxmlformats.org/officeDocument/2006/relationships/hyperlink" Target="https://twitter.com/RecitFAD"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1.png"/><Relationship Id="rId2" Type="http://schemas.openxmlformats.org/officeDocument/2006/relationships/notesSlide" Target="../notesSlides/notesSlide66.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hyperlink" Target="https://campus.recit.qc.ca/course/view.php?id=443" TargetMode="External"/><Relationship Id="rId3" Type="http://schemas.openxmlformats.org/officeDocument/2006/relationships/image" Target="../media/image40.jpeg"/><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s://drive.google.com/file/d/1SV1NZlDL-jYBGF43YtWjiu9A_IfTWShF/view" TargetMode="External"/><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5" Type="http://schemas.openxmlformats.org/officeDocument/2006/relationships/image" Target="../media/image20.sv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p:txBody>
          <a:bodyPr>
            <a:normAutofit fontScale="90000"/>
          </a:bodyPr>
          <a:lstStyle/>
          <a:p>
            <a:pPr algn="r"/>
            <a:r>
              <a:rPr lang="fr-CA" sz="4800" b="1"/>
              <a:t>13 </a:t>
            </a:r>
            <a:r>
              <a:rPr lang="fr-CA" sz="4800" b="1" err="1"/>
              <a:t>microformations</a:t>
            </a:r>
            <a:r>
              <a:rPr lang="fr-CA" sz="4800" b="1"/>
              <a:t> </a:t>
            </a:r>
            <a:br>
              <a:rPr lang="fr-CA"/>
            </a:br>
            <a:r>
              <a:rPr lang="fr-CA"/>
              <a:t>en FAD</a:t>
            </a:r>
          </a:p>
        </p:txBody>
      </p:sp>
      <p:sp>
        <p:nvSpPr>
          <p:cNvPr id="3" name="Espace réservé du texte 2">
            <a:extLst>
              <a:ext uri="{FF2B5EF4-FFF2-40B4-BE49-F238E27FC236}">
                <a16:creationId xmlns:a16="http://schemas.microsoft.com/office/drawing/2014/main" id="{311B2BF5-739A-4CCB-95A4-F5F923DF34E5}"/>
              </a:ext>
            </a:extLst>
          </p:cNvPr>
          <p:cNvSpPr>
            <a:spLocks noGrp="1"/>
          </p:cNvSpPr>
          <p:nvPr>
            <p:ph type="body" sz="quarter" idx="11"/>
          </p:nvPr>
        </p:nvSpPr>
        <p:spPr>
          <a:xfrm>
            <a:off x="639089" y="3042444"/>
            <a:ext cx="3966670" cy="1325562"/>
          </a:xfrm>
        </p:spPr>
        <p:txBody>
          <a:bodyPr>
            <a:normAutofit/>
          </a:bodyPr>
          <a:lstStyle/>
          <a:p>
            <a:pPr marL="143510"/>
            <a:r>
              <a:rPr lang="fr-CA" sz="2400" dirty="0">
                <a:sym typeface="Ubuntu"/>
              </a:rPr>
              <a:t>Sommet du numérique</a:t>
            </a:r>
            <a:endParaRPr lang="fr-FR" dirty="0"/>
          </a:p>
          <a:p>
            <a:pPr marL="143510"/>
            <a:r>
              <a:rPr lang="fr-CA" sz="1700">
                <a:sym typeface="Ubuntu"/>
              </a:rPr>
              <a:t>5 mai</a:t>
            </a:r>
            <a:r>
              <a:rPr lang="fr-CA" sz="1700" dirty="0">
                <a:sym typeface="Ubuntu"/>
              </a:rPr>
              <a:t> 2022</a:t>
            </a:r>
            <a:r>
              <a:rPr lang="fr-CA" sz="1700">
                <a:sym typeface="Ubuntu"/>
              </a:rPr>
              <a:t> 11h15</a:t>
            </a:r>
            <a:endParaRPr lang="fr-CA" sz="1700"/>
          </a:p>
          <a:p>
            <a:pPr marL="143510"/>
            <a:r>
              <a:rPr lang="fr-CA" sz="1700"/>
              <a:t>510b</a:t>
            </a:r>
          </a:p>
          <a:p>
            <a:pPr marL="143510"/>
            <a:endParaRPr lang="fr-CA"/>
          </a:p>
        </p:txBody>
      </p:sp>
      <p:pic>
        <p:nvPicPr>
          <p:cNvPr id="69" name="Google Shape;69;p15"/>
          <p:cNvPicPr preferRelativeResize="0"/>
          <p:nvPr/>
        </p:nvPicPr>
        <p:blipFill rotWithShape="1">
          <a:blip r:embed="rId3">
            <a:alphaModFix/>
          </a:blip>
          <a:srcRect t="3591" b="3600"/>
          <a:stretch/>
        </p:blipFill>
        <p:spPr>
          <a:xfrm>
            <a:off x="6657214" y="1604963"/>
            <a:ext cx="1002000" cy="1232800"/>
          </a:xfrm>
          <a:prstGeom prst="roundRect">
            <a:avLst>
              <a:gd name="adj" fmla="val 16667"/>
            </a:avLst>
          </a:prstGeom>
          <a:noFill/>
          <a:ln>
            <a:noFill/>
          </a:ln>
          <a:effectLst>
            <a:outerShdw blurRad="57150" dist="19050" dir="5520000" algn="bl" rotWithShape="0">
              <a:srgbClr val="000000">
                <a:alpha val="50000"/>
              </a:srgbClr>
            </a:outerShdw>
          </a:effectLst>
        </p:spPr>
      </p:pic>
      <p:pic>
        <p:nvPicPr>
          <p:cNvPr id="70" name="Google Shape;70;p15"/>
          <p:cNvPicPr preferRelativeResize="0"/>
          <p:nvPr/>
        </p:nvPicPr>
        <p:blipFill>
          <a:blip r:embed="rId4">
            <a:alphaModFix/>
          </a:blip>
          <a:stretch>
            <a:fillRect/>
          </a:stretch>
        </p:blipFill>
        <p:spPr>
          <a:xfrm>
            <a:off x="8598825" y="1766191"/>
            <a:ext cx="1043600" cy="1245600"/>
          </a:xfrm>
          <a:prstGeom prst="roundRect">
            <a:avLst>
              <a:gd name="adj" fmla="val 16667"/>
            </a:avLst>
          </a:prstGeom>
          <a:noFill/>
          <a:ln>
            <a:noFill/>
          </a:ln>
          <a:effectLst>
            <a:outerShdw blurRad="57150" dist="19050" dir="5400000" algn="bl" rotWithShape="0">
              <a:srgbClr val="000000">
                <a:alpha val="50000"/>
              </a:srgbClr>
            </a:outerShdw>
          </a:effectLst>
        </p:spPr>
      </p:pic>
      <p:pic>
        <p:nvPicPr>
          <p:cNvPr id="71" name="Google Shape;71;p15"/>
          <p:cNvPicPr preferRelativeResize="0"/>
          <p:nvPr/>
        </p:nvPicPr>
        <p:blipFill rotWithShape="1">
          <a:blip r:embed="rId5">
            <a:alphaModFix/>
          </a:blip>
          <a:srcRect l="19034"/>
          <a:stretch/>
        </p:blipFill>
        <p:spPr>
          <a:xfrm>
            <a:off x="7586242" y="2455104"/>
            <a:ext cx="1002000" cy="1233200"/>
          </a:xfrm>
          <a:prstGeom prst="roundRect">
            <a:avLst>
              <a:gd name="adj" fmla="val 16667"/>
            </a:avLst>
          </a:prstGeom>
          <a:noFill/>
          <a:ln>
            <a:noFill/>
          </a:ln>
          <a:effectLst>
            <a:outerShdw blurRad="57150" dist="19050" dir="5400000" algn="bl" rotWithShape="0">
              <a:srgbClr val="000000">
                <a:alpha val="50000"/>
              </a:srgbClr>
            </a:outerShdw>
          </a:effectLst>
        </p:spPr>
      </p:pic>
      <p:pic>
        <p:nvPicPr>
          <p:cNvPr id="72" name="Google Shape;72;p15"/>
          <p:cNvPicPr preferRelativeResize="0"/>
          <p:nvPr/>
        </p:nvPicPr>
        <p:blipFill rotWithShape="1">
          <a:blip r:embed="rId6">
            <a:alphaModFix/>
          </a:blip>
          <a:srcRect l="8594" r="8603"/>
          <a:stretch/>
        </p:blipFill>
        <p:spPr>
          <a:xfrm>
            <a:off x="9143347" y="3029263"/>
            <a:ext cx="1002000" cy="1232000"/>
          </a:xfrm>
          <a:prstGeom prst="roundRect">
            <a:avLst>
              <a:gd name="adj" fmla="val 16667"/>
            </a:avLst>
          </a:prstGeom>
          <a:noFill/>
          <a:ln>
            <a:noFill/>
          </a:ln>
          <a:effectLst>
            <a:outerShdw blurRad="57150" dist="19050" dir="5400000" algn="bl" rotWithShape="0">
              <a:srgbClr val="000000">
                <a:alpha val="50000"/>
              </a:srgbClr>
            </a:outerShdw>
          </a:effectLst>
        </p:spPr>
      </p:pic>
      <p:pic>
        <p:nvPicPr>
          <p:cNvPr id="74" name="Google Shape;74;p15"/>
          <p:cNvPicPr preferRelativeResize="0"/>
          <p:nvPr/>
        </p:nvPicPr>
        <p:blipFill rotWithShape="1">
          <a:blip r:embed="rId7">
            <a:alphaModFix/>
          </a:blip>
          <a:srcRect l="6212" t="-271" r="12147" b="-271"/>
          <a:stretch/>
        </p:blipFill>
        <p:spPr>
          <a:xfrm>
            <a:off x="10378214" y="2837762"/>
            <a:ext cx="1002000" cy="1234000"/>
          </a:xfrm>
          <a:prstGeom prst="roundRect">
            <a:avLst>
              <a:gd name="adj" fmla="val 16667"/>
            </a:avLst>
          </a:prstGeom>
          <a:noFill/>
          <a:ln>
            <a:noFill/>
          </a:ln>
          <a:effectLst>
            <a:outerShdw blurRad="57150" dist="19050" dir="5400000" algn="bl" rotWithShape="0">
              <a:srgbClr val="000000">
                <a:alpha val="50000"/>
              </a:srgbClr>
            </a:outerShdw>
          </a:effectLst>
        </p:spPr>
      </p:pic>
      <p:pic>
        <p:nvPicPr>
          <p:cNvPr id="14" name="Graphique 13">
            <a:extLst>
              <a:ext uri="{FF2B5EF4-FFF2-40B4-BE49-F238E27FC236}">
                <a16:creationId xmlns:a16="http://schemas.microsoft.com/office/drawing/2014/main" id="{4A1A653D-8C81-4896-860F-1F38283204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10611" y="5918604"/>
            <a:ext cx="2589872" cy="729299"/>
          </a:xfrm>
          <a:prstGeom prst="rect">
            <a:avLst/>
          </a:prstGeom>
        </p:spPr>
      </p:pic>
      <p:pic>
        <p:nvPicPr>
          <p:cNvPr id="12" name="Google Shape;77;p15">
            <a:hlinkClick r:id="rId10"/>
            <a:extLst>
              <a:ext uri="{FF2B5EF4-FFF2-40B4-BE49-F238E27FC236}">
                <a16:creationId xmlns:a16="http://schemas.microsoft.com/office/drawing/2014/main" id="{9CE8D1EF-D125-8A48-AEE8-6E30E69ABC6A}"/>
              </a:ext>
            </a:extLst>
          </p:cNvPr>
          <p:cNvPicPr preferRelativeResize="0"/>
          <p:nvPr/>
        </p:nvPicPr>
        <p:blipFill rotWithShape="1">
          <a:blip r:embed="rId11">
            <a:alphaModFix/>
          </a:blip>
          <a:srcRect/>
          <a:stretch/>
        </p:blipFill>
        <p:spPr>
          <a:xfrm>
            <a:off x="5605585" y="6443106"/>
            <a:ext cx="976133" cy="34386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sp>
        <p:nvSpPr>
          <p:cNvPr id="146" name="Google Shape;146;p30"/>
          <p:cNvSpPr/>
          <p:nvPr/>
        </p:nvSpPr>
        <p:spPr>
          <a:xfrm>
            <a:off x="8867" y="310960"/>
            <a:ext cx="12192000" cy="1127812"/>
          </a:xfrm>
          <a:prstGeom prst="rect">
            <a:avLst/>
          </a:prstGeom>
          <a:noFill/>
          <a:ln>
            <a:noFill/>
          </a:ln>
        </p:spPr>
        <p:txBody>
          <a:bodyPr spcFirstLastPara="1" wrap="square" lIns="121900" tIns="121900" rIns="121900" bIns="121900" anchor="ctr" anchorCtr="0">
            <a:noAutofit/>
          </a:bodyPr>
          <a:lstStyle/>
          <a:p>
            <a:endParaRPr lang="fr-CA" sz="3600" b="0" i="0">
              <a:solidFill>
                <a:srgbClr val="FFFFFF"/>
              </a:solidFill>
              <a:effectLst/>
              <a:latin typeface="Ubuntu" panose="020B0604020202020204" charset="0"/>
            </a:endParaRPr>
          </a:p>
        </p:txBody>
      </p:sp>
      <p:sp>
        <p:nvSpPr>
          <p:cNvPr id="148" name="Google Shape;148;p30"/>
          <p:cNvSpPr txBox="1"/>
          <p:nvPr/>
        </p:nvSpPr>
        <p:spPr>
          <a:xfrm>
            <a:off x="5734142" y="442936"/>
            <a:ext cx="6117295" cy="48140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fr-CA" sz="2000">
                <a:solidFill>
                  <a:schemeClr val="bg1"/>
                </a:solidFill>
                <a:latin typeface="Ubuntu"/>
                <a:ea typeface="Open Sans Light"/>
                <a:cs typeface="Open Sans Light"/>
                <a:sym typeface="Ubuntu"/>
              </a:rPr>
              <a:t>Étant donné le peu de temps disponible, le conseiller RÉCIT suggère à la direction de cibler les activités suivantes de la section Apprentissages :</a:t>
            </a:r>
          </a:p>
          <a:p>
            <a:pPr>
              <a:buClr>
                <a:schemeClr val="dk1"/>
              </a:buClr>
              <a:buSzPts val="1100"/>
            </a:pPr>
            <a:endParaRPr lang="fr-CA" sz="2000">
              <a:solidFill>
                <a:schemeClr val="bg1"/>
              </a:solidFill>
              <a:latin typeface="Ubuntu"/>
              <a:ea typeface="Open Sans Light"/>
              <a:cs typeface="Open Sans Light"/>
              <a:sym typeface="Ubuntu"/>
            </a:endParaRPr>
          </a:p>
          <a:p>
            <a:pPr marL="342900" indent="-342900">
              <a:buClr>
                <a:schemeClr val="accent1"/>
              </a:buClr>
              <a:buSzPts val="1100"/>
              <a:buFont typeface="Courier New" panose="02070309020205020404" pitchFamily="49" charset="0"/>
              <a:buChar char="o"/>
            </a:pPr>
            <a:r>
              <a:rPr lang="fr-CA" sz="2000">
                <a:solidFill>
                  <a:schemeClr val="bg1"/>
                </a:solidFill>
                <a:latin typeface="Ubuntu"/>
                <a:ea typeface="Open Sans Light"/>
                <a:cs typeface="Open Sans Light"/>
                <a:sym typeface="Ubuntu"/>
              </a:rPr>
              <a:t>Particularités des deux modes</a:t>
            </a:r>
            <a:endParaRPr lang="fr-CA" sz="2000">
              <a:solidFill>
                <a:schemeClr val="bg1"/>
              </a:solidFill>
              <a:latin typeface="Ubuntu"/>
              <a:ea typeface="Open Sans Light"/>
              <a:cs typeface="Open Sans Light"/>
            </a:endParaRPr>
          </a:p>
          <a:p>
            <a:pPr marL="342900" indent="-342900">
              <a:buClr>
                <a:schemeClr val="accent1"/>
              </a:buClr>
              <a:buSzPts val="1100"/>
              <a:buFont typeface="Courier New" panose="02070309020205020404" pitchFamily="49" charset="0"/>
              <a:buChar char="o"/>
            </a:pPr>
            <a:r>
              <a:rPr lang="fr-CA" sz="2000">
                <a:solidFill>
                  <a:schemeClr val="bg1"/>
                </a:solidFill>
                <a:latin typeface="Ubuntu"/>
                <a:ea typeface="Open Sans Light"/>
                <a:cs typeface="Open Sans Light"/>
                <a:sym typeface="Ubuntu"/>
              </a:rPr>
              <a:t>Quel mode pour qui</a:t>
            </a:r>
            <a:endParaRPr lang="fr-CA" sz="2000">
              <a:solidFill>
                <a:schemeClr val="bg1"/>
              </a:solidFill>
              <a:latin typeface="Ubuntu"/>
              <a:ea typeface="Open Sans Light"/>
              <a:cs typeface="Open Sans Light"/>
            </a:endParaRPr>
          </a:p>
          <a:p>
            <a:pPr marL="342900" indent="-342900">
              <a:buClr>
                <a:schemeClr val="accent1"/>
              </a:buClr>
              <a:buSzPts val="1100"/>
              <a:buFont typeface="Courier New" panose="02070309020205020404" pitchFamily="49" charset="0"/>
              <a:buChar char="o"/>
            </a:pPr>
            <a:r>
              <a:rPr lang="fr-CA" sz="2000">
                <a:solidFill>
                  <a:schemeClr val="bg1"/>
                </a:solidFill>
                <a:latin typeface="Ubuntu"/>
                <a:ea typeface="Open Sans Light"/>
                <a:cs typeface="Open Sans Light"/>
                <a:sym typeface="Ubuntu"/>
              </a:rPr>
              <a:t>Deux modes, quatre variantes</a:t>
            </a:r>
            <a:endParaRPr lang="fr-CA" sz="2000">
              <a:solidFill>
                <a:schemeClr val="bg1"/>
              </a:solidFill>
              <a:latin typeface="Ubuntu"/>
              <a:ea typeface="Open Sans Light"/>
              <a:cs typeface="Open Sans Light"/>
            </a:endParaRPr>
          </a:p>
          <a:p>
            <a:pPr marL="342900" indent="-342900">
              <a:buClr>
                <a:schemeClr val="dk1"/>
              </a:buClr>
              <a:buSzPts val="1100"/>
              <a:buFont typeface="Arial" panose="020B0604020202020204" pitchFamily="34" charset="0"/>
              <a:buChar char="•"/>
            </a:pPr>
            <a:endParaRPr lang="fr-CA" sz="2000">
              <a:solidFill>
                <a:schemeClr val="bg1"/>
              </a:solidFill>
              <a:latin typeface="Ubuntu" panose="020B0604020202020204" charset="0"/>
              <a:ea typeface="Open Sans Light"/>
              <a:cs typeface="Open Sans Light"/>
              <a:sym typeface="Ubuntu"/>
            </a:endParaRPr>
          </a:p>
          <a:p>
            <a:pPr>
              <a:buClr>
                <a:schemeClr val="dk1"/>
              </a:buClr>
              <a:buSzPts val="1100"/>
            </a:pPr>
            <a:r>
              <a:rPr lang="fr-CA" sz="2000">
                <a:solidFill>
                  <a:schemeClr val="bg1"/>
                </a:solidFill>
                <a:latin typeface="Ubuntu"/>
                <a:ea typeface="Open Sans Light"/>
                <a:cs typeface="Open Sans Light"/>
                <a:sym typeface="Ubuntu"/>
              </a:rPr>
              <a:t>Des échanges auront lieu par la suite pour mieux définir la réalité du projet.</a:t>
            </a:r>
            <a:endParaRPr lang="fr-CA" sz="2000">
              <a:solidFill>
                <a:schemeClr val="bg1"/>
              </a:solidFill>
              <a:latin typeface="Ubuntu"/>
              <a:ea typeface="Open Sans Light"/>
              <a:cs typeface="Open Sans Light"/>
            </a:endParaRPr>
          </a:p>
          <a:p>
            <a:pPr>
              <a:buClr>
                <a:schemeClr val="dk1"/>
              </a:buClr>
              <a:buSzPts val="1100"/>
            </a:pPr>
            <a:endParaRPr lang="fr-CA" sz="2000">
              <a:solidFill>
                <a:schemeClr val="bg1"/>
              </a:solidFill>
              <a:latin typeface="Ubuntu"/>
              <a:ea typeface="Open Sans Light"/>
              <a:cs typeface="Open Sans Light"/>
              <a:sym typeface="Ubuntu"/>
            </a:endParaRPr>
          </a:p>
        </p:txBody>
      </p:sp>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7516" y="5817741"/>
            <a:ext cx="2589872" cy="729299"/>
          </a:xfrm>
          <a:prstGeom prst="rect">
            <a:avLst/>
          </a:prstGeom>
        </p:spPr>
      </p:pic>
      <p:sp>
        <p:nvSpPr>
          <p:cNvPr id="11" name="Titre 1">
            <a:extLst>
              <a:ext uri="{FF2B5EF4-FFF2-40B4-BE49-F238E27FC236}">
                <a16:creationId xmlns:a16="http://schemas.microsoft.com/office/drawing/2014/main" id="{F778B493-9910-E04C-928C-22833D090FF4}"/>
              </a:ext>
            </a:extLst>
          </p:cNvPr>
          <p:cNvSpPr>
            <a:spLocks noGrp="1"/>
          </p:cNvSpPr>
          <p:nvPr>
            <p:ph type="title"/>
          </p:nvPr>
        </p:nvSpPr>
        <p:spPr>
          <a:xfrm>
            <a:off x="180578" y="484394"/>
            <a:ext cx="5204134" cy="954378"/>
          </a:xfrm>
        </p:spPr>
        <p:txBody>
          <a:bodyPr>
            <a:noAutofit/>
          </a:bodyPr>
          <a:lstStyle/>
          <a:p>
            <a:pPr algn="r"/>
            <a:r>
              <a:rPr lang="fr-CA" sz="3200" b="0" i="0">
                <a:solidFill>
                  <a:srgbClr val="FAA32C"/>
                </a:solidFill>
                <a:effectLst/>
                <a:latin typeface="Viga" panose="020B0604020202020204" charset="0"/>
              </a:rPr>
              <a:t>Contexte d’utilisation pédagogique</a:t>
            </a:r>
            <a:endParaRPr lang="fr-CA" sz="3200"/>
          </a:p>
        </p:txBody>
      </p:sp>
      <p:sp>
        <p:nvSpPr>
          <p:cNvPr id="12" name="Rectangle 11">
            <a:extLst>
              <a:ext uri="{FF2B5EF4-FFF2-40B4-BE49-F238E27FC236}">
                <a16:creationId xmlns:a16="http://schemas.microsoft.com/office/drawing/2014/main" id="{39C3E31A-65A3-9346-B769-A1DAF394F292}"/>
              </a:ext>
            </a:extLst>
          </p:cNvPr>
          <p:cNvSpPr/>
          <p:nvPr/>
        </p:nvSpPr>
        <p:spPr>
          <a:xfrm>
            <a:off x="2670659" y="1287244"/>
            <a:ext cx="2829621" cy="400110"/>
          </a:xfrm>
          <a:prstGeom prst="rect">
            <a:avLst/>
          </a:prstGeom>
        </p:spPr>
        <p:txBody>
          <a:bodyPr wrap="none">
            <a:spAutoFit/>
          </a:bodyPr>
          <a:lstStyle/>
          <a:p>
            <a:r>
              <a:rPr lang="fr-CA" sz="2000">
                <a:solidFill>
                  <a:srgbClr val="FFFFFF"/>
                </a:solidFill>
                <a:latin typeface="Ubuntu" panose="020B0604020202020204" charset="0"/>
              </a:rPr>
              <a:t>de la </a:t>
            </a:r>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1</a:t>
            </a:r>
            <a:endParaRPr lang="fr-FR" sz="2000"/>
          </a:p>
        </p:txBody>
      </p:sp>
    </p:spTree>
    <p:extLst>
      <p:ext uri="{BB962C8B-B14F-4D97-AF65-F5344CB8AC3E}">
        <p14:creationId xmlns:p14="http://schemas.microsoft.com/office/powerpoint/2010/main" val="3407746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0611" y="5918604"/>
            <a:ext cx="2589872" cy="729299"/>
          </a:xfrm>
          <a:prstGeom prst="rect">
            <a:avLst/>
          </a:prstGeom>
        </p:spPr>
      </p:pic>
      <p:pic>
        <p:nvPicPr>
          <p:cNvPr id="7" name="Google Shape;77;p15">
            <a:hlinkClick r:id="rId5"/>
            <a:extLst>
              <a:ext uri="{FF2B5EF4-FFF2-40B4-BE49-F238E27FC236}">
                <a16:creationId xmlns:a16="http://schemas.microsoft.com/office/drawing/2014/main" id="{B7D3F8A8-A67B-2440-A568-5459E516257A}"/>
              </a:ext>
            </a:extLst>
          </p:cNvPr>
          <p:cNvPicPr preferRelativeResize="0"/>
          <p:nvPr/>
        </p:nvPicPr>
        <p:blipFill rotWithShape="1">
          <a:blip r:embed="rId6">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2C55CA78-8F3C-FB46-BC9D-87D14A87B274}"/>
              </a:ext>
            </a:extLst>
          </p:cNvPr>
          <p:cNvSpPr txBox="1">
            <a:spLocks/>
          </p:cNvSpPr>
          <p:nvPr/>
        </p:nvSpPr>
        <p:spPr>
          <a:xfrm>
            <a:off x="339637" y="484394"/>
            <a:ext cx="4976434" cy="707886"/>
          </a:xfrm>
          <a:prstGeom prst="rect">
            <a:avLst/>
          </a:prstGeom>
        </p:spPr>
        <p:txBody>
          <a:bodyPr spcFirstLastPara="1" vert="horz" wrap="square" lIns="91425" tIns="91425" rIns="91425" bIns="91425" rtlCol="0" anchor="t" anchorCtr="0">
            <a:normAutofit fontScale="85000" lnSpcReduction="10000"/>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Accéder à la </a:t>
            </a:r>
            <a:r>
              <a:rPr lang="fr-CA" sz="3200" err="1">
                <a:solidFill>
                  <a:srgbClr val="FAA32C"/>
                </a:solidFill>
                <a:latin typeface="Viga" panose="020B0604020202020204" charset="0"/>
              </a:rPr>
              <a:t>microformation</a:t>
            </a:r>
            <a:r>
              <a:rPr lang="fr-CA" sz="3200">
                <a:solidFill>
                  <a:srgbClr val="FAA32C"/>
                </a:solidFill>
                <a:latin typeface="Viga" panose="020B0604020202020204" charset="0"/>
              </a:rPr>
              <a:t> 1</a:t>
            </a:r>
          </a:p>
          <a:p>
            <a:pPr algn="r"/>
            <a:endParaRPr lang="fr-CA" sz="3200"/>
          </a:p>
        </p:txBody>
      </p:sp>
      <p:sp>
        <p:nvSpPr>
          <p:cNvPr id="3" name="ZoneTexte 2">
            <a:extLst>
              <a:ext uri="{FF2B5EF4-FFF2-40B4-BE49-F238E27FC236}">
                <a16:creationId xmlns:a16="http://schemas.microsoft.com/office/drawing/2014/main" id="{DF679B4F-0F9A-3D46-98C6-5965CEE95A70}"/>
              </a:ext>
            </a:extLst>
          </p:cNvPr>
          <p:cNvSpPr txBox="1"/>
          <p:nvPr/>
        </p:nvSpPr>
        <p:spPr>
          <a:xfrm>
            <a:off x="7445829" y="757646"/>
            <a:ext cx="0" cy="0"/>
          </a:xfrm>
          <a:prstGeom prst="rect">
            <a:avLst/>
          </a:prstGeom>
          <a:noFill/>
        </p:spPr>
        <p:txBody>
          <a:bodyPr wrap="none" lIns="0" tIns="0" rIns="0" bIns="0" rtlCol="0" anchor="t" anchorCtr="0">
            <a:noAutofit/>
          </a:bodyPr>
          <a:lstStyle/>
          <a:p>
            <a:pPr algn="l"/>
            <a:endParaRPr lang="fr-FR" sz="1100" err="1">
              <a:latin typeface="Ubuntu" panose="020B0504030602030204" pitchFamily="34" charset="0"/>
            </a:endParaRPr>
          </a:p>
        </p:txBody>
      </p:sp>
      <p:pic>
        <p:nvPicPr>
          <p:cNvPr id="9" name="Image 8">
            <a:extLst>
              <a:ext uri="{FF2B5EF4-FFF2-40B4-BE49-F238E27FC236}">
                <a16:creationId xmlns:a16="http://schemas.microsoft.com/office/drawing/2014/main" id="{9933A912-48EA-E047-AAE9-FA4CD936AA90}"/>
              </a:ext>
            </a:extLst>
          </p:cNvPr>
          <p:cNvPicPr>
            <a:picLocks noChangeAspect="1"/>
          </p:cNvPicPr>
          <p:nvPr/>
        </p:nvPicPr>
        <p:blipFill>
          <a:blip r:embed="rId7"/>
          <a:stretch>
            <a:fillRect/>
          </a:stretch>
        </p:blipFill>
        <p:spPr>
          <a:xfrm>
            <a:off x="539665" y="1695359"/>
            <a:ext cx="3232238" cy="2455743"/>
          </a:xfrm>
          <a:prstGeom prst="rect">
            <a:avLst/>
          </a:prstGeom>
        </p:spPr>
      </p:pic>
      <p:sp>
        <p:nvSpPr>
          <p:cNvPr id="14" name="Rectangle 13">
            <a:extLst>
              <a:ext uri="{FF2B5EF4-FFF2-40B4-BE49-F238E27FC236}">
                <a16:creationId xmlns:a16="http://schemas.microsoft.com/office/drawing/2014/main" id="{279223E4-E03C-6A49-9672-B24424DD22FF}"/>
              </a:ext>
            </a:extLst>
          </p:cNvPr>
          <p:cNvSpPr/>
          <p:nvPr/>
        </p:nvSpPr>
        <p:spPr>
          <a:xfrm>
            <a:off x="665600" y="4029191"/>
            <a:ext cx="2980368" cy="369332"/>
          </a:xfrm>
          <a:prstGeom prst="rect">
            <a:avLst/>
          </a:prstGeom>
        </p:spPr>
        <p:txBody>
          <a:bodyPr wrap="none">
            <a:spAutoFit/>
          </a:bodyPr>
          <a:lstStyle/>
          <a:p>
            <a:r>
              <a:rPr lang="fr-FR">
                <a:solidFill>
                  <a:schemeClr val="bg1"/>
                </a:solidFill>
              </a:rPr>
              <a:t>https://</a:t>
            </a:r>
            <a:r>
              <a:rPr lang="fr-FR" err="1">
                <a:solidFill>
                  <a:schemeClr val="bg1"/>
                </a:solidFill>
              </a:rPr>
              <a:t>campus.recit.qc.ca</a:t>
            </a:r>
            <a:r>
              <a:rPr lang="fr-FR">
                <a:solidFill>
                  <a:schemeClr val="bg1"/>
                </a:solidFill>
              </a:rPr>
              <a:t>/</a:t>
            </a:r>
          </a:p>
        </p:txBody>
      </p:sp>
      <p:pic>
        <p:nvPicPr>
          <p:cNvPr id="17" name="Image 16">
            <a:extLst>
              <a:ext uri="{FF2B5EF4-FFF2-40B4-BE49-F238E27FC236}">
                <a16:creationId xmlns:a16="http://schemas.microsoft.com/office/drawing/2014/main" id="{F06068B6-F738-3040-B075-11FF81139A81}"/>
              </a:ext>
            </a:extLst>
          </p:cNvPr>
          <p:cNvPicPr>
            <a:picLocks noChangeAspect="1"/>
          </p:cNvPicPr>
          <p:nvPr/>
        </p:nvPicPr>
        <p:blipFill>
          <a:blip r:embed="rId8"/>
          <a:stretch>
            <a:fillRect/>
          </a:stretch>
        </p:blipFill>
        <p:spPr>
          <a:xfrm>
            <a:off x="4314807" y="1695359"/>
            <a:ext cx="3232238" cy="2455744"/>
          </a:xfrm>
          <a:prstGeom prst="rect">
            <a:avLst/>
          </a:prstGeom>
        </p:spPr>
      </p:pic>
      <p:pic>
        <p:nvPicPr>
          <p:cNvPr id="18" name="Image 17">
            <a:extLst>
              <a:ext uri="{FF2B5EF4-FFF2-40B4-BE49-F238E27FC236}">
                <a16:creationId xmlns:a16="http://schemas.microsoft.com/office/drawing/2014/main" id="{F4F678BE-6C83-004C-B55B-16CECEE8D3E3}"/>
              </a:ext>
            </a:extLst>
          </p:cNvPr>
          <p:cNvPicPr>
            <a:picLocks noChangeAspect="1"/>
          </p:cNvPicPr>
          <p:nvPr/>
        </p:nvPicPr>
        <p:blipFill>
          <a:blip r:embed="rId9"/>
          <a:stretch>
            <a:fillRect/>
          </a:stretch>
        </p:blipFill>
        <p:spPr>
          <a:xfrm>
            <a:off x="8215884" y="1695358"/>
            <a:ext cx="3544611" cy="2455743"/>
          </a:xfrm>
          <a:prstGeom prst="rect">
            <a:avLst/>
          </a:prstGeom>
        </p:spPr>
      </p:pic>
      <p:pic>
        <p:nvPicPr>
          <p:cNvPr id="19" name="Image 18">
            <a:extLst>
              <a:ext uri="{FF2B5EF4-FFF2-40B4-BE49-F238E27FC236}">
                <a16:creationId xmlns:a16="http://schemas.microsoft.com/office/drawing/2014/main" id="{441E8DC0-DEB3-464D-801A-CC673AD0551E}"/>
              </a:ext>
            </a:extLst>
          </p:cNvPr>
          <p:cNvPicPr>
            <a:picLocks noChangeAspect="1"/>
          </p:cNvPicPr>
          <p:nvPr/>
        </p:nvPicPr>
        <p:blipFill>
          <a:blip r:embed="rId10"/>
          <a:stretch>
            <a:fillRect/>
          </a:stretch>
        </p:blipFill>
        <p:spPr>
          <a:xfrm>
            <a:off x="539665" y="4893895"/>
            <a:ext cx="3232238" cy="1734951"/>
          </a:xfrm>
          <a:prstGeom prst="rect">
            <a:avLst/>
          </a:prstGeom>
        </p:spPr>
      </p:pic>
      <p:sp>
        <p:nvSpPr>
          <p:cNvPr id="20" name="Rectangle 19">
            <a:extLst>
              <a:ext uri="{FF2B5EF4-FFF2-40B4-BE49-F238E27FC236}">
                <a16:creationId xmlns:a16="http://schemas.microsoft.com/office/drawing/2014/main" id="{D6600720-3E78-9447-8002-E8E9D5C2991E}"/>
              </a:ext>
            </a:extLst>
          </p:cNvPr>
          <p:cNvSpPr/>
          <p:nvPr/>
        </p:nvSpPr>
        <p:spPr>
          <a:xfrm>
            <a:off x="431505" y="1196094"/>
            <a:ext cx="518091" cy="584775"/>
          </a:xfrm>
          <a:prstGeom prst="rect">
            <a:avLst/>
          </a:prstGeom>
        </p:spPr>
        <p:txBody>
          <a:bodyPr wrap="none">
            <a:spAutoFit/>
          </a:bodyPr>
          <a:lstStyle/>
          <a:p>
            <a:r>
              <a:rPr lang="fr-CA" sz="3200" b="1">
                <a:solidFill>
                  <a:srgbClr val="FAA32C"/>
                </a:solidFill>
              </a:rPr>
              <a:t>1.</a:t>
            </a:r>
            <a:endParaRPr lang="fr-FR" sz="3200" b="1"/>
          </a:p>
        </p:txBody>
      </p:sp>
      <p:sp>
        <p:nvSpPr>
          <p:cNvPr id="21" name="Rectangle 20">
            <a:extLst>
              <a:ext uri="{FF2B5EF4-FFF2-40B4-BE49-F238E27FC236}">
                <a16:creationId xmlns:a16="http://schemas.microsoft.com/office/drawing/2014/main" id="{47EC27A4-5230-7A42-97EE-E74179180EDB}"/>
              </a:ext>
            </a:extLst>
          </p:cNvPr>
          <p:cNvSpPr/>
          <p:nvPr/>
        </p:nvSpPr>
        <p:spPr>
          <a:xfrm>
            <a:off x="4253134" y="1180008"/>
            <a:ext cx="518091" cy="584775"/>
          </a:xfrm>
          <a:prstGeom prst="rect">
            <a:avLst/>
          </a:prstGeom>
        </p:spPr>
        <p:txBody>
          <a:bodyPr wrap="none">
            <a:spAutoFit/>
          </a:bodyPr>
          <a:lstStyle/>
          <a:p>
            <a:r>
              <a:rPr lang="fr-CA" sz="3200" b="1">
                <a:solidFill>
                  <a:srgbClr val="FAA32C"/>
                </a:solidFill>
              </a:rPr>
              <a:t>2.</a:t>
            </a:r>
            <a:endParaRPr lang="fr-FR" sz="3200" b="1"/>
          </a:p>
        </p:txBody>
      </p:sp>
      <p:sp>
        <p:nvSpPr>
          <p:cNvPr id="22" name="Rectangle 21">
            <a:extLst>
              <a:ext uri="{FF2B5EF4-FFF2-40B4-BE49-F238E27FC236}">
                <a16:creationId xmlns:a16="http://schemas.microsoft.com/office/drawing/2014/main" id="{793140DE-DF2A-814C-BD05-F22A30B7C131}"/>
              </a:ext>
            </a:extLst>
          </p:cNvPr>
          <p:cNvSpPr/>
          <p:nvPr/>
        </p:nvSpPr>
        <p:spPr>
          <a:xfrm>
            <a:off x="8166631" y="1180007"/>
            <a:ext cx="518091" cy="584775"/>
          </a:xfrm>
          <a:prstGeom prst="rect">
            <a:avLst/>
          </a:prstGeom>
        </p:spPr>
        <p:txBody>
          <a:bodyPr wrap="none">
            <a:spAutoFit/>
          </a:bodyPr>
          <a:lstStyle/>
          <a:p>
            <a:r>
              <a:rPr lang="fr-CA" sz="3200" b="1">
                <a:solidFill>
                  <a:srgbClr val="FAA32C"/>
                </a:solidFill>
              </a:rPr>
              <a:t>3.</a:t>
            </a:r>
            <a:endParaRPr lang="fr-FR" sz="3200" b="1"/>
          </a:p>
        </p:txBody>
      </p:sp>
      <p:sp>
        <p:nvSpPr>
          <p:cNvPr id="23" name="Rectangle 22">
            <a:extLst>
              <a:ext uri="{FF2B5EF4-FFF2-40B4-BE49-F238E27FC236}">
                <a16:creationId xmlns:a16="http://schemas.microsoft.com/office/drawing/2014/main" id="{17D6AFDD-EEA9-214E-AC9C-F731C7A2181C}"/>
              </a:ext>
            </a:extLst>
          </p:cNvPr>
          <p:cNvSpPr/>
          <p:nvPr/>
        </p:nvSpPr>
        <p:spPr>
          <a:xfrm>
            <a:off x="450105" y="4388266"/>
            <a:ext cx="518091" cy="584775"/>
          </a:xfrm>
          <a:prstGeom prst="rect">
            <a:avLst/>
          </a:prstGeom>
        </p:spPr>
        <p:txBody>
          <a:bodyPr wrap="none">
            <a:spAutoFit/>
          </a:bodyPr>
          <a:lstStyle/>
          <a:p>
            <a:r>
              <a:rPr lang="fr-CA" sz="3200" b="1">
                <a:solidFill>
                  <a:srgbClr val="FAA32C"/>
                </a:solidFill>
              </a:rPr>
              <a:t>4.</a:t>
            </a:r>
            <a:endParaRPr lang="fr-FR" sz="3200" b="1"/>
          </a:p>
        </p:txBody>
      </p:sp>
      <p:sp>
        <p:nvSpPr>
          <p:cNvPr id="24" name="Rectangle 23">
            <a:extLst>
              <a:ext uri="{FF2B5EF4-FFF2-40B4-BE49-F238E27FC236}">
                <a16:creationId xmlns:a16="http://schemas.microsoft.com/office/drawing/2014/main" id="{1EB43A74-7974-2D44-82EE-A89CD651F225}"/>
              </a:ext>
            </a:extLst>
          </p:cNvPr>
          <p:cNvSpPr/>
          <p:nvPr/>
        </p:nvSpPr>
        <p:spPr>
          <a:xfrm>
            <a:off x="4460137" y="4064494"/>
            <a:ext cx="3003258" cy="338554"/>
          </a:xfrm>
          <a:prstGeom prst="rect">
            <a:avLst/>
          </a:prstGeom>
        </p:spPr>
        <p:txBody>
          <a:bodyPr wrap="none">
            <a:spAutoFit/>
          </a:bodyPr>
          <a:lstStyle/>
          <a:p>
            <a:r>
              <a:rPr lang="fr-FR" sz="1600">
                <a:solidFill>
                  <a:schemeClr val="bg1"/>
                </a:solidFill>
              </a:rPr>
              <a:t>Microsoft pour compte de CSS</a:t>
            </a:r>
          </a:p>
        </p:txBody>
      </p:sp>
      <p:sp>
        <p:nvSpPr>
          <p:cNvPr id="25" name="Rectangle 24">
            <a:extLst>
              <a:ext uri="{FF2B5EF4-FFF2-40B4-BE49-F238E27FC236}">
                <a16:creationId xmlns:a16="http://schemas.microsoft.com/office/drawing/2014/main" id="{ECECBAD4-000C-464E-A9D8-5FEB88469D90}"/>
              </a:ext>
            </a:extLst>
          </p:cNvPr>
          <p:cNvSpPr/>
          <p:nvPr/>
        </p:nvSpPr>
        <p:spPr>
          <a:xfrm>
            <a:off x="8151629" y="4087564"/>
            <a:ext cx="3692806" cy="338554"/>
          </a:xfrm>
          <a:prstGeom prst="rect">
            <a:avLst/>
          </a:prstGeom>
        </p:spPr>
        <p:txBody>
          <a:bodyPr wrap="none">
            <a:spAutoFit/>
          </a:bodyPr>
          <a:lstStyle/>
          <a:p>
            <a:r>
              <a:rPr lang="fr-FR" sz="1600">
                <a:solidFill>
                  <a:schemeClr val="bg1"/>
                </a:solidFill>
              </a:rPr>
              <a:t>Autoformation / Formation à distance</a:t>
            </a:r>
          </a:p>
        </p:txBody>
      </p:sp>
      <p:sp>
        <p:nvSpPr>
          <p:cNvPr id="26" name="Rectangle 25">
            <a:extLst>
              <a:ext uri="{FF2B5EF4-FFF2-40B4-BE49-F238E27FC236}">
                <a16:creationId xmlns:a16="http://schemas.microsoft.com/office/drawing/2014/main" id="{B3C8285D-2E65-DC4F-9BDA-4ECD82BC5BC3}"/>
              </a:ext>
            </a:extLst>
          </p:cNvPr>
          <p:cNvSpPr/>
          <p:nvPr/>
        </p:nvSpPr>
        <p:spPr>
          <a:xfrm>
            <a:off x="3771903" y="5093217"/>
            <a:ext cx="3465564" cy="584775"/>
          </a:xfrm>
          <a:prstGeom prst="rect">
            <a:avLst/>
          </a:prstGeom>
        </p:spPr>
        <p:txBody>
          <a:bodyPr wrap="none">
            <a:spAutoFit/>
          </a:bodyPr>
          <a:lstStyle/>
          <a:p>
            <a:r>
              <a:rPr lang="fr-FR" sz="1600" err="1">
                <a:solidFill>
                  <a:schemeClr val="bg1"/>
                </a:solidFill>
              </a:rPr>
              <a:t>Microformation</a:t>
            </a:r>
            <a:r>
              <a:rPr lang="fr-FR" sz="1600">
                <a:solidFill>
                  <a:schemeClr val="bg1"/>
                </a:solidFill>
              </a:rPr>
              <a:t> 1 : </a:t>
            </a:r>
            <a:br>
              <a:rPr lang="fr-FR" sz="1600">
                <a:solidFill>
                  <a:schemeClr val="bg1"/>
                </a:solidFill>
              </a:rPr>
            </a:br>
            <a:r>
              <a:rPr lang="fr-FR" sz="1600">
                <a:solidFill>
                  <a:schemeClr val="bg1"/>
                </a:solidFill>
              </a:rPr>
              <a:t>Synchrone, asynchrone et variantes</a:t>
            </a:r>
          </a:p>
        </p:txBody>
      </p:sp>
      <p:sp>
        <p:nvSpPr>
          <p:cNvPr id="2" name="Rectangle 1">
            <a:extLst>
              <a:ext uri="{FF2B5EF4-FFF2-40B4-BE49-F238E27FC236}">
                <a16:creationId xmlns:a16="http://schemas.microsoft.com/office/drawing/2014/main" id="{80ABF541-1797-1A4D-B344-8AC2821ADE7A}"/>
              </a:ext>
            </a:extLst>
          </p:cNvPr>
          <p:cNvSpPr/>
          <p:nvPr/>
        </p:nvSpPr>
        <p:spPr>
          <a:xfrm>
            <a:off x="3771903" y="5733938"/>
            <a:ext cx="2947602" cy="369332"/>
          </a:xfrm>
          <a:prstGeom prst="rect">
            <a:avLst/>
          </a:prstGeom>
        </p:spPr>
        <p:txBody>
          <a:bodyPr wrap="none">
            <a:spAutoFit/>
          </a:bodyPr>
          <a:lstStyle/>
          <a:p>
            <a:r>
              <a:rPr lang="fr-FR">
                <a:solidFill>
                  <a:srgbClr val="FFFFFF"/>
                </a:solidFill>
              </a:rPr>
              <a:t>https://</a:t>
            </a:r>
            <a:r>
              <a:rPr lang="fr-FR" err="1">
                <a:solidFill>
                  <a:srgbClr val="FFFFFF"/>
                </a:solidFill>
              </a:rPr>
              <a:t>bit.ly</a:t>
            </a:r>
            <a:r>
              <a:rPr lang="fr-FR">
                <a:solidFill>
                  <a:srgbClr val="FFFFFF"/>
                </a:solidFill>
              </a:rPr>
              <a:t>/</a:t>
            </a:r>
            <a:r>
              <a:rPr lang="fr-FR" err="1">
                <a:solidFill>
                  <a:srgbClr val="FFFFFF"/>
                </a:solidFill>
              </a:rPr>
              <a:t>recitfadfadio</a:t>
            </a:r>
            <a:endParaRPr lang="fr-FR">
              <a:solidFill>
                <a:srgbClr val="FFFFFF"/>
              </a:solidFill>
            </a:endParaRPr>
          </a:p>
        </p:txBody>
      </p:sp>
    </p:spTree>
    <p:extLst>
      <p:ext uri="{BB962C8B-B14F-4D97-AF65-F5344CB8AC3E}">
        <p14:creationId xmlns:p14="http://schemas.microsoft.com/office/powerpoint/2010/main" val="4015374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0611" y="5918604"/>
            <a:ext cx="2589872" cy="729299"/>
          </a:xfrm>
          <a:prstGeom prst="rect">
            <a:avLst/>
          </a:prstGeom>
        </p:spPr>
      </p:pic>
      <p:pic>
        <p:nvPicPr>
          <p:cNvPr id="7" name="Google Shape;77;p15">
            <a:hlinkClick r:id="rId5"/>
            <a:extLst>
              <a:ext uri="{FF2B5EF4-FFF2-40B4-BE49-F238E27FC236}">
                <a16:creationId xmlns:a16="http://schemas.microsoft.com/office/drawing/2014/main" id="{B7D3F8A8-A67B-2440-A568-5459E516257A}"/>
              </a:ext>
            </a:extLst>
          </p:cNvPr>
          <p:cNvPicPr preferRelativeResize="0"/>
          <p:nvPr/>
        </p:nvPicPr>
        <p:blipFill rotWithShape="1">
          <a:blip r:embed="rId6">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2C55CA78-8F3C-FB46-BC9D-87D14A87B274}"/>
              </a:ext>
            </a:extLst>
          </p:cNvPr>
          <p:cNvSpPr txBox="1">
            <a:spLocks/>
          </p:cNvSpPr>
          <p:nvPr/>
        </p:nvSpPr>
        <p:spPr>
          <a:xfrm>
            <a:off x="2180046" y="502323"/>
            <a:ext cx="7827210" cy="958924"/>
          </a:xfrm>
          <a:prstGeom prst="rect">
            <a:avLst/>
          </a:prstGeom>
        </p:spPr>
        <p:txBody>
          <a:bodyPr spcFirstLastPara="1" vert="horz" wrap="square" lIns="91425" tIns="91425" rIns="91425" bIns="91425" rtlCol="0" anchor="t" anchorCtr="0">
            <a:no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nSpc>
                <a:spcPct val="120000"/>
              </a:lnSpc>
            </a:pPr>
            <a:r>
              <a:rPr lang="fr-CA" sz="2400">
                <a:solidFill>
                  <a:srgbClr val="FAA32C"/>
                </a:solidFill>
                <a:latin typeface="Viga" panose="020B0604020202020204" charset="0"/>
              </a:rPr>
              <a:t>8 minutes pour consulter, en partie, les activités </a:t>
            </a:r>
          </a:p>
          <a:p>
            <a:pPr>
              <a:lnSpc>
                <a:spcPct val="120000"/>
              </a:lnSpc>
            </a:pPr>
            <a:r>
              <a:rPr lang="fr-CA" sz="2400">
                <a:solidFill>
                  <a:srgbClr val="FAA32C"/>
                </a:solidFill>
                <a:latin typeface="Viga" panose="020B0604020202020204" charset="0"/>
              </a:rPr>
              <a:t>des trois premières sections des apprentissages</a:t>
            </a:r>
            <a:endParaRPr lang="fr-CA" sz="2400"/>
          </a:p>
        </p:txBody>
      </p:sp>
      <p:sp>
        <p:nvSpPr>
          <p:cNvPr id="3" name="ZoneTexte 2">
            <a:extLst>
              <a:ext uri="{FF2B5EF4-FFF2-40B4-BE49-F238E27FC236}">
                <a16:creationId xmlns:a16="http://schemas.microsoft.com/office/drawing/2014/main" id="{DF679B4F-0F9A-3D46-98C6-5965CEE95A70}"/>
              </a:ext>
            </a:extLst>
          </p:cNvPr>
          <p:cNvSpPr txBox="1"/>
          <p:nvPr/>
        </p:nvSpPr>
        <p:spPr>
          <a:xfrm>
            <a:off x="7445829" y="757646"/>
            <a:ext cx="0" cy="0"/>
          </a:xfrm>
          <a:prstGeom prst="rect">
            <a:avLst/>
          </a:prstGeom>
          <a:noFill/>
        </p:spPr>
        <p:txBody>
          <a:bodyPr wrap="none" lIns="0" tIns="0" rIns="0" bIns="0" rtlCol="0" anchor="t" anchorCtr="0">
            <a:noAutofit/>
          </a:bodyPr>
          <a:lstStyle/>
          <a:p>
            <a:pPr algn="l"/>
            <a:endParaRPr lang="fr-FR" sz="1100" err="1">
              <a:latin typeface="Ubuntu" panose="020B0504030602030204" pitchFamily="34" charset="0"/>
            </a:endParaRPr>
          </a:p>
        </p:txBody>
      </p:sp>
      <p:pic>
        <p:nvPicPr>
          <p:cNvPr id="10" name="Image 9">
            <a:extLst>
              <a:ext uri="{FF2B5EF4-FFF2-40B4-BE49-F238E27FC236}">
                <a16:creationId xmlns:a16="http://schemas.microsoft.com/office/drawing/2014/main" id="{33746BDA-4A1E-E24F-8FE1-85BB3C5F5C2E}"/>
              </a:ext>
            </a:extLst>
          </p:cNvPr>
          <p:cNvPicPr>
            <a:picLocks noChangeAspect="1"/>
          </p:cNvPicPr>
          <p:nvPr/>
        </p:nvPicPr>
        <p:blipFill>
          <a:blip r:embed="rId7"/>
          <a:stretch>
            <a:fillRect/>
          </a:stretch>
        </p:blipFill>
        <p:spPr>
          <a:xfrm>
            <a:off x="2637878" y="1748713"/>
            <a:ext cx="6916244" cy="4110989"/>
          </a:xfrm>
          <a:prstGeom prst="rect">
            <a:avLst/>
          </a:prstGeom>
          <a:ln>
            <a:solidFill>
              <a:schemeClr val="accent1"/>
            </a:solidFill>
          </a:ln>
        </p:spPr>
      </p:pic>
    </p:spTree>
    <p:extLst>
      <p:ext uri="{BB962C8B-B14F-4D97-AF65-F5344CB8AC3E}">
        <p14:creationId xmlns:p14="http://schemas.microsoft.com/office/powerpoint/2010/main" val="4263028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B7D3F8A8-A67B-2440-A568-5459E516257A}"/>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3" name="ZoneTexte 2">
            <a:extLst>
              <a:ext uri="{FF2B5EF4-FFF2-40B4-BE49-F238E27FC236}">
                <a16:creationId xmlns:a16="http://schemas.microsoft.com/office/drawing/2014/main" id="{DF679B4F-0F9A-3D46-98C6-5965CEE95A70}"/>
              </a:ext>
            </a:extLst>
          </p:cNvPr>
          <p:cNvSpPr txBox="1"/>
          <p:nvPr/>
        </p:nvSpPr>
        <p:spPr>
          <a:xfrm>
            <a:off x="7445829" y="757646"/>
            <a:ext cx="0" cy="0"/>
          </a:xfrm>
          <a:prstGeom prst="rect">
            <a:avLst/>
          </a:prstGeom>
          <a:noFill/>
        </p:spPr>
        <p:txBody>
          <a:bodyPr wrap="none" lIns="0" tIns="0" rIns="0" bIns="0" rtlCol="0" anchor="t" anchorCtr="0">
            <a:noAutofit/>
          </a:bodyPr>
          <a:lstStyle/>
          <a:p>
            <a:pPr algn="l"/>
            <a:endParaRPr lang="fr-FR" sz="1100" err="1">
              <a:latin typeface="Ubuntu" panose="020B0504030602030204" pitchFamily="34" charset="0"/>
            </a:endParaRPr>
          </a:p>
        </p:txBody>
      </p:sp>
      <p:sp>
        <p:nvSpPr>
          <p:cNvPr id="9" name="Titre 1">
            <a:extLst>
              <a:ext uri="{FF2B5EF4-FFF2-40B4-BE49-F238E27FC236}">
                <a16:creationId xmlns:a16="http://schemas.microsoft.com/office/drawing/2014/main" id="{74DBAFD0-816B-EC48-8C18-A6D443778BCC}"/>
              </a:ext>
            </a:extLst>
          </p:cNvPr>
          <p:cNvSpPr>
            <a:spLocks noGrp="1"/>
          </p:cNvSpPr>
          <p:nvPr>
            <p:ph type="title"/>
          </p:nvPr>
        </p:nvSpPr>
        <p:spPr>
          <a:xfrm>
            <a:off x="180578" y="484394"/>
            <a:ext cx="5204134" cy="542432"/>
          </a:xfrm>
        </p:spPr>
        <p:txBody>
          <a:bodyPr>
            <a:noAutofit/>
          </a:bodyPr>
          <a:lstStyle/>
          <a:p>
            <a:pPr algn="r"/>
            <a:r>
              <a:rPr lang="fr-CA" sz="3200" b="0" i="0">
                <a:solidFill>
                  <a:srgbClr val="FAA32C"/>
                </a:solidFill>
                <a:effectLst/>
                <a:latin typeface="Viga" panose="020B0604020202020204" charset="0"/>
              </a:rPr>
              <a:t>Vos impressions</a:t>
            </a:r>
            <a:endParaRPr lang="fr-CA" sz="3200"/>
          </a:p>
        </p:txBody>
      </p:sp>
      <p:sp>
        <p:nvSpPr>
          <p:cNvPr id="11" name="Rectangle 10">
            <a:extLst>
              <a:ext uri="{FF2B5EF4-FFF2-40B4-BE49-F238E27FC236}">
                <a16:creationId xmlns:a16="http://schemas.microsoft.com/office/drawing/2014/main" id="{F2063861-4785-5D4A-A22B-B90BDAE174CE}"/>
              </a:ext>
            </a:extLst>
          </p:cNvPr>
          <p:cNvSpPr/>
          <p:nvPr/>
        </p:nvSpPr>
        <p:spPr>
          <a:xfrm>
            <a:off x="2670659" y="882514"/>
            <a:ext cx="2829621" cy="400110"/>
          </a:xfrm>
          <a:prstGeom prst="rect">
            <a:avLst/>
          </a:prstGeom>
        </p:spPr>
        <p:txBody>
          <a:bodyPr wrap="none">
            <a:spAutoFit/>
          </a:bodyPr>
          <a:lstStyle/>
          <a:p>
            <a:r>
              <a:rPr lang="fr-CA" sz="2000">
                <a:solidFill>
                  <a:srgbClr val="FFFFFF"/>
                </a:solidFill>
                <a:latin typeface="Ubuntu" panose="020B0604020202020204" charset="0"/>
              </a:rPr>
              <a:t>de la </a:t>
            </a:r>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1</a:t>
            </a:r>
            <a:endParaRPr lang="fr-FR" sz="2000"/>
          </a:p>
        </p:txBody>
      </p:sp>
      <p:sp>
        <p:nvSpPr>
          <p:cNvPr id="12" name="Google Shape;148;p30">
            <a:extLst>
              <a:ext uri="{FF2B5EF4-FFF2-40B4-BE49-F238E27FC236}">
                <a16:creationId xmlns:a16="http://schemas.microsoft.com/office/drawing/2014/main" id="{73F5076B-E3B6-C748-93E4-C272C20C64B8}"/>
              </a:ext>
            </a:extLst>
          </p:cNvPr>
          <p:cNvSpPr txBox="1"/>
          <p:nvPr/>
        </p:nvSpPr>
        <p:spPr>
          <a:xfrm>
            <a:off x="5829482" y="468482"/>
            <a:ext cx="6117295" cy="5753023"/>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fr-CA" sz="2000">
                <a:solidFill>
                  <a:schemeClr val="bg1"/>
                </a:solidFill>
                <a:latin typeface="Ubuntu" panose="020B0604020202020204" charset="0"/>
                <a:ea typeface="Open Sans Light"/>
                <a:cs typeface="Open Sans Light"/>
                <a:sym typeface="Ubuntu"/>
              </a:rPr>
              <a:t>Au sujet de la pertinence de la ressource, peu importe si c’est dans un contexte d’utilisation similaire ou en contexte d’autoformation individuelle.</a:t>
            </a:r>
          </a:p>
          <a:p>
            <a:pPr>
              <a:buClr>
                <a:schemeClr val="dk1"/>
              </a:buClr>
              <a:buSzPts val="1100"/>
            </a:pPr>
            <a:endParaRPr lang="fr-CA" sz="2000">
              <a:solidFill>
                <a:schemeClr val="bg1"/>
              </a:solidFill>
              <a:latin typeface="Ubuntu" panose="020B0604020202020204" charset="0"/>
              <a:ea typeface="Open Sans Light"/>
              <a:cs typeface="Open Sans Light"/>
              <a:sym typeface="Ubuntu"/>
            </a:endParaRPr>
          </a:p>
          <a:p>
            <a:pPr>
              <a:buClr>
                <a:schemeClr val="dk1"/>
              </a:buClr>
              <a:buSzPts val="1100"/>
            </a:pPr>
            <a:r>
              <a:rPr lang="fr-CA" sz="2000">
                <a:solidFill>
                  <a:schemeClr val="bg1"/>
                </a:solidFill>
                <a:latin typeface="Ubuntu" panose="020B0604020202020204" charset="0"/>
                <a:ea typeface="Open Sans Light"/>
                <a:cs typeface="Open Sans Light"/>
                <a:sym typeface="Ubuntu"/>
              </a:rPr>
              <a:t>Dans le clavardage svp.</a:t>
            </a:r>
          </a:p>
          <a:p>
            <a:pPr>
              <a:buClr>
                <a:schemeClr val="dk1"/>
              </a:buClr>
              <a:buSzPts val="1100"/>
            </a:pPr>
            <a:endParaRPr lang="fr-CA" sz="2000">
              <a:solidFill>
                <a:schemeClr val="bg1"/>
              </a:solidFill>
              <a:latin typeface="Ubuntu" panose="020B0604020202020204" charset="0"/>
              <a:ea typeface="Open Sans Light"/>
              <a:cs typeface="Open Sans Light"/>
              <a:sym typeface="Ubuntu"/>
            </a:endParaRPr>
          </a:p>
          <a:p>
            <a:pPr>
              <a:buClr>
                <a:schemeClr val="dk1"/>
              </a:buClr>
              <a:buSzPts val="1100"/>
            </a:pPr>
            <a:endParaRPr lang="fr-CA" sz="2000">
              <a:solidFill>
                <a:schemeClr val="bg1"/>
              </a:solidFill>
              <a:latin typeface="Ubuntu" panose="020B0604020202020204" charset="0"/>
              <a:ea typeface="Open Sans Light"/>
              <a:cs typeface="Open Sans Light"/>
              <a:sym typeface="Ubuntu"/>
            </a:endParaRPr>
          </a:p>
        </p:txBody>
      </p:sp>
    </p:spTree>
    <p:extLst>
      <p:ext uri="{BB962C8B-B14F-4D97-AF65-F5344CB8AC3E}">
        <p14:creationId xmlns:p14="http://schemas.microsoft.com/office/powerpoint/2010/main" val="2078353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B7D3F8A8-A67B-2440-A568-5459E516257A}"/>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2C55CA78-8F3C-FB46-BC9D-87D14A87B274}"/>
              </a:ext>
            </a:extLst>
          </p:cNvPr>
          <p:cNvSpPr txBox="1">
            <a:spLocks/>
          </p:cNvSpPr>
          <p:nvPr/>
        </p:nvSpPr>
        <p:spPr>
          <a:xfrm>
            <a:off x="1678948" y="2113169"/>
            <a:ext cx="7853273" cy="1015794"/>
          </a:xfrm>
          <a:prstGeom prst="rect">
            <a:avLst/>
          </a:prstGeom>
        </p:spPr>
        <p:txBody>
          <a:bodyPr spcFirstLastPara="1" vert="horz" wrap="square" lIns="91425" tIns="91425" rIns="91425" bIns="91425" rtlCol="0" anchor="t" anchorCtr="0">
            <a:no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6600">
                <a:solidFill>
                  <a:srgbClr val="FAA32C"/>
                </a:solidFill>
                <a:latin typeface="Viga" panose="020B0604020202020204" charset="0"/>
              </a:rPr>
              <a:t>Les 13 infographies</a:t>
            </a:r>
          </a:p>
          <a:p>
            <a:pPr algn="r"/>
            <a:endParaRPr lang="fr-CA" sz="6600"/>
          </a:p>
        </p:txBody>
      </p:sp>
      <p:sp>
        <p:nvSpPr>
          <p:cNvPr id="11" name="Rectangle 10">
            <a:extLst>
              <a:ext uri="{FF2B5EF4-FFF2-40B4-BE49-F238E27FC236}">
                <a16:creationId xmlns:a16="http://schemas.microsoft.com/office/drawing/2014/main" id="{AC7B1755-ADBB-5949-84E8-572B7A80514A}"/>
              </a:ext>
            </a:extLst>
          </p:cNvPr>
          <p:cNvSpPr/>
          <p:nvPr/>
        </p:nvSpPr>
        <p:spPr>
          <a:xfrm>
            <a:off x="3981014" y="3172838"/>
            <a:ext cx="4229971" cy="707886"/>
          </a:xfrm>
          <a:prstGeom prst="rect">
            <a:avLst/>
          </a:prstGeom>
        </p:spPr>
        <p:txBody>
          <a:bodyPr wrap="square">
            <a:spAutoFit/>
          </a:bodyPr>
          <a:lstStyle/>
          <a:p>
            <a:pPr algn="ctr"/>
            <a:r>
              <a:rPr lang="fr-CA" sz="2400">
                <a:solidFill>
                  <a:srgbClr val="FFFFFF"/>
                </a:solidFill>
                <a:latin typeface="Ubuntu" panose="020B0604020202020204" charset="0"/>
              </a:rPr>
              <a:t>et les </a:t>
            </a:r>
            <a:r>
              <a:rPr lang="fr-CA" sz="2400" err="1">
                <a:solidFill>
                  <a:srgbClr val="FFFFFF"/>
                </a:solidFill>
                <a:latin typeface="Ubuntu" panose="020B0604020202020204" charset="0"/>
              </a:rPr>
              <a:t>microformations</a:t>
            </a:r>
            <a:br>
              <a:rPr lang="fr-CA" sz="1600">
                <a:solidFill>
                  <a:srgbClr val="FFFFFF"/>
                </a:solidFill>
                <a:latin typeface="Ubuntu" panose="020B0604020202020204" charset="0"/>
              </a:rPr>
            </a:br>
            <a:r>
              <a:rPr lang="fr-CA" sz="1600">
                <a:solidFill>
                  <a:srgbClr val="FFFFFF"/>
                </a:solidFill>
                <a:latin typeface="Ubuntu" panose="020B0604020202020204" charset="0"/>
              </a:rPr>
              <a:t>(pour certaines)</a:t>
            </a:r>
            <a:endParaRPr lang="fr-FR" sz="1600"/>
          </a:p>
        </p:txBody>
      </p:sp>
      <p:sp>
        <p:nvSpPr>
          <p:cNvPr id="3" name="ZoneTexte 2">
            <a:extLst>
              <a:ext uri="{FF2B5EF4-FFF2-40B4-BE49-F238E27FC236}">
                <a16:creationId xmlns:a16="http://schemas.microsoft.com/office/drawing/2014/main" id="{DF679B4F-0F9A-3D46-98C6-5965CEE95A70}"/>
              </a:ext>
            </a:extLst>
          </p:cNvPr>
          <p:cNvSpPr txBox="1"/>
          <p:nvPr/>
        </p:nvSpPr>
        <p:spPr>
          <a:xfrm>
            <a:off x="7445829" y="757646"/>
            <a:ext cx="0" cy="0"/>
          </a:xfrm>
          <a:prstGeom prst="rect">
            <a:avLst/>
          </a:prstGeom>
          <a:noFill/>
        </p:spPr>
        <p:txBody>
          <a:bodyPr wrap="none" lIns="0" tIns="0" rIns="0" bIns="0" rtlCol="0" anchor="t" anchorCtr="0">
            <a:noAutofit/>
          </a:bodyPr>
          <a:lstStyle/>
          <a:p>
            <a:pPr algn="l"/>
            <a:endParaRPr lang="fr-FR" sz="1100" err="1">
              <a:latin typeface="Ubuntu" panose="020B0504030602030204" pitchFamily="34" charset="0"/>
            </a:endParaRPr>
          </a:p>
        </p:txBody>
      </p:sp>
    </p:spTree>
    <p:extLst>
      <p:ext uri="{BB962C8B-B14F-4D97-AF65-F5344CB8AC3E}">
        <p14:creationId xmlns:p14="http://schemas.microsoft.com/office/powerpoint/2010/main" val="1073498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itre 1">
            <a:extLst>
              <a:ext uri="{FF2B5EF4-FFF2-40B4-BE49-F238E27FC236}">
                <a16:creationId xmlns:a16="http://schemas.microsoft.com/office/drawing/2014/main" id="{D2C05746-6785-4420-84F7-29220250FBEA}"/>
              </a:ext>
            </a:extLst>
          </p:cNvPr>
          <p:cNvSpPr>
            <a:spLocks noGrp="1"/>
          </p:cNvSpPr>
          <p:nvPr>
            <p:ph type="title"/>
          </p:nvPr>
        </p:nvSpPr>
        <p:spPr>
          <a:xfrm>
            <a:off x="529976" y="484394"/>
            <a:ext cx="4756727" cy="1325563"/>
          </a:xfrm>
        </p:spPr>
        <p:txBody>
          <a:bodyPr>
            <a:normAutofit/>
          </a:bodyPr>
          <a:lstStyle/>
          <a:p>
            <a:pPr algn="r"/>
            <a:r>
              <a:rPr lang="fr-CA" sz="3600">
                <a:solidFill>
                  <a:srgbClr val="FAA32C"/>
                </a:solidFill>
                <a:latin typeface="Viga" panose="020B0604020202020204" charset="0"/>
              </a:rPr>
              <a:t>13 </a:t>
            </a:r>
            <a:r>
              <a:rPr lang="fr-CA" sz="3600" err="1">
                <a:solidFill>
                  <a:srgbClr val="FAA32C"/>
                </a:solidFill>
                <a:latin typeface="Viga" panose="020B0604020202020204" charset="0"/>
              </a:rPr>
              <a:t>microformations</a:t>
            </a:r>
            <a:r>
              <a:rPr lang="fr-CA" sz="3600">
                <a:solidFill>
                  <a:srgbClr val="FAA32C"/>
                </a:solidFill>
                <a:latin typeface="Viga" panose="020B0604020202020204" charset="0"/>
              </a:rPr>
              <a:t> </a:t>
            </a:r>
            <a:r>
              <a:rPr lang="fr-CA" sz="3600"/>
              <a:t>   </a:t>
            </a:r>
            <a:br>
              <a:rPr lang="fr-CA"/>
            </a:br>
            <a:r>
              <a:rPr lang="fr-CA" sz="2000"/>
              <a:t>« </a:t>
            </a:r>
            <a:r>
              <a:rPr lang="fr-CA" sz="2000">
                <a:solidFill>
                  <a:srgbClr val="FFFFFF"/>
                </a:solidFill>
                <a:latin typeface="Ubuntu" panose="020B0604020202020204" charset="0"/>
              </a:rPr>
              <a:t>Alternance classe-distance </a:t>
            </a:r>
            <a:r>
              <a:rPr lang="fr-CA" sz="2000"/>
              <a:t>» </a:t>
            </a:r>
          </a:p>
        </p:txBody>
      </p:sp>
      <p:pic>
        <p:nvPicPr>
          <p:cNvPr id="10" name="Graphique 9">
            <a:extLst>
              <a:ext uri="{FF2B5EF4-FFF2-40B4-BE49-F238E27FC236}">
                <a16:creationId xmlns:a16="http://schemas.microsoft.com/office/drawing/2014/main" id="{246A4FE4-1DEC-4386-883A-EE728D799F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7675" y="5850890"/>
            <a:ext cx="2589872" cy="729299"/>
          </a:xfrm>
          <a:prstGeom prst="rect">
            <a:avLst/>
          </a:prstGeom>
        </p:spPr>
      </p:pic>
      <p:sp>
        <p:nvSpPr>
          <p:cNvPr id="8" name="Espace réservé du texte 2">
            <a:extLst>
              <a:ext uri="{FF2B5EF4-FFF2-40B4-BE49-F238E27FC236}">
                <a16:creationId xmlns:a16="http://schemas.microsoft.com/office/drawing/2014/main" id="{50B98827-C4E8-3448-8EB2-15EB9B9B0F96}"/>
              </a:ext>
            </a:extLst>
          </p:cNvPr>
          <p:cNvSpPr>
            <a:spLocks noGrp="1"/>
          </p:cNvSpPr>
          <p:nvPr>
            <p:ph type="body" sz="quarter" idx="10"/>
          </p:nvPr>
        </p:nvSpPr>
        <p:spPr>
          <a:xfrm>
            <a:off x="5732767" y="484395"/>
            <a:ext cx="6011558" cy="5958446"/>
          </a:xfrm>
        </p:spPr>
        <p:txBody>
          <a:bodyPr>
            <a:noAutofit/>
          </a:bodyPr>
          <a:lstStyle/>
          <a:p>
            <a:pPr marL="514350" indent="-514350">
              <a:lnSpc>
                <a:spcPct val="100000"/>
              </a:lnSpc>
              <a:buFont typeface="+mj-lt"/>
              <a:buAutoNum type="arabicPeriod"/>
            </a:pPr>
            <a:r>
              <a:rPr lang="fr-CA" sz="1800">
                <a:latin typeface="+mn-lt"/>
              </a:rPr>
              <a:t>Synchrone, asynchrone et variantes   </a:t>
            </a:r>
          </a:p>
          <a:p>
            <a:pPr marL="514350" indent="-514350">
              <a:lnSpc>
                <a:spcPct val="100000"/>
              </a:lnSpc>
              <a:buFont typeface="+mj-lt"/>
              <a:buAutoNum type="arabicPeriod"/>
            </a:pPr>
            <a:r>
              <a:rPr lang="fr-CA" sz="1800">
                <a:latin typeface="+mn-lt"/>
              </a:rPr>
              <a:t>Continuum classe-distance  </a:t>
            </a:r>
          </a:p>
          <a:p>
            <a:pPr marL="514350" indent="-514350">
              <a:lnSpc>
                <a:spcPct val="100000"/>
              </a:lnSpc>
              <a:buFont typeface="+mj-lt"/>
              <a:buAutoNum type="arabicPeriod"/>
            </a:pPr>
            <a:r>
              <a:rPr lang="fr-CA" sz="1800">
                <a:latin typeface="+mn-lt"/>
              </a:rPr>
              <a:t>Relation enseignant(e)-apprenant(e) </a:t>
            </a:r>
          </a:p>
          <a:p>
            <a:pPr marL="514350" indent="-514350">
              <a:lnSpc>
                <a:spcPct val="100000"/>
              </a:lnSpc>
              <a:buFont typeface="+mj-lt"/>
              <a:buAutoNum type="arabicPeriod"/>
            </a:pPr>
            <a:r>
              <a:rPr lang="fr-CA" sz="1800">
                <a:latin typeface="+mn-lt"/>
              </a:rPr>
              <a:t>Stratégies d’enseignement</a:t>
            </a:r>
          </a:p>
          <a:p>
            <a:pPr marL="514350" indent="-514350">
              <a:lnSpc>
                <a:spcPct val="100000"/>
              </a:lnSpc>
              <a:buFont typeface="+mj-lt"/>
              <a:buAutoNum type="arabicPeriod"/>
            </a:pPr>
            <a:r>
              <a:rPr lang="fr-CA" sz="1800">
                <a:latin typeface="+mn-lt"/>
              </a:rPr>
              <a:t>Production de matériel pédagogique autoportant   </a:t>
            </a:r>
          </a:p>
          <a:p>
            <a:pPr marL="514350" indent="-514350">
              <a:lnSpc>
                <a:spcPct val="100000"/>
              </a:lnSpc>
              <a:buFont typeface="+mj-lt"/>
              <a:buAutoNum type="arabicPeriod"/>
            </a:pPr>
            <a:r>
              <a:rPr lang="fr-CA" sz="1800">
                <a:latin typeface="+mn-lt"/>
              </a:rPr>
              <a:t>Rétroaction</a:t>
            </a:r>
          </a:p>
          <a:p>
            <a:pPr marL="514350" indent="-514350">
              <a:lnSpc>
                <a:spcPct val="100000"/>
              </a:lnSpc>
              <a:buFont typeface="+mj-lt"/>
              <a:buAutoNum type="arabicPeriod"/>
            </a:pPr>
            <a:r>
              <a:rPr lang="fr-CA" sz="1800">
                <a:latin typeface="+mn-lt"/>
              </a:rPr>
              <a:t>Visioconférence</a:t>
            </a:r>
          </a:p>
          <a:p>
            <a:pPr marL="514350" indent="-514350">
              <a:lnSpc>
                <a:spcPct val="100000"/>
              </a:lnSpc>
              <a:buFont typeface="+mj-lt"/>
              <a:buAutoNum type="arabicPeriod"/>
            </a:pPr>
            <a:r>
              <a:rPr lang="fr-CA" sz="1800">
                <a:latin typeface="+mn-lt"/>
              </a:rPr>
              <a:t>Outils d’autonomisation, de collaboration et d’interactions</a:t>
            </a:r>
          </a:p>
          <a:p>
            <a:pPr marL="514350" indent="-514350">
              <a:lnSpc>
                <a:spcPct val="100000"/>
              </a:lnSpc>
              <a:buFont typeface="+mj-lt"/>
              <a:buAutoNum type="arabicPeriod"/>
            </a:pPr>
            <a:r>
              <a:rPr lang="fr-CA" sz="1800">
                <a:latin typeface="+mn-lt"/>
              </a:rPr>
              <a:t>Suivi des apprentissages</a:t>
            </a:r>
          </a:p>
          <a:p>
            <a:pPr marL="514350" indent="-514350">
              <a:lnSpc>
                <a:spcPct val="100000"/>
              </a:lnSpc>
              <a:buFont typeface="+mj-lt"/>
              <a:buAutoNum type="arabicPeriod"/>
            </a:pPr>
            <a:r>
              <a:rPr lang="fr-CA" sz="1800">
                <a:latin typeface="+mn-lt"/>
              </a:rPr>
              <a:t>Évaluation à distance</a:t>
            </a:r>
          </a:p>
          <a:p>
            <a:pPr marL="514350" indent="-514350">
              <a:lnSpc>
                <a:spcPct val="100000"/>
              </a:lnSpc>
              <a:buFont typeface="+mj-lt"/>
              <a:buAutoNum type="arabicPeriod"/>
            </a:pPr>
            <a:r>
              <a:rPr lang="fr-CA" sz="1800">
                <a:latin typeface="+mn-lt"/>
              </a:rPr>
              <a:t>Pédagogie inclusive</a:t>
            </a:r>
          </a:p>
          <a:p>
            <a:pPr marL="514350" indent="-514350">
              <a:lnSpc>
                <a:spcPct val="100000"/>
              </a:lnSpc>
              <a:buFont typeface="+mj-lt"/>
              <a:buAutoNum type="arabicPeriod"/>
            </a:pPr>
            <a:r>
              <a:rPr lang="fr-CA" sz="1800">
                <a:latin typeface="+mn-lt"/>
              </a:rPr>
              <a:t>Réponse à l’intervention (RAI)</a:t>
            </a:r>
          </a:p>
          <a:p>
            <a:pPr marL="514350" indent="-514350">
              <a:lnSpc>
                <a:spcPct val="100000"/>
              </a:lnSpc>
              <a:buFont typeface="+mj-lt"/>
              <a:buAutoNum type="arabicPeriod"/>
            </a:pPr>
            <a:r>
              <a:rPr lang="fr-CA" sz="1800">
                <a:latin typeface="+mn-lt"/>
              </a:rPr>
              <a:t>Relation avec la famille</a:t>
            </a:r>
          </a:p>
        </p:txBody>
      </p:sp>
      <p:pic>
        <p:nvPicPr>
          <p:cNvPr id="9" name="Image 8">
            <a:hlinkClick r:id="rId5"/>
            <a:extLst>
              <a:ext uri="{FF2B5EF4-FFF2-40B4-BE49-F238E27FC236}">
                <a16:creationId xmlns:a16="http://schemas.microsoft.com/office/drawing/2014/main" id="{A7D97144-200F-3F4C-80FD-0D205F0AA8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9986" y="1640040"/>
            <a:ext cx="3046717" cy="2093554"/>
          </a:xfrm>
          <a:prstGeom prst="rect">
            <a:avLst/>
          </a:prstGeom>
        </p:spPr>
      </p:pic>
    </p:spTree>
    <p:extLst>
      <p:ext uri="{BB962C8B-B14F-4D97-AF65-F5344CB8AC3E}">
        <p14:creationId xmlns:p14="http://schemas.microsoft.com/office/powerpoint/2010/main" val="2632911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B7D3F8A8-A67B-2440-A568-5459E516257A}"/>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2C55CA78-8F3C-FB46-BC9D-87D14A87B274}"/>
              </a:ext>
            </a:extLst>
          </p:cNvPr>
          <p:cNvSpPr txBox="1">
            <a:spLocks/>
          </p:cNvSpPr>
          <p:nvPr/>
        </p:nvSpPr>
        <p:spPr>
          <a:xfrm>
            <a:off x="1818466" y="1722171"/>
            <a:ext cx="8555068" cy="1015794"/>
          </a:xfrm>
          <a:prstGeom prst="rect">
            <a:avLst/>
          </a:prstGeom>
        </p:spPr>
        <p:txBody>
          <a:bodyPr spcFirstLastPara="1" vert="horz" wrap="square" lIns="91425" tIns="91425" rIns="91425" bIns="91425" rtlCol="0" anchor="t" anchorCtr="0">
            <a:no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6600">
                <a:solidFill>
                  <a:srgbClr val="FAA32C"/>
                </a:solidFill>
                <a:latin typeface="Viga" panose="020B0604020202020204" charset="0"/>
              </a:rPr>
              <a:t>On vous laisse choisir</a:t>
            </a:r>
          </a:p>
          <a:p>
            <a:pPr algn="r"/>
            <a:endParaRPr lang="fr-CA" sz="6600"/>
          </a:p>
        </p:txBody>
      </p:sp>
      <p:sp>
        <p:nvSpPr>
          <p:cNvPr id="11" name="Rectangle 10">
            <a:extLst>
              <a:ext uri="{FF2B5EF4-FFF2-40B4-BE49-F238E27FC236}">
                <a16:creationId xmlns:a16="http://schemas.microsoft.com/office/drawing/2014/main" id="{AC7B1755-ADBB-5949-84E8-572B7A80514A}"/>
              </a:ext>
            </a:extLst>
          </p:cNvPr>
          <p:cNvSpPr/>
          <p:nvPr/>
        </p:nvSpPr>
        <p:spPr>
          <a:xfrm>
            <a:off x="2945248" y="2763294"/>
            <a:ext cx="6301504" cy="830997"/>
          </a:xfrm>
          <a:prstGeom prst="rect">
            <a:avLst/>
          </a:prstGeom>
        </p:spPr>
        <p:txBody>
          <a:bodyPr wrap="square">
            <a:spAutoFit/>
          </a:bodyPr>
          <a:lstStyle/>
          <a:p>
            <a:pPr algn="ctr"/>
            <a:r>
              <a:rPr lang="fr-CA" sz="2400">
                <a:solidFill>
                  <a:srgbClr val="FFFFFF"/>
                </a:solidFill>
                <a:latin typeface="Ubuntu" panose="020B0604020202020204" charset="0"/>
              </a:rPr>
              <a:t>Les sujets des infographies que </a:t>
            </a:r>
            <a:br>
              <a:rPr lang="fr-CA" sz="2400">
                <a:solidFill>
                  <a:srgbClr val="FFFFFF"/>
                </a:solidFill>
                <a:latin typeface="Ubuntu" panose="020B0604020202020204" charset="0"/>
              </a:rPr>
            </a:br>
            <a:r>
              <a:rPr lang="fr-CA" sz="2400">
                <a:solidFill>
                  <a:srgbClr val="FFFFFF"/>
                </a:solidFill>
                <a:latin typeface="Ubuntu" panose="020B0604020202020204" charset="0"/>
              </a:rPr>
              <a:t>l’on va présenter succinctement</a:t>
            </a:r>
            <a:endParaRPr lang="fr-FR" sz="1600"/>
          </a:p>
        </p:txBody>
      </p:sp>
      <p:sp>
        <p:nvSpPr>
          <p:cNvPr id="3" name="ZoneTexte 2">
            <a:extLst>
              <a:ext uri="{FF2B5EF4-FFF2-40B4-BE49-F238E27FC236}">
                <a16:creationId xmlns:a16="http://schemas.microsoft.com/office/drawing/2014/main" id="{DF679B4F-0F9A-3D46-98C6-5965CEE95A70}"/>
              </a:ext>
            </a:extLst>
          </p:cNvPr>
          <p:cNvSpPr txBox="1"/>
          <p:nvPr/>
        </p:nvSpPr>
        <p:spPr>
          <a:xfrm>
            <a:off x="7445829" y="757646"/>
            <a:ext cx="0" cy="0"/>
          </a:xfrm>
          <a:prstGeom prst="rect">
            <a:avLst/>
          </a:prstGeom>
          <a:noFill/>
        </p:spPr>
        <p:txBody>
          <a:bodyPr wrap="none" lIns="0" tIns="0" rIns="0" bIns="0" rtlCol="0" anchor="t" anchorCtr="0">
            <a:noAutofit/>
          </a:bodyPr>
          <a:lstStyle/>
          <a:p>
            <a:pPr algn="l"/>
            <a:endParaRPr lang="fr-FR" sz="1100" err="1">
              <a:latin typeface="Ubuntu" panose="020B0504030602030204" pitchFamily="34" charset="0"/>
            </a:endParaRPr>
          </a:p>
        </p:txBody>
      </p:sp>
      <p:pic>
        <p:nvPicPr>
          <p:cNvPr id="4" name="Image 3">
            <a:hlinkClick r:id="rId8"/>
            <a:extLst>
              <a:ext uri="{FF2B5EF4-FFF2-40B4-BE49-F238E27FC236}">
                <a16:creationId xmlns:a16="http://schemas.microsoft.com/office/drawing/2014/main" id="{66EAD38F-B73D-EC48-ACDB-3D0CC4D19C19}"/>
              </a:ext>
            </a:extLst>
          </p:cNvPr>
          <p:cNvPicPr>
            <a:picLocks noChangeAspect="1"/>
          </p:cNvPicPr>
          <p:nvPr/>
        </p:nvPicPr>
        <p:blipFill rotWithShape="1">
          <a:blip r:embed="rId9">
            <a:extLst>
              <a:ext uri="{28A0092B-C50C-407E-A947-70E740481C1C}">
                <a14:useLocalDpi xmlns:a14="http://schemas.microsoft.com/office/drawing/2010/main" val="0"/>
              </a:ext>
            </a:extLst>
          </a:blip>
          <a:srcRect t="22601" b="21380"/>
          <a:stretch/>
        </p:blipFill>
        <p:spPr>
          <a:xfrm>
            <a:off x="4827630" y="3904736"/>
            <a:ext cx="2536740" cy="1421027"/>
          </a:xfrm>
          <a:prstGeom prst="rect">
            <a:avLst/>
          </a:prstGeom>
        </p:spPr>
      </p:pic>
      <p:sp>
        <p:nvSpPr>
          <p:cNvPr id="2" name="Rectangle 1">
            <a:extLst>
              <a:ext uri="{FF2B5EF4-FFF2-40B4-BE49-F238E27FC236}">
                <a16:creationId xmlns:a16="http://schemas.microsoft.com/office/drawing/2014/main" id="{08F1AFA6-9FA9-9843-87DD-718A1D8936D7}"/>
              </a:ext>
            </a:extLst>
          </p:cNvPr>
          <p:cNvSpPr/>
          <p:nvPr/>
        </p:nvSpPr>
        <p:spPr>
          <a:xfrm>
            <a:off x="3045651" y="5456939"/>
            <a:ext cx="6096000" cy="646331"/>
          </a:xfrm>
          <a:prstGeom prst="rect">
            <a:avLst/>
          </a:prstGeom>
        </p:spPr>
        <p:txBody>
          <a:bodyPr>
            <a:spAutoFit/>
          </a:bodyPr>
          <a:lstStyle/>
          <a:p>
            <a:pPr algn="ctr"/>
            <a:r>
              <a:rPr lang="fr-CA" err="1">
                <a:solidFill>
                  <a:schemeClr val="bg1"/>
                </a:solidFill>
                <a:latin typeface="Nunito" panose="020F0502020204030204" pitchFamily="34" charset="0"/>
                <a:hlinkClick r:id="rId8"/>
              </a:rPr>
              <a:t>www.wooclap.com</a:t>
            </a:r>
            <a:r>
              <a:rPr lang="fr-CA">
                <a:solidFill>
                  <a:schemeClr val="bg1"/>
                </a:solidFill>
                <a:latin typeface="Nunito" panose="020F0502020204030204" pitchFamily="34" charset="0"/>
                <a:hlinkClick r:id="rId8"/>
              </a:rPr>
              <a:t>/RECITFADFADIO</a:t>
            </a:r>
            <a:br>
              <a:rPr lang="fr-CA">
                <a:solidFill>
                  <a:srgbClr val="777D85"/>
                </a:solidFill>
                <a:latin typeface="Nunito" panose="020F0502020204030204" pitchFamily="34" charset="0"/>
                <a:hlinkClick r:id="rId8"/>
              </a:rPr>
            </a:br>
            <a:endParaRPr lang="fr-CA" b="0" i="0">
              <a:solidFill>
                <a:srgbClr val="777D85"/>
              </a:solidFill>
              <a:effectLst/>
              <a:latin typeface="Nunito" panose="020F0502020204030204" pitchFamily="34" charset="0"/>
            </a:endParaRPr>
          </a:p>
        </p:txBody>
      </p:sp>
    </p:spTree>
    <p:extLst>
      <p:ext uri="{BB962C8B-B14F-4D97-AF65-F5344CB8AC3E}">
        <p14:creationId xmlns:p14="http://schemas.microsoft.com/office/powerpoint/2010/main" val="3409577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sp>
        <p:nvSpPr>
          <p:cNvPr id="146" name="Google Shape;146;p30"/>
          <p:cNvSpPr/>
          <p:nvPr/>
        </p:nvSpPr>
        <p:spPr>
          <a:xfrm>
            <a:off x="8867" y="310960"/>
            <a:ext cx="12192000" cy="1127812"/>
          </a:xfrm>
          <a:prstGeom prst="rect">
            <a:avLst/>
          </a:prstGeom>
          <a:noFill/>
          <a:ln>
            <a:noFill/>
          </a:ln>
        </p:spPr>
        <p:txBody>
          <a:bodyPr spcFirstLastPara="1" wrap="square" lIns="121900" tIns="121900" rIns="121900" bIns="121900" anchor="ctr" anchorCtr="0">
            <a:noAutofit/>
          </a:bodyPr>
          <a:lstStyle/>
          <a:p>
            <a:endParaRPr lang="fr-CA" sz="3600" b="0" i="0">
              <a:solidFill>
                <a:srgbClr val="FFFFFF"/>
              </a:solidFill>
              <a:effectLst/>
              <a:latin typeface="Ubuntu" panose="020B0604020202020204" charset="0"/>
            </a:endParaRPr>
          </a:p>
        </p:txBody>
      </p:sp>
      <p:sp>
        <p:nvSpPr>
          <p:cNvPr id="148" name="Google Shape;148;p30"/>
          <p:cNvSpPr txBox="1"/>
          <p:nvPr/>
        </p:nvSpPr>
        <p:spPr>
          <a:xfrm>
            <a:off x="5734142" y="380181"/>
            <a:ext cx="6117295" cy="48140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fr-CA" sz="2000">
                <a:solidFill>
                  <a:schemeClr val="bg1"/>
                </a:solidFill>
              </a:rPr>
              <a:t>Lorsqu’on est à distance, la présence simultanée avec les apprenant(e)s (synchrone) a ses avantages, tout comme l’enseignement différé (asynchrone). L’important est de prévoir des activités qui permettent de tirer parti de ces modes.</a:t>
            </a:r>
          </a:p>
          <a:p>
            <a:pPr>
              <a:buClr>
                <a:schemeClr val="dk1"/>
              </a:buClr>
              <a:buSzPts val="1100"/>
            </a:pPr>
            <a:endParaRPr lang="fr-CA" sz="2000">
              <a:solidFill>
                <a:schemeClr val="bg1"/>
              </a:solidFill>
              <a:latin typeface="Ubuntu" panose="020B0604020202020204" charset="0"/>
              <a:ea typeface="Open Sans Light"/>
              <a:cs typeface="Open Sans Light"/>
              <a:sym typeface="Ubuntu"/>
            </a:endParaRPr>
          </a:p>
          <a:p>
            <a:pPr>
              <a:buClr>
                <a:schemeClr val="dk1"/>
              </a:buClr>
              <a:buSzPts val="1100"/>
            </a:pPr>
            <a:r>
              <a:rPr lang="fr-CA" sz="2000">
                <a:solidFill>
                  <a:schemeClr val="bg1"/>
                </a:solidFill>
                <a:latin typeface="Ubuntu" panose="020B0604020202020204" charset="0"/>
                <a:ea typeface="Open Sans Light"/>
                <a:cs typeface="Open Sans Light"/>
                <a:sym typeface="Ubuntu"/>
              </a:rPr>
              <a:t>- Particularités des deux modes</a:t>
            </a:r>
          </a:p>
          <a:p>
            <a:pPr>
              <a:buClr>
                <a:schemeClr val="dk1"/>
              </a:buClr>
              <a:buSzPts val="1100"/>
            </a:pPr>
            <a:r>
              <a:rPr lang="fr-CA" sz="2000">
                <a:solidFill>
                  <a:schemeClr val="bg1"/>
                </a:solidFill>
                <a:latin typeface="Ubuntu" panose="020B0604020202020204" charset="0"/>
                <a:ea typeface="Open Sans Light"/>
                <a:cs typeface="Open Sans Light"/>
                <a:sym typeface="Ubuntu"/>
              </a:rPr>
              <a:t>- Quel mode pour qui</a:t>
            </a:r>
          </a:p>
          <a:p>
            <a:pPr>
              <a:buClr>
                <a:schemeClr val="dk1"/>
              </a:buClr>
              <a:buSzPts val="1100"/>
            </a:pPr>
            <a:r>
              <a:rPr lang="fr-CA" sz="2000">
                <a:solidFill>
                  <a:schemeClr val="bg1"/>
                </a:solidFill>
                <a:latin typeface="Ubuntu" panose="020B0604020202020204" charset="0"/>
                <a:ea typeface="Open Sans Light"/>
                <a:cs typeface="Open Sans Light"/>
                <a:sym typeface="Ubuntu"/>
              </a:rPr>
              <a:t>- Deux modes, quatre variantes</a:t>
            </a:r>
          </a:p>
          <a:p>
            <a:pPr>
              <a:buClr>
                <a:schemeClr val="dk1"/>
              </a:buClr>
              <a:buSzPts val="1100"/>
            </a:pPr>
            <a:r>
              <a:rPr lang="fr-CA" sz="2000">
                <a:solidFill>
                  <a:schemeClr val="bg1"/>
                </a:solidFill>
                <a:latin typeface="Ubuntu" panose="020B0604020202020204" charset="0"/>
                <a:ea typeface="Open Sans Light"/>
                <a:cs typeface="Open Sans Light"/>
                <a:sym typeface="Ubuntu"/>
              </a:rPr>
              <a:t>- En contexte </a:t>
            </a:r>
            <a:r>
              <a:rPr lang="fr-CA" sz="2000" err="1">
                <a:solidFill>
                  <a:schemeClr val="bg1"/>
                </a:solidFill>
                <a:latin typeface="Ubuntu" panose="020B0604020202020204" charset="0"/>
                <a:ea typeface="Open Sans Light"/>
                <a:cs typeface="Open Sans Light"/>
                <a:sym typeface="Ubuntu"/>
              </a:rPr>
              <a:t>comodal</a:t>
            </a:r>
            <a:endParaRPr lang="fr-CA" sz="2000">
              <a:solidFill>
                <a:schemeClr val="bg1"/>
              </a:solidFill>
              <a:latin typeface="Ubuntu" panose="020B0604020202020204" charset="0"/>
              <a:ea typeface="Open Sans Light"/>
              <a:cs typeface="Open Sans Light"/>
              <a:sym typeface="Ubuntu"/>
            </a:endParaRPr>
          </a:p>
          <a:p>
            <a:pPr>
              <a:buClr>
                <a:schemeClr val="dk1"/>
              </a:buClr>
              <a:buSzPts val="1100"/>
            </a:pPr>
            <a:r>
              <a:rPr lang="fr-CA" sz="2000">
                <a:solidFill>
                  <a:srgbClr val="FFFFFF"/>
                </a:solidFill>
                <a:latin typeface="Ubuntu" panose="020B0604020202020204" charset="0"/>
                <a:ea typeface="Open Sans Light"/>
                <a:cs typeface="Open Sans Light"/>
                <a:sym typeface="Ubuntu"/>
              </a:rPr>
              <a:t>- Les activité d’apprentissage</a:t>
            </a:r>
          </a:p>
        </p:txBody>
      </p:sp>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7516" y="5817741"/>
            <a:ext cx="2589872" cy="729299"/>
          </a:xfrm>
          <a:prstGeom prst="rect">
            <a:avLst/>
          </a:prstGeom>
        </p:spPr>
      </p:pic>
      <p:sp>
        <p:nvSpPr>
          <p:cNvPr id="2" name="Titre 1">
            <a:extLst>
              <a:ext uri="{FF2B5EF4-FFF2-40B4-BE49-F238E27FC236}">
                <a16:creationId xmlns:a16="http://schemas.microsoft.com/office/drawing/2014/main" id="{2CA6D40F-7C61-4218-A68F-415A633EB3F9}"/>
              </a:ext>
            </a:extLst>
          </p:cNvPr>
          <p:cNvSpPr>
            <a:spLocks noGrp="1"/>
          </p:cNvSpPr>
          <p:nvPr>
            <p:ph type="title"/>
          </p:nvPr>
        </p:nvSpPr>
        <p:spPr>
          <a:xfrm>
            <a:off x="180578" y="484394"/>
            <a:ext cx="5204134" cy="954378"/>
          </a:xfrm>
        </p:spPr>
        <p:txBody>
          <a:bodyPr>
            <a:noAutofit/>
          </a:bodyPr>
          <a:lstStyle/>
          <a:p>
            <a:pPr algn="r"/>
            <a:r>
              <a:rPr lang="fr-CA" sz="3200" b="0" i="0">
                <a:solidFill>
                  <a:srgbClr val="FAA32C"/>
                </a:solidFill>
                <a:effectLst/>
                <a:latin typeface="Viga" panose="020B0604020202020204" charset="0"/>
              </a:rPr>
              <a:t>Synchrone, asynchrone et variantes</a:t>
            </a:r>
            <a:br>
              <a:rPr lang="fr-CA" sz="3200" b="0" i="0">
                <a:solidFill>
                  <a:srgbClr val="FAA32C"/>
                </a:solidFill>
                <a:effectLst/>
                <a:latin typeface="Viga" panose="020B0604020202020204" charset="0"/>
              </a:rPr>
            </a:br>
            <a:endParaRPr lang="fr-CA" sz="3200"/>
          </a:p>
        </p:txBody>
      </p:sp>
      <p:pic>
        <p:nvPicPr>
          <p:cNvPr id="1026" name="Picture 2" descr="Fiche 1">
            <a:hlinkClick r:id="rId6"/>
            <a:extLst>
              <a:ext uri="{FF2B5EF4-FFF2-40B4-BE49-F238E27FC236}">
                <a16:creationId xmlns:a16="http://schemas.microsoft.com/office/drawing/2014/main" id="{B9F350B7-C261-41F1-9593-42A3C3CEC5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90598" y="4438878"/>
            <a:ext cx="2857500" cy="160972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7BDB99B-EFB1-724B-9F25-D605EE7F7FE2}"/>
              </a:ext>
            </a:extLst>
          </p:cNvPr>
          <p:cNvSpPr/>
          <p:nvPr/>
        </p:nvSpPr>
        <p:spPr>
          <a:xfrm>
            <a:off x="3303553" y="1331469"/>
            <a:ext cx="2214068" cy="400110"/>
          </a:xfrm>
          <a:prstGeom prst="rect">
            <a:avLst/>
          </a:prstGeom>
        </p:spPr>
        <p:txBody>
          <a:bodyPr wrap="non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1</a:t>
            </a:r>
            <a:endParaRPr lang="fr-FR" sz="2000"/>
          </a:p>
        </p:txBody>
      </p:sp>
      <p:sp>
        <p:nvSpPr>
          <p:cNvPr id="11" name="Rectangle 10">
            <a:extLst>
              <a:ext uri="{FF2B5EF4-FFF2-40B4-BE49-F238E27FC236}">
                <a16:creationId xmlns:a16="http://schemas.microsoft.com/office/drawing/2014/main" id="{AB3AD8AE-A725-ED48-BFF9-12E341DBDE5E}"/>
              </a:ext>
            </a:extLst>
          </p:cNvPr>
          <p:cNvSpPr/>
          <p:nvPr/>
        </p:nvSpPr>
        <p:spPr>
          <a:xfrm>
            <a:off x="6249736" y="6141965"/>
            <a:ext cx="2013693" cy="369332"/>
          </a:xfrm>
          <a:prstGeom prst="rect">
            <a:avLst/>
          </a:prstGeom>
        </p:spPr>
        <p:txBody>
          <a:bodyPr wrap="none">
            <a:spAutoFit/>
          </a:bodyPr>
          <a:lstStyle/>
          <a:p>
            <a:r>
              <a:rPr lang="fr-CA">
                <a:solidFill>
                  <a:schemeClr val="bg1"/>
                </a:solidFill>
                <a:sym typeface="Ubuntu"/>
                <a:hlinkClick r:id="rId8"/>
              </a:rPr>
              <a:t>Microformation 1</a:t>
            </a:r>
            <a:endParaRPr lang="fr-FR"/>
          </a:p>
        </p:txBody>
      </p:sp>
      <p:pic>
        <p:nvPicPr>
          <p:cNvPr id="12" name="Image 11">
            <a:hlinkClick r:id="rId8"/>
            <a:extLst>
              <a:ext uri="{FF2B5EF4-FFF2-40B4-BE49-F238E27FC236}">
                <a16:creationId xmlns:a16="http://schemas.microsoft.com/office/drawing/2014/main" id="{4E8D1407-2F34-0B42-828E-3694DDE529A5}"/>
              </a:ext>
            </a:extLst>
          </p:cNvPr>
          <p:cNvPicPr>
            <a:picLocks noChangeAspect="1"/>
          </p:cNvPicPr>
          <p:nvPr/>
        </p:nvPicPr>
        <p:blipFill>
          <a:blip r:embed="rId9"/>
          <a:stretch>
            <a:fillRect/>
          </a:stretch>
        </p:blipFill>
        <p:spPr>
          <a:xfrm>
            <a:off x="5894444" y="4438878"/>
            <a:ext cx="2721439" cy="1378863"/>
          </a:xfrm>
          <a:prstGeom prst="rect">
            <a:avLst/>
          </a:prstGeom>
          <a:ln>
            <a:solidFill>
              <a:schemeClr val="accent1"/>
            </a:solidFill>
          </a:ln>
        </p:spPr>
      </p:pic>
    </p:spTree>
    <p:extLst>
      <p:ext uri="{BB962C8B-B14F-4D97-AF65-F5344CB8AC3E}">
        <p14:creationId xmlns:p14="http://schemas.microsoft.com/office/powerpoint/2010/main" val="4274509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55CCD-43F1-784D-9A3B-970EF83074E0}"/>
              </a:ext>
            </a:extLst>
          </p:cNvPr>
          <p:cNvPicPr>
            <a:picLocks noChangeAspect="1"/>
          </p:cNvPicPr>
          <p:nvPr/>
        </p:nvPicPr>
        <p:blipFill>
          <a:blip r:embed="rId3"/>
          <a:stretch>
            <a:fillRect/>
          </a:stretch>
        </p:blipFill>
        <p:spPr>
          <a:xfrm>
            <a:off x="0" y="8525"/>
            <a:ext cx="12192000" cy="6840950"/>
          </a:xfrm>
          <a:prstGeom prst="rect">
            <a:avLst/>
          </a:prstGeom>
        </p:spPr>
      </p:pic>
    </p:spTree>
    <p:extLst>
      <p:ext uri="{BB962C8B-B14F-4D97-AF65-F5344CB8AC3E}">
        <p14:creationId xmlns:p14="http://schemas.microsoft.com/office/powerpoint/2010/main" val="827267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F9B9DC7A-253B-5349-9EA1-FFFE88ABFD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024" y="577030"/>
            <a:ext cx="11968976" cy="2598978"/>
          </a:xfrm>
          <a:prstGeom prst="rect">
            <a:avLst/>
          </a:prstGeom>
        </p:spPr>
      </p:pic>
      <p:sp>
        <p:nvSpPr>
          <p:cNvPr id="191" name="Rectangle 190">
            <a:extLst>
              <a:ext uri="{FF2B5EF4-FFF2-40B4-BE49-F238E27FC236}">
                <a16:creationId xmlns:a16="http://schemas.microsoft.com/office/drawing/2014/main" id="{0E445771-F9EE-49D0-A1A1-9BAB90298AA6}"/>
              </a:ext>
            </a:extLst>
          </p:cNvPr>
          <p:cNvSpPr/>
          <p:nvPr/>
        </p:nvSpPr>
        <p:spPr>
          <a:xfrm>
            <a:off x="297321" y="2839100"/>
            <a:ext cx="2566194" cy="284541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80000" tIns="144000" rIns="144000" bIns="0" rtlCol="0" anchor="t" anchorCtr="0"/>
          <a:lstStyle/>
          <a:p>
            <a:pPr marL="9525">
              <a:lnSpc>
                <a:spcPct val="115000"/>
              </a:lnSpc>
              <a:buClr>
                <a:schemeClr val="bg1"/>
              </a:buClr>
              <a:buSzPct val="100000"/>
            </a:pPr>
            <a:r>
              <a:rPr lang="fr-CA" sz="1200">
                <a:solidFill>
                  <a:schemeClr val="bg1"/>
                </a:solidFill>
                <a:latin typeface="+mj-lt"/>
                <a:sym typeface="Ubuntu"/>
              </a:rPr>
              <a:t>Synchrone animé :</a:t>
            </a:r>
          </a:p>
          <a:p>
            <a:pPr marL="9525">
              <a:lnSpc>
                <a:spcPct val="115000"/>
              </a:lnSpc>
              <a:buClr>
                <a:schemeClr val="bg1"/>
              </a:buClr>
              <a:buSzPct val="100000"/>
            </a:pPr>
            <a:r>
              <a:rPr lang="fr-CA" sz="1000">
                <a:solidFill>
                  <a:schemeClr val="bg1"/>
                </a:solidFill>
                <a:latin typeface="Ubuntu"/>
                <a:sym typeface="Ubuntu"/>
              </a:rPr>
              <a:t>L’enseignant(e) est disponible pour le groupe ou le </a:t>
            </a:r>
            <a:r>
              <a:rPr lang="fr-CA" sz="1000">
                <a:solidFill>
                  <a:schemeClr val="bg1"/>
                </a:solidFill>
                <a:sym typeface="Ubuntu"/>
              </a:rPr>
              <a:t>sous-groupe et les apprenant(e)s sont en ligne</a:t>
            </a:r>
            <a:endParaRPr lang="fr-CA" sz="1000">
              <a:solidFill>
                <a:schemeClr val="bg1"/>
              </a:solidFill>
              <a:latin typeface="Ubuntu"/>
              <a:sym typeface="Ubuntu"/>
            </a:endParaRPr>
          </a:p>
          <a:p>
            <a:pPr marL="9525">
              <a:lnSpc>
                <a:spcPct val="115000"/>
              </a:lnSpc>
              <a:buClr>
                <a:schemeClr val="bg1"/>
              </a:buClr>
              <a:buSzPct val="100000"/>
            </a:pPr>
            <a:endParaRPr lang="fr-CA" sz="1000">
              <a:solidFill>
                <a:schemeClr val="bg1"/>
              </a:solidFill>
              <a:latin typeface="Ubuntu"/>
              <a:sym typeface="Ubuntu"/>
            </a:endParaRPr>
          </a:p>
          <a:p>
            <a:pPr marL="9525">
              <a:lnSpc>
                <a:spcPct val="115000"/>
              </a:lnSpc>
              <a:buClr>
                <a:schemeClr val="bg1"/>
              </a:buClr>
              <a:buSzPct val="100000"/>
            </a:pPr>
            <a:r>
              <a:rPr lang="fr-CA" sz="1000" b="1">
                <a:solidFill>
                  <a:schemeClr val="bg1"/>
                </a:solidFill>
                <a:latin typeface="Ubuntu"/>
                <a:sym typeface="Ubuntu"/>
              </a:rPr>
              <a:t>La tâche demandée :</a:t>
            </a:r>
          </a:p>
          <a:p>
            <a:pPr marL="184150" indent="-174625">
              <a:lnSpc>
                <a:spcPct val="115000"/>
              </a:lnSpc>
              <a:buClr>
                <a:schemeClr val="bg1"/>
              </a:buClr>
              <a:buSzPct val="100000"/>
              <a:buBlip>
                <a:blip r:embed="rId5">
                  <a:extLst>
                    <a:ext uri="{96DAC541-7B7A-43D3-8B79-37D633B846F1}">
                      <asvg:svgBlip xmlns:asvg="http://schemas.microsoft.com/office/drawing/2016/SVG/main" r:embed="rId6"/>
                    </a:ext>
                  </a:extLst>
                </a:blip>
              </a:buBlip>
            </a:pPr>
            <a:r>
              <a:rPr lang="fr-CA" sz="1000">
                <a:solidFill>
                  <a:schemeClr val="bg1"/>
                </a:solidFill>
                <a:latin typeface="Ubuntu"/>
                <a:sym typeface="Ubuntu"/>
              </a:rPr>
              <a:t>est animée en direct par l’enseignant(e)</a:t>
            </a:r>
          </a:p>
          <a:p>
            <a:pPr marL="180975" indent="-171450">
              <a:lnSpc>
                <a:spcPct val="115000"/>
              </a:lnSpc>
              <a:buClr>
                <a:schemeClr val="bg1"/>
              </a:buClr>
              <a:buSzPct val="100000"/>
              <a:buBlip>
                <a:blip r:embed="rId5">
                  <a:extLst>
                    <a:ext uri="{96DAC541-7B7A-43D3-8B79-37D633B846F1}">
                      <asvg:svgBlip xmlns:asvg="http://schemas.microsoft.com/office/drawing/2016/SVG/main" r:embed="rId6"/>
                    </a:ext>
                  </a:extLst>
                </a:blip>
              </a:buBlip>
            </a:pPr>
            <a:endParaRPr lang="fr-CA" sz="1000" b="1">
              <a:solidFill>
                <a:schemeClr val="bg1"/>
              </a:solidFill>
              <a:latin typeface="Ubuntu"/>
              <a:sym typeface="Ubuntu"/>
            </a:endParaRPr>
          </a:p>
          <a:p>
            <a:pPr marL="184150" indent="-174625">
              <a:lnSpc>
                <a:spcPct val="115000"/>
              </a:lnSpc>
              <a:buClr>
                <a:schemeClr val="bg1"/>
              </a:buClr>
              <a:buSzPct val="100000"/>
              <a:buBlip>
                <a:blip r:embed="rId5">
                  <a:extLst>
                    <a:ext uri="{96DAC541-7B7A-43D3-8B79-37D633B846F1}">
                      <asvg:svgBlip xmlns:asvg="http://schemas.microsoft.com/office/drawing/2016/SVG/main" r:embed="rId6"/>
                    </a:ext>
                  </a:extLst>
                </a:blip>
              </a:buBlip>
            </a:pPr>
            <a:endParaRPr lang="fr-CA" sz="1000">
              <a:solidFill>
                <a:schemeClr val="bg1"/>
              </a:solidFill>
              <a:latin typeface="Ubuntu"/>
              <a:sym typeface="Ubuntu"/>
            </a:endParaRPr>
          </a:p>
          <a:p>
            <a:pPr marL="184150" indent="-174625">
              <a:lnSpc>
                <a:spcPct val="115000"/>
              </a:lnSpc>
              <a:buClr>
                <a:schemeClr val="bg1"/>
              </a:buClr>
              <a:buSzPct val="100000"/>
              <a:buFont typeface="Arial" panose="020B0604020202020204" pitchFamily="34" charset="0"/>
              <a:buChar char="•"/>
            </a:pPr>
            <a:endParaRPr lang="fr-CA" sz="1000">
              <a:solidFill>
                <a:schemeClr val="bg1"/>
              </a:solidFill>
              <a:latin typeface="Ubuntu"/>
              <a:sym typeface="Ubuntu"/>
            </a:endParaRPr>
          </a:p>
        </p:txBody>
      </p:sp>
      <p:sp>
        <p:nvSpPr>
          <p:cNvPr id="193" name="Rectangle 192">
            <a:extLst>
              <a:ext uri="{FF2B5EF4-FFF2-40B4-BE49-F238E27FC236}">
                <a16:creationId xmlns:a16="http://schemas.microsoft.com/office/drawing/2014/main" id="{4C12C154-C687-42D7-9595-44E228F9DE40}"/>
              </a:ext>
            </a:extLst>
          </p:cNvPr>
          <p:cNvSpPr/>
          <p:nvPr/>
        </p:nvSpPr>
        <p:spPr>
          <a:xfrm>
            <a:off x="6298884" y="2839102"/>
            <a:ext cx="2588712" cy="31679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44000" bIns="0" rtlCol="0" anchor="t" anchorCtr="0"/>
          <a:lstStyle/>
          <a:p>
            <a:pPr marL="9525">
              <a:lnSpc>
                <a:spcPct val="115000"/>
              </a:lnSpc>
              <a:buClr>
                <a:schemeClr val="bg1"/>
              </a:buClr>
              <a:buSzPct val="100000"/>
            </a:pPr>
            <a:r>
              <a:rPr lang="fr-CA" sz="1200">
                <a:solidFill>
                  <a:schemeClr val="bg1"/>
                </a:solidFill>
                <a:latin typeface="+mj-lt"/>
                <a:sym typeface="Ubuntu"/>
              </a:rPr>
              <a:t>Hors connexion :</a:t>
            </a:r>
          </a:p>
          <a:p>
            <a:pPr marL="9525">
              <a:lnSpc>
                <a:spcPct val="115000"/>
              </a:lnSpc>
              <a:buClr>
                <a:schemeClr val="bg1"/>
              </a:buClr>
              <a:buSzPct val="100000"/>
            </a:pPr>
            <a:r>
              <a:rPr lang="fr-CA" sz="1000">
                <a:solidFill>
                  <a:schemeClr val="bg1"/>
                </a:solidFill>
                <a:latin typeface="Ubuntu"/>
                <a:sym typeface="Ubuntu"/>
              </a:rPr>
              <a:t>L’enseignant(e) n’est pas disponible pour le groupe ou </a:t>
            </a:r>
            <a:r>
              <a:rPr lang="fr-CA" sz="1000">
                <a:solidFill>
                  <a:schemeClr val="bg1"/>
                </a:solidFill>
                <a:sym typeface="Ubuntu"/>
              </a:rPr>
              <a:t>le sous-groupe</a:t>
            </a:r>
            <a:r>
              <a:rPr lang="fr-CA" sz="1000">
                <a:solidFill>
                  <a:schemeClr val="bg1"/>
                </a:solidFill>
                <a:latin typeface="Ubuntu"/>
                <a:sym typeface="Ubuntu"/>
              </a:rPr>
              <a:t>, car les apprenant(e)s ne sont pas en ligne</a:t>
            </a:r>
          </a:p>
          <a:p>
            <a:pPr marL="9525">
              <a:lnSpc>
                <a:spcPct val="115000"/>
              </a:lnSpc>
              <a:buClr>
                <a:schemeClr val="bg1"/>
              </a:buClr>
              <a:buSzPct val="100000"/>
            </a:pPr>
            <a:br>
              <a:rPr lang="fr-CA" sz="1000" b="1">
                <a:solidFill>
                  <a:schemeClr val="bg1"/>
                </a:solidFill>
                <a:latin typeface="Ubuntu"/>
                <a:sym typeface="Ubuntu"/>
              </a:rPr>
            </a:br>
            <a:r>
              <a:rPr lang="fr-CA" sz="1000" b="1">
                <a:solidFill>
                  <a:schemeClr val="bg1"/>
                </a:solidFill>
                <a:latin typeface="Ubuntu"/>
                <a:sym typeface="Ubuntu"/>
              </a:rPr>
              <a:t>La tâche demandée :</a:t>
            </a:r>
          </a:p>
          <a:p>
            <a:pPr marL="184150" indent="-174625">
              <a:lnSpc>
                <a:spcPct val="115000"/>
              </a:lnSpc>
              <a:buClr>
                <a:schemeClr val="bg1"/>
              </a:buClr>
              <a:buSzPct val="100000"/>
              <a:buBlip>
                <a:blip r:embed="rId5">
                  <a:extLst>
                    <a:ext uri="{96DAC541-7B7A-43D3-8B79-37D633B846F1}">
                      <asvg:svgBlip xmlns:asvg="http://schemas.microsoft.com/office/drawing/2016/SVG/main" r:embed="rId6"/>
                    </a:ext>
                  </a:extLst>
                </a:blip>
              </a:buBlip>
            </a:pPr>
            <a:r>
              <a:rPr lang="fr-CA" sz="1000">
                <a:solidFill>
                  <a:schemeClr val="bg1"/>
                </a:solidFill>
                <a:latin typeface="Ubuntu"/>
                <a:sym typeface="Ubuntu"/>
              </a:rPr>
              <a:t>place les apprenant(e)s dans un contexte où la connexion est non nécessaire</a:t>
            </a:r>
          </a:p>
          <a:p>
            <a:pPr marL="184150" indent="-174625">
              <a:lnSpc>
                <a:spcPct val="115000"/>
              </a:lnSpc>
              <a:buClr>
                <a:schemeClr val="bg1"/>
              </a:buClr>
              <a:buSzPct val="100000"/>
              <a:buBlip>
                <a:blip r:embed="rId5">
                  <a:extLst>
                    <a:ext uri="{96DAC541-7B7A-43D3-8B79-37D633B846F1}">
                      <asvg:svgBlip xmlns:asvg="http://schemas.microsoft.com/office/drawing/2016/SVG/main" r:embed="rId6"/>
                    </a:ext>
                  </a:extLst>
                </a:blip>
              </a:buBlip>
            </a:pPr>
            <a:r>
              <a:rPr lang="fr-FR" sz="1000">
                <a:solidFill>
                  <a:schemeClr val="bg1"/>
                </a:solidFill>
                <a:latin typeface="Ubuntu"/>
                <a:sym typeface="Ubuntu"/>
              </a:rPr>
              <a:t>c</a:t>
            </a:r>
            <a:r>
              <a:rPr lang="fr-CA" sz="1000">
                <a:solidFill>
                  <a:schemeClr val="bg1"/>
                </a:solidFill>
                <a:latin typeface="Ubuntu"/>
                <a:sym typeface="Ubuntu"/>
              </a:rPr>
              <a:t>omble les besoins des apprenant(e)s dont la connexion est limitée</a:t>
            </a:r>
          </a:p>
          <a:p>
            <a:pPr marL="9525">
              <a:lnSpc>
                <a:spcPct val="115000"/>
              </a:lnSpc>
              <a:buClr>
                <a:schemeClr val="bg1"/>
              </a:buClr>
              <a:buSzPct val="100000"/>
            </a:pPr>
            <a:endParaRPr lang="fr-CA" sz="1000">
              <a:solidFill>
                <a:schemeClr val="bg1"/>
              </a:solidFill>
              <a:latin typeface="Ubuntu"/>
              <a:sym typeface="Ubuntu"/>
            </a:endParaRPr>
          </a:p>
          <a:p>
            <a:pPr marL="9525">
              <a:lnSpc>
                <a:spcPct val="115000"/>
              </a:lnSpc>
              <a:buClr>
                <a:schemeClr val="bg1"/>
              </a:buClr>
              <a:buSzPct val="100000"/>
            </a:pPr>
            <a:r>
              <a:rPr lang="fr-CA" sz="1000">
                <a:solidFill>
                  <a:schemeClr val="bg1"/>
                </a:solidFill>
                <a:latin typeface="Ubuntu"/>
                <a:sym typeface="Ubuntu"/>
              </a:rPr>
              <a:t>Ce type d’enseignement dégage du temps pour répondre aux différents besoins des apprenant(e)s.</a:t>
            </a:r>
          </a:p>
          <a:p>
            <a:pPr marL="9525">
              <a:lnSpc>
                <a:spcPct val="115000"/>
              </a:lnSpc>
              <a:buClr>
                <a:schemeClr val="bg1"/>
              </a:buClr>
              <a:buSzPct val="100000"/>
            </a:pPr>
            <a:endParaRPr lang="fr-CA" sz="1000">
              <a:solidFill>
                <a:schemeClr val="bg1"/>
              </a:solidFill>
              <a:latin typeface="Ubuntu"/>
              <a:sym typeface="Ubuntu"/>
            </a:endParaRPr>
          </a:p>
          <a:p>
            <a:pPr marL="184150" indent="-174625">
              <a:lnSpc>
                <a:spcPct val="115000"/>
              </a:lnSpc>
              <a:buClr>
                <a:schemeClr val="bg1"/>
              </a:buClr>
              <a:buSzPct val="100000"/>
              <a:buFont typeface="Arial" panose="020B0604020202020204" pitchFamily="34" charset="0"/>
              <a:buChar char="•"/>
            </a:pPr>
            <a:endParaRPr lang="fr-CA" sz="1000">
              <a:solidFill>
                <a:schemeClr val="bg1"/>
              </a:solidFill>
              <a:latin typeface="Ubuntu"/>
              <a:sym typeface="Ubuntu"/>
            </a:endParaRPr>
          </a:p>
        </p:txBody>
      </p:sp>
      <p:sp>
        <p:nvSpPr>
          <p:cNvPr id="21" name="Titre 20">
            <a:extLst>
              <a:ext uri="{FF2B5EF4-FFF2-40B4-BE49-F238E27FC236}">
                <a16:creationId xmlns:a16="http://schemas.microsoft.com/office/drawing/2014/main" id="{8BC12638-45D6-404F-9057-4392A84CD653}"/>
              </a:ext>
            </a:extLst>
          </p:cNvPr>
          <p:cNvSpPr>
            <a:spLocks noGrp="1"/>
          </p:cNvSpPr>
          <p:nvPr>
            <p:ph type="title"/>
          </p:nvPr>
        </p:nvSpPr>
        <p:spPr>
          <a:xfrm>
            <a:off x="297321" y="214797"/>
            <a:ext cx="12192000" cy="772595"/>
          </a:xfrm>
        </p:spPr>
        <p:txBody>
          <a:bodyPr/>
          <a:lstStyle/>
          <a:p>
            <a:r>
              <a:rPr lang="fr-CA">
                <a:latin typeface="Caveat"/>
              </a:rPr>
              <a:t>Variantes pour l’alternance classe-distance</a:t>
            </a:r>
          </a:p>
        </p:txBody>
      </p:sp>
      <p:sp>
        <p:nvSpPr>
          <p:cNvPr id="13" name="Rectangle 12">
            <a:extLst>
              <a:ext uri="{FF2B5EF4-FFF2-40B4-BE49-F238E27FC236}">
                <a16:creationId xmlns:a16="http://schemas.microsoft.com/office/drawing/2014/main" id="{A367B103-9F1F-46C5-B133-98F44B498031}"/>
              </a:ext>
            </a:extLst>
          </p:cNvPr>
          <p:cNvSpPr/>
          <p:nvPr/>
        </p:nvSpPr>
        <p:spPr>
          <a:xfrm>
            <a:off x="9031297" y="2839103"/>
            <a:ext cx="2879964" cy="341780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44000" bIns="0" rtlCol="0" anchor="t" anchorCtr="0"/>
          <a:lstStyle/>
          <a:p>
            <a:pPr marL="9525">
              <a:lnSpc>
                <a:spcPct val="115000"/>
              </a:lnSpc>
              <a:buClr>
                <a:schemeClr val="bg1"/>
              </a:buClr>
              <a:buSzPct val="100000"/>
            </a:pPr>
            <a:r>
              <a:rPr lang="fr-CA" sz="1200">
                <a:solidFill>
                  <a:schemeClr val="bg1"/>
                </a:solidFill>
                <a:latin typeface="+mj-lt"/>
                <a:sym typeface="Ubuntu"/>
              </a:rPr>
              <a:t>Asynchrone :</a:t>
            </a:r>
          </a:p>
          <a:p>
            <a:pPr marL="9525">
              <a:lnSpc>
                <a:spcPct val="115000"/>
              </a:lnSpc>
              <a:buClr>
                <a:schemeClr val="bg1"/>
              </a:buClr>
              <a:buSzPct val="100000"/>
            </a:pPr>
            <a:r>
              <a:rPr lang="fr-CA" sz="1000">
                <a:solidFill>
                  <a:schemeClr val="bg1"/>
                </a:solidFill>
                <a:latin typeface="Ubuntu"/>
                <a:sym typeface="Ubuntu"/>
              </a:rPr>
              <a:t>L’enseignant(e) n’est pas immédiatement disponible pour le groupe ou le sous-groupe, car les </a:t>
            </a:r>
            <a:r>
              <a:rPr lang="fr-CA" sz="1000">
                <a:solidFill>
                  <a:schemeClr val="bg1"/>
                </a:solidFill>
                <a:sym typeface="Ubuntu"/>
              </a:rPr>
              <a:t>apprenant(e)s ne sont pas en ligne en même temps</a:t>
            </a:r>
            <a:endParaRPr lang="fr-CA" sz="1000" strike="sngStrike">
              <a:solidFill>
                <a:schemeClr val="bg1"/>
              </a:solidFill>
              <a:latin typeface="Ubuntu"/>
              <a:sym typeface="Ubuntu"/>
            </a:endParaRPr>
          </a:p>
          <a:p>
            <a:pPr marL="9525">
              <a:lnSpc>
                <a:spcPct val="115000"/>
              </a:lnSpc>
              <a:buClr>
                <a:schemeClr val="bg1"/>
              </a:buClr>
              <a:buSzPct val="100000"/>
            </a:pPr>
            <a:br>
              <a:rPr lang="fr-CA" sz="1000" b="1">
                <a:solidFill>
                  <a:schemeClr val="bg1"/>
                </a:solidFill>
                <a:latin typeface="Ubuntu"/>
                <a:sym typeface="Ubuntu"/>
              </a:rPr>
            </a:br>
            <a:r>
              <a:rPr lang="fr-CA" sz="1000" b="1">
                <a:solidFill>
                  <a:schemeClr val="bg1"/>
                </a:solidFill>
                <a:latin typeface="Ubuntu"/>
                <a:sym typeface="Ubuntu"/>
              </a:rPr>
              <a:t>La tâche demandée :</a:t>
            </a:r>
          </a:p>
          <a:p>
            <a:pPr marL="184150" indent="-174625">
              <a:lnSpc>
                <a:spcPct val="115000"/>
              </a:lnSpc>
              <a:buClr>
                <a:schemeClr val="bg1"/>
              </a:buClr>
              <a:buSzPct val="100000"/>
              <a:buBlip>
                <a:blip r:embed="rId5">
                  <a:extLst>
                    <a:ext uri="{96DAC541-7B7A-43D3-8B79-37D633B846F1}">
                      <asvg:svgBlip xmlns:asvg="http://schemas.microsoft.com/office/drawing/2016/SVG/main" r:embed="rId6"/>
                    </a:ext>
                  </a:extLst>
                </a:blip>
              </a:buBlip>
            </a:pPr>
            <a:r>
              <a:rPr lang="fr-CA" sz="1000">
                <a:solidFill>
                  <a:schemeClr val="bg1"/>
                </a:solidFill>
                <a:sym typeface="Ubuntu"/>
              </a:rPr>
              <a:t>place les apprenant(e)s dans </a:t>
            </a:r>
            <a:r>
              <a:rPr lang="fr-CA" sz="1000">
                <a:solidFill>
                  <a:schemeClr val="bg1"/>
                </a:solidFill>
                <a:latin typeface="Ubuntu"/>
                <a:sym typeface="Ubuntu"/>
              </a:rPr>
              <a:t>un contexte où ils ne sont pas en ligne en même temps que l’enseignant(e)</a:t>
            </a:r>
          </a:p>
          <a:p>
            <a:pPr marL="184150" indent="-174625">
              <a:lnSpc>
                <a:spcPct val="115000"/>
              </a:lnSpc>
              <a:buClr>
                <a:schemeClr val="bg1"/>
              </a:buClr>
              <a:buSzPct val="100000"/>
              <a:buBlip>
                <a:blip r:embed="rId5">
                  <a:extLst>
                    <a:ext uri="{96DAC541-7B7A-43D3-8B79-37D633B846F1}">
                      <asvg:svgBlip xmlns:asvg="http://schemas.microsoft.com/office/drawing/2016/SVG/main" r:embed="rId6"/>
                    </a:ext>
                  </a:extLst>
                </a:blip>
              </a:buBlip>
            </a:pPr>
            <a:r>
              <a:rPr lang="fr-CA" sz="1000">
                <a:solidFill>
                  <a:schemeClr val="bg1"/>
                </a:solidFill>
                <a:latin typeface="Ubuntu"/>
                <a:sym typeface="Ubuntu"/>
              </a:rPr>
              <a:t>favorise l’utilisation d’outils tels que forums, ENA, sites Web, murs collaboratifs, matériel autoportant, etc.</a:t>
            </a:r>
          </a:p>
          <a:p>
            <a:pPr marL="9525">
              <a:lnSpc>
                <a:spcPct val="115000"/>
              </a:lnSpc>
              <a:buClr>
                <a:schemeClr val="bg1"/>
              </a:buClr>
              <a:buSzPct val="100000"/>
            </a:pPr>
            <a:endParaRPr lang="fr-CA" sz="1000">
              <a:solidFill>
                <a:schemeClr val="bg1"/>
              </a:solidFill>
              <a:sym typeface="Ubuntu"/>
            </a:endParaRPr>
          </a:p>
          <a:p>
            <a:pPr marL="9525">
              <a:lnSpc>
                <a:spcPct val="115000"/>
              </a:lnSpc>
              <a:buClr>
                <a:schemeClr val="bg1"/>
              </a:buClr>
              <a:buSzPct val="100000"/>
            </a:pPr>
            <a:r>
              <a:rPr lang="fr-CA" sz="1000">
                <a:solidFill>
                  <a:schemeClr val="bg1"/>
                </a:solidFill>
                <a:sym typeface="Ubuntu"/>
              </a:rPr>
              <a:t>Ce type d’enseignement dégage du temps pour répondre aux différents besoins des apprenant(e)s.</a:t>
            </a:r>
          </a:p>
          <a:p>
            <a:pPr marL="9525">
              <a:lnSpc>
                <a:spcPct val="115000"/>
              </a:lnSpc>
              <a:buClr>
                <a:schemeClr val="bg1"/>
              </a:buClr>
              <a:buSzPct val="100000"/>
            </a:pPr>
            <a:endParaRPr lang="fr-CA" sz="1000">
              <a:solidFill>
                <a:schemeClr val="bg1"/>
              </a:solidFill>
              <a:latin typeface="Ubuntu"/>
              <a:sym typeface="Ubuntu"/>
            </a:endParaRPr>
          </a:p>
        </p:txBody>
      </p:sp>
      <p:sp>
        <p:nvSpPr>
          <p:cNvPr id="192" name="Rectangle 191">
            <a:extLst>
              <a:ext uri="{FF2B5EF4-FFF2-40B4-BE49-F238E27FC236}">
                <a16:creationId xmlns:a16="http://schemas.microsoft.com/office/drawing/2014/main" id="{2D38010D-9960-4665-91F6-F7A69A7403B0}"/>
              </a:ext>
            </a:extLst>
          </p:cNvPr>
          <p:cNvSpPr/>
          <p:nvPr/>
        </p:nvSpPr>
        <p:spPr>
          <a:xfrm>
            <a:off x="3031957" y="2839102"/>
            <a:ext cx="3123226" cy="34178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Ins="144000" bIns="0" rtlCol="0" anchor="t" anchorCtr="0"/>
          <a:lstStyle/>
          <a:p>
            <a:pPr marL="9525">
              <a:lnSpc>
                <a:spcPct val="115000"/>
              </a:lnSpc>
              <a:buClr>
                <a:schemeClr val="bg1"/>
              </a:buClr>
              <a:buSzPct val="100000"/>
            </a:pPr>
            <a:r>
              <a:rPr lang="fr-CA" sz="1200">
                <a:solidFill>
                  <a:schemeClr val="bg1"/>
                </a:solidFill>
                <a:latin typeface="+mj-lt"/>
                <a:sym typeface="Ubuntu"/>
              </a:rPr>
              <a:t>Synchrone autonome :</a:t>
            </a:r>
          </a:p>
          <a:p>
            <a:pPr marL="9525">
              <a:lnSpc>
                <a:spcPct val="115000"/>
              </a:lnSpc>
              <a:buClr>
                <a:schemeClr val="bg1"/>
              </a:buClr>
              <a:buSzPct val="100000"/>
            </a:pPr>
            <a:r>
              <a:rPr lang="fr-CA" sz="1000">
                <a:solidFill>
                  <a:schemeClr val="bg1"/>
                </a:solidFill>
                <a:latin typeface="Ubuntu"/>
                <a:sym typeface="Ubuntu"/>
              </a:rPr>
              <a:t>L’enseignant(e) n’est pas immédiatement disponible pour le groupe ou le sous-groupe,</a:t>
            </a:r>
            <a:r>
              <a:rPr lang="fr-CA" sz="1000" strike="sngStrike">
                <a:solidFill>
                  <a:schemeClr val="bg1"/>
                </a:solidFill>
                <a:latin typeface="Ubuntu"/>
                <a:sym typeface="Ubuntu"/>
              </a:rPr>
              <a:t> </a:t>
            </a:r>
            <a:r>
              <a:rPr lang="fr-CA" sz="1000">
                <a:solidFill>
                  <a:schemeClr val="bg1"/>
                </a:solidFill>
                <a:latin typeface="Ubuntu"/>
                <a:sym typeface="Ubuntu"/>
              </a:rPr>
              <a:t>mais les apprenant(e)s sont en ligne</a:t>
            </a:r>
          </a:p>
          <a:p>
            <a:pPr marL="9525">
              <a:lnSpc>
                <a:spcPct val="115000"/>
              </a:lnSpc>
              <a:buClr>
                <a:schemeClr val="bg1"/>
              </a:buClr>
              <a:buSzPct val="100000"/>
            </a:pPr>
            <a:endParaRPr lang="fr-CA" sz="1000">
              <a:solidFill>
                <a:schemeClr val="bg1"/>
              </a:solidFill>
              <a:latin typeface="Ubuntu"/>
              <a:sym typeface="Ubuntu"/>
            </a:endParaRPr>
          </a:p>
          <a:p>
            <a:pPr marL="9525">
              <a:lnSpc>
                <a:spcPct val="115000"/>
              </a:lnSpc>
              <a:buClr>
                <a:schemeClr val="bg1"/>
              </a:buClr>
              <a:buSzPct val="100000"/>
            </a:pPr>
            <a:r>
              <a:rPr lang="fr-CA" sz="1000" b="1">
                <a:solidFill>
                  <a:schemeClr val="bg1"/>
                </a:solidFill>
                <a:latin typeface="Ubuntu"/>
                <a:sym typeface="Ubuntu"/>
              </a:rPr>
              <a:t>La tâche demandée :</a:t>
            </a:r>
          </a:p>
          <a:p>
            <a:pPr marL="184150" indent="-174625">
              <a:lnSpc>
                <a:spcPct val="115000"/>
              </a:lnSpc>
              <a:buClr>
                <a:schemeClr val="bg1"/>
              </a:buClr>
              <a:buSzPct val="100000"/>
              <a:buBlip>
                <a:blip r:embed="rId5">
                  <a:extLst>
                    <a:ext uri="{96DAC541-7B7A-43D3-8B79-37D633B846F1}">
                      <asvg:svgBlip xmlns:asvg="http://schemas.microsoft.com/office/drawing/2016/SVG/main" r:embed="rId6"/>
                    </a:ext>
                  </a:extLst>
                </a:blip>
              </a:buBlip>
            </a:pPr>
            <a:r>
              <a:rPr lang="fr-CA" sz="1000">
                <a:solidFill>
                  <a:schemeClr val="bg1"/>
                </a:solidFill>
                <a:latin typeface="Ubuntu"/>
                <a:sym typeface="Ubuntu"/>
              </a:rPr>
              <a:t>contient toutes les consignes et informations nécessaires pour progresser </a:t>
            </a:r>
          </a:p>
          <a:p>
            <a:pPr marL="184150" indent="-174625">
              <a:lnSpc>
                <a:spcPct val="115000"/>
              </a:lnSpc>
              <a:buClr>
                <a:schemeClr val="bg1"/>
              </a:buClr>
              <a:buSzPct val="100000"/>
              <a:buBlip>
                <a:blip r:embed="rId5">
                  <a:extLst>
                    <a:ext uri="{96DAC541-7B7A-43D3-8B79-37D633B846F1}">
                      <asvg:svgBlip xmlns:asvg="http://schemas.microsoft.com/office/drawing/2016/SVG/main" r:embed="rId6"/>
                    </a:ext>
                  </a:extLst>
                </a:blip>
              </a:buBlip>
            </a:pPr>
            <a:r>
              <a:rPr lang="fr-CA" sz="1000">
                <a:solidFill>
                  <a:schemeClr val="bg1"/>
                </a:solidFill>
                <a:latin typeface="Ubuntu"/>
                <a:sym typeface="Ubuntu"/>
              </a:rPr>
              <a:t>ne nécessite pas de contact immédiat avec l’enseignant(e) </a:t>
            </a:r>
          </a:p>
          <a:p>
            <a:pPr marL="184150" indent="-174625">
              <a:lnSpc>
                <a:spcPct val="115000"/>
              </a:lnSpc>
              <a:buClr>
                <a:schemeClr val="bg1"/>
              </a:buClr>
              <a:buSzPct val="100000"/>
              <a:buBlip>
                <a:blip r:embed="rId5">
                  <a:extLst>
                    <a:ext uri="{96DAC541-7B7A-43D3-8B79-37D633B846F1}">
                      <asvg:svgBlip xmlns:asvg="http://schemas.microsoft.com/office/drawing/2016/SVG/main" r:embed="rId6"/>
                    </a:ext>
                  </a:extLst>
                </a:blip>
              </a:buBlip>
            </a:pPr>
            <a:r>
              <a:rPr lang="fr-CA" sz="1000">
                <a:solidFill>
                  <a:schemeClr val="bg1"/>
                </a:solidFill>
                <a:sym typeface="Ubuntu"/>
              </a:rPr>
              <a:t>peut être basée sur du matériel autoportant</a:t>
            </a:r>
          </a:p>
          <a:p>
            <a:pPr marL="184150" indent="-174625">
              <a:lnSpc>
                <a:spcPct val="115000"/>
              </a:lnSpc>
              <a:buClr>
                <a:schemeClr val="bg1"/>
              </a:buClr>
              <a:buSzPct val="100000"/>
              <a:buBlip>
                <a:blip r:embed="rId5">
                  <a:extLst>
                    <a:ext uri="{96DAC541-7B7A-43D3-8B79-37D633B846F1}">
                      <asvg:svgBlip xmlns:asvg="http://schemas.microsoft.com/office/drawing/2016/SVG/main" r:embed="rId6"/>
                    </a:ext>
                  </a:extLst>
                </a:blip>
              </a:buBlip>
            </a:pPr>
            <a:r>
              <a:rPr lang="fr-FR" sz="1000">
                <a:solidFill>
                  <a:schemeClr val="bg1"/>
                </a:solidFill>
                <a:sym typeface="Ubuntu"/>
              </a:rPr>
              <a:t>peut être axée sur le travail en équipe ou individuel</a:t>
            </a:r>
            <a:endParaRPr lang="fr-CA" sz="1000">
              <a:solidFill>
                <a:schemeClr val="bg1"/>
              </a:solidFill>
              <a:sym typeface="Ubuntu"/>
            </a:endParaRPr>
          </a:p>
          <a:p>
            <a:pPr marL="184150" indent="-174625">
              <a:lnSpc>
                <a:spcPct val="115000"/>
              </a:lnSpc>
              <a:buClr>
                <a:schemeClr val="bg1"/>
              </a:buClr>
              <a:buSzPct val="100000"/>
              <a:buFont typeface="Arial" panose="020B0604020202020204" pitchFamily="34" charset="0"/>
              <a:buChar char="•"/>
            </a:pPr>
            <a:endParaRPr lang="fr-CA" sz="1000">
              <a:solidFill>
                <a:schemeClr val="bg1"/>
              </a:solidFill>
              <a:sym typeface="Ubuntu"/>
            </a:endParaRPr>
          </a:p>
          <a:p>
            <a:pPr marL="9525">
              <a:lnSpc>
                <a:spcPct val="115000"/>
              </a:lnSpc>
              <a:buClr>
                <a:schemeClr val="bg1"/>
              </a:buClr>
              <a:buSzPct val="100000"/>
            </a:pPr>
            <a:r>
              <a:rPr lang="fr-CA" sz="1000">
                <a:solidFill>
                  <a:schemeClr val="bg1"/>
                </a:solidFill>
                <a:latin typeface="Ubuntu"/>
                <a:sym typeface="Ubuntu"/>
              </a:rPr>
              <a:t>Ce type d’enseignement dégage du temps pour répondre aux différents besoins des apprenant(e)s.</a:t>
            </a:r>
          </a:p>
          <a:p>
            <a:pPr marL="9525">
              <a:lnSpc>
                <a:spcPct val="115000"/>
              </a:lnSpc>
              <a:buClr>
                <a:schemeClr val="bg1"/>
              </a:buClr>
              <a:buSzPct val="100000"/>
            </a:pPr>
            <a:br>
              <a:rPr lang="fr-CA" sz="1000">
                <a:solidFill>
                  <a:schemeClr val="bg1"/>
                </a:solidFill>
                <a:latin typeface="Ubuntu"/>
                <a:sym typeface="Ubuntu"/>
              </a:rPr>
            </a:br>
            <a:endParaRPr lang="fr-CA" sz="1000">
              <a:solidFill>
                <a:schemeClr val="bg1"/>
              </a:solidFill>
              <a:latin typeface="Ubuntu"/>
              <a:sym typeface="Ubuntu"/>
            </a:endParaRPr>
          </a:p>
        </p:txBody>
      </p:sp>
      <p:grpSp>
        <p:nvGrpSpPr>
          <p:cNvPr id="14" name="Groupe 13">
            <a:extLst>
              <a:ext uri="{FF2B5EF4-FFF2-40B4-BE49-F238E27FC236}">
                <a16:creationId xmlns:a16="http://schemas.microsoft.com/office/drawing/2014/main" id="{AC3375D7-726C-2445-9087-A3E455C27A9B}"/>
              </a:ext>
            </a:extLst>
          </p:cNvPr>
          <p:cNvGrpSpPr/>
          <p:nvPr/>
        </p:nvGrpSpPr>
        <p:grpSpPr>
          <a:xfrm>
            <a:off x="0" y="6148818"/>
            <a:ext cx="11894049" cy="570481"/>
            <a:chOff x="0" y="6148818"/>
            <a:chExt cx="11894049" cy="570481"/>
          </a:xfrm>
        </p:grpSpPr>
        <p:sp>
          <p:nvSpPr>
            <p:cNvPr id="15" name="Rectangle 14">
              <a:extLst>
                <a:ext uri="{FF2B5EF4-FFF2-40B4-BE49-F238E27FC236}">
                  <a16:creationId xmlns:a16="http://schemas.microsoft.com/office/drawing/2014/main" id="{08252982-967D-1849-AE0F-E4A26CDFFB7F}"/>
                </a:ext>
              </a:extLst>
            </p:cNvPr>
            <p:cNvSpPr/>
            <p:nvPr/>
          </p:nvSpPr>
          <p:spPr>
            <a:xfrm>
              <a:off x="908942" y="6410321"/>
              <a:ext cx="2853345" cy="169277"/>
            </a:xfrm>
            <a:prstGeom prst="rect">
              <a:avLst/>
            </a:prstGeom>
            <a:ln>
              <a:noFill/>
            </a:ln>
          </p:spPr>
          <p:txBody>
            <a:bodyPr wrap="none" lIns="0" tIns="0" rIns="0" bIns="0">
              <a:spAutoFit/>
            </a:bodyPr>
            <a:lstStyle/>
            <a:p>
              <a:r>
                <a:rPr lang="fr-CA" sz="1100">
                  <a:solidFill>
                    <a:schemeClr val="accent6">
                      <a:lumMod val="20000"/>
                      <a:lumOff val="80000"/>
                    </a:schemeClr>
                  </a:solidFill>
                  <a:latin typeface="Viga" panose="020B0800030000020004" pitchFamily="34" charset="77"/>
                </a:rPr>
                <a:t>Fiche 1 – </a:t>
              </a:r>
              <a:r>
                <a:rPr lang="fr-CA" sz="1100">
                  <a:solidFill>
                    <a:schemeClr val="accent6">
                      <a:lumMod val="20000"/>
                      <a:lumOff val="80000"/>
                    </a:schemeClr>
                  </a:solidFill>
                  <a:latin typeface="Viga"/>
                </a:rPr>
                <a:t>Synchrone, asynchrone et variantes</a:t>
              </a:r>
            </a:p>
          </p:txBody>
        </p:sp>
        <p:cxnSp>
          <p:nvCxnSpPr>
            <p:cNvPr id="16" name="Connecteur droit 15">
              <a:extLst>
                <a:ext uri="{FF2B5EF4-FFF2-40B4-BE49-F238E27FC236}">
                  <a16:creationId xmlns:a16="http://schemas.microsoft.com/office/drawing/2014/main" id="{2FE9D163-F790-C44B-AB0E-667C23F06706}"/>
                </a:ext>
              </a:extLst>
            </p:cNvPr>
            <p:cNvCxnSpPr>
              <a:cxnSpLocks/>
            </p:cNvCxnSpPr>
            <p:nvPr/>
          </p:nvCxnSpPr>
          <p:spPr>
            <a:xfrm>
              <a:off x="3874168" y="6478858"/>
              <a:ext cx="680068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909E2EBC-CAD3-B546-829E-5F98EA1023FD}"/>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Google Shape;126;p27">
              <a:extLst>
                <a:ext uri="{FF2B5EF4-FFF2-40B4-BE49-F238E27FC236}">
                  <a16:creationId xmlns:a16="http://schemas.microsoft.com/office/drawing/2014/main" id="{92930F0E-2D4A-8241-AFA4-E1B5F97CE3CE}"/>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2021-05-12</a:t>
              </a:r>
              <a:endParaRPr sz="800">
                <a:solidFill>
                  <a:schemeClr val="accent6">
                    <a:lumMod val="20000"/>
                    <a:lumOff val="80000"/>
                  </a:schemeClr>
                </a:solidFill>
                <a:latin typeface="Viga"/>
                <a:ea typeface="Viga"/>
                <a:cs typeface="Viga"/>
                <a:sym typeface="Viga"/>
              </a:endParaRPr>
            </a:p>
          </p:txBody>
        </p:sp>
        <p:pic>
          <p:nvPicPr>
            <p:cNvPr id="26" name="Graphique 25">
              <a:extLst>
                <a:ext uri="{FF2B5EF4-FFF2-40B4-BE49-F238E27FC236}">
                  <a16:creationId xmlns:a16="http://schemas.microsoft.com/office/drawing/2014/main" id="{B375397E-C5E0-3F4A-9F1B-DD83A8653EC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2047" y="6148818"/>
              <a:ext cx="399337" cy="570481"/>
            </a:xfrm>
            <a:prstGeom prst="rect">
              <a:avLst/>
            </a:prstGeom>
          </p:spPr>
        </p:pic>
      </p:grpSp>
    </p:spTree>
    <p:extLst>
      <p:ext uri="{BB962C8B-B14F-4D97-AF65-F5344CB8AC3E}">
        <p14:creationId xmlns:p14="http://schemas.microsoft.com/office/powerpoint/2010/main" val="1362522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sp>
        <p:nvSpPr>
          <p:cNvPr id="3" name="Espace réservé du texte 2">
            <a:extLst>
              <a:ext uri="{FF2B5EF4-FFF2-40B4-BE49-F238E27FC236}">
                <a16:creationId xmlns:a16="http://schemas.microsoft.com/office/drawing/2014/main" id="{D37541BC-91D0-4100-94E5-4D287B103D06}"/>
              </a:ext>
            </a:extLst>
          </p:cNvPr>
          <p:cNvSpPr>
            <a:spLocks noGrp="1"/>
          </p:cNvSpPr>
          <p:nvPr>
            <p:ph type="body" sz="quarter" idx="10"/>
          </p:nvPr>
        </p:nvSpPr>
        <p:spPr/>
        <p:txBody>
          <a:bodyPr anchor="t">
            <a:normAutofit/>
          </a:bodyPr>
          <a:lstStyle/>
          <a:p>
            <a:pPr>
              <a:lnSpc>
                <a:spcPct val="120000"/>
              </a:lnSpc>
            </a:pPr>
            <a:r>
              <a:rPr lang="fr-CA" sz="2400">
                <a:latin typeface="+mn-lt"/>
              </a:rPr>
              <a:t>Le Service national du RÉCIT de la Formation à distance produit une série de 13 </a:t>
            </a:r>
            <a:r>
              <a:rPr lang="fr-CA" sz="2400" err="1">
                <a:latin typeface="+mn-lt"/>
              </a:rPr>
              <a:t>microformations</a:t>
            </a:r>
            <a:r>
              <a:rPr lang="fr-CA" sz="2400">
                <a:latin typeface="+mn-lt"/>
              </a:rPr>
              <a:t> d’une durée de 45 à 60 minutes chacune qui vous présentent des pratiques gagnantes, des astuces et des stratégies pour vous aider à surfer sur la prochaine vague ou à répondre à des besoins particuliers en FAD. En plus de survoler les 13 infographies, nous vous présenterons les faits saillants des certaines </a:t>
            </a:r>
            <a:r>
              <a:rPr lang="fr-CA" sz="2400" err="1">
                <a:latin typeface="+mn-lt"/>
              </a:rPr>
              <a:t>microformations</a:t>
            </a:r>
            <a:r>
              <a:rPr lang="fr-CA" sz="2400">
                <a:latin typeface="+mn-lt"/>
              </a:rPr>
              <a:t> .</a:t>
            </a:r>
          </a:p>
          <a:p>
            <a:endParaRPr lang="fr-CA">
              <a:latin typeface="+mn-lt"/>
            </a:endParaRPr>
          </a:p>
          <a:p>
            <a:endParaRPr lang="fr-CA">
              <a:latin typeface="+mn-lt"/>
            </a:endParaRPr>
          </a:p>
        </p:txBody>
      </p:sp>
      <p:pic>
        <p:nvPicPr>
          <p:cNvPr id="7" name="Google Shape;77;p15">
            <a:hlinkClick r:id="rId6"/>
            <a:extLst>
              <a:ext uri="{FF2B5EF4-FFF2-40B4-BE49-F238E27FC236}">
                <a16:creationId xmlns:a16="http://schemas.microsoft.com/office/drawing/2014/main" id="{90271CE6-A0A5-344A-9272-F6D5EF28FA5D}"/>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9" name="Titre 1">
            <a:extLst>
              <a:ext uri="{FF2B5EF4-FFF2-40B4-BE49-F238E27FC236}">
                <a16:creationId xmlns:a16="http://schemas.microsoft.com/office/drawing/2014/main" id="{F441B437-9FF1-FB4D-9AFE-011064DC5525}"/>
              </a:ext>
            </a:extLst>
          </p:cNvPr>
          <p:cNvSpPr>
            <a:spLocks noGrp="1"/>
          </p:cNvSpPr>
          <p:nvPr>
            <p:ph type="title"/>
          </p:nvPr>
        </p:nvSpPr>
        <p:spPr>
          <a:xfrm>
            <a:off x="529976" y="484394"/>
            <a:ext cx="4756727" cy="1325563"/>
          </a:xfrm>
        </p:spPr>
        <p:txBody>
          <a:bodyPr>
            <a:normAutofit/>
          </a:bodyPr>
          <a:lstStyle/>
          <a:p>
            <a:pPr algn="r"/>
            <a:r>
              <a:rPr lang="fr-CA" sz="3600">
                <a:solidFill>
                  <a:srgbClr val="FAA32C"/>
                </a:solidFill>
                <a:latin typeface="Viga" panose="020B0604020202020204" charset="0"/>
              </a:rPr>
              <a:t>Descriptif de l’atelier </a:t>
            </a:r>
            <a:r>
              <a:rPr lang="fr-CA" sz="3600"/>
              <a:t>   </a:t>
            </a:r>
            <a:br>
              <a:rPr lang="fr-CA"/>
            </a:br>
            <a:r>
              <a:rPr lang="fr-CA" sz="2000"/>
              <a:t>« </a:t>
            </a:r>
            <a:r>
              <a:rPr lang="fr-CA" sz="2000">
                <a:solidFill>
                  <a:srgbClr val="FFFFFF"/>
                </a:solidFill>
                <a:latin typeface="Ubuntu" panose="020B0604020202020204" charset="0"/>
              </a:rPr>
              <a:t>Alternance classe-distance </a:t>
            </a:r>
            <a:r>
              <a:rPr lang="fr-CA" sz="2000"/>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2050" name="Picture 2">
            <a:hlinkClick r:id="rId6"/>
            <a:extLst>
              <a:ext uri="{FF2B5EF4-FFF2-40B4-BE49-F238E27FC236}">
                <a16:creationId xmlns:a16="http://schemas.microsoft.com/office/drawing/2014/main" id="{1E8494CA-96A7-4C54-B357-7F27E4DEE8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5793" y="3513957"/>
            <a:ext cx="2857500" cy="160972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4CBDFF7-3BE8-4F9E-A5E9-6A479E95670A}"/>
              </a:ext>
            </a:extLst>
          </p:cNvPr>
          <p:cNvSpPr>
            <a:spLocks noGrp="1"/>
          </p:cNvSpPr>
          <p:nvPr>
            <p:ph type="title"/>
          </p:nvPr>
        </p:nvSpPr>
        <p:spPr>
          <a:xfrm>
            <a:off x="277856" y="484395"/>
            <a:ext cx="5133975" cy="707886"/>
          </a:xfrm>
        </p:spPr>
        <p:txBody>
          <a:bodyPr>
            <a:noAutofit/>
          </a:bodyPr>
          <a:lstStyle/>
          <a:p>
            <a:pPr algn="r"/>
            <a:r>
              <a:rPr lang="fr-CA" sz="3200" b="0" i="0">
                <a:solidFill>
                  <a:srgbClr val="FAA32C"/>
                </a:solidFill>
                <a:effectLst/>
                <a:latin typeface="Viga" panose="020B0604020202020204" charset="0"/>
              </a:rPr>
              <a:t>Continuum classe-distance</a:t>
            </a:r>
            <a:br>
              <a:rPr lang="fr-CA" sz="3200" b="0" i="0">
                <a:solidFill>
                  <a:srgbClr val="FAA32C"/>
                </a:solidFill>
                <a:effectLst/>
                <a:latin typeface="Viga" panose="020B0604020202020204" charset="0"/>
              </a:rPr>
            </a:br>
            <a:endParaRPr lang="fr-CA" sz="3200"/>
          </a:p>
        </p:txBody>
      </p:sp>
      <p:sp>
        <p:nvSpPr>
          <p:cNvPr id="11" name="Espace réservé du texte 10">
            <a:extLst>
              <a:ext uri="{FF2B5EF4-FFF2-40B4-BE49-F238E27FC236}">
                <a16:creationId xmlns:a16="http://schemas.microsoft.com/office/drawing/2014/main" id="{7C7C873B-C7B7-4CAC-9579-C27E8A2F491C}"/>
              </a:ext>
            </a:extLst>
          </p:cNvPr>
          <p:cNvSpPr>
            <a:spLocks noGrp="1"/>
          </p:cNvSpPr>
          <p:nvPr>
            <p:ph type="body" sz="quarter" idx="10"/>
          </p:nvPr>
        </p:nvSpPr>
        <p:spPr>
          <a:xfrm>
            <a:off x="5885793" y="568275"/>
            <a:ext cx="5858532" cy="6011914"/>
          </a:xfrm>
        </p:spPr>
        <p:txBody>
          <a:bodyPr anchor="t">
            <a:normAutofit/>
          </a:bodyPr>
          <a:lstStyle/>
          <a:p>
            <a:r>
              <a:rPr lang="fr-CA" sz="2000">
                <a:latin typeface="+mn-lt"/>
              </a:rPr>
              <a:t>Plusieurs contextes rendent l’alternance classe-distance pertinente ou inévitable. Le plan de travail, les procédures et les routines deviennent alors des incontournables. </a:t>
            </a:r>
          </a:p>
          <a:p>
            <a:endParaRPr lang="fr-CA" sz="2000">
              <a:latin typeface="+mn-lt"/>
            </a:endParaRPr>
          </a:p>
          <a:p>
            <a:r>
              <a:rPr lang="fr-CA" sz="2000">
                <a:latin typeface="+mn-lt"/>
              </a:rPr>
              <a:t>- Préparer toutes les possibilités</a:t>
            </a:r>
          </a:p>
          <a:p>
            <a:r>
              <a:rPr lang="fr-CA" sz="2000">
                <a:latin typeface="+mn-lt"/>
              </a:rPr>
              <a:t>- Prévoir l’utilisation du plan de travail</a:t>
            </a:r>
          </a:p>
          <a:p>
            <a:r>
              <a:rPr lang="fr-CA" sz="2000">
                <a:latin typeface="+mn-lt"/>
              </a:rPr>
              <a:t>- Utiliser des routines et directives</a:t>
            </a:r>
          </a:p>
        </p:txBody>
      </p:sp>
      <p:sp>
        <p:nvSpPr>
          <p:cNvPr id="3" name="Rectangle 2">
            <a:extLst>
              <a:ext uri="{FF2B5EF4-FFF2-40B4-BE49-F238E27FC236}">
                <a16:creationId xmlns:a16="http://schemas.microsoft.com/office/drawing/2014/main" id="{9D11AA50-B502-B643-A828-1FF1615AA29C}"/>
              </a:ext>
            </a:extLst>
          </p:cNvPr>
          <p:cNvSpPr/>
          <p:nvPr/>
        </p:nvSpPr>
        <p:spPr>
          <a:xfrm>
            <a:off x="3310516" y="891832"/>
            <a:ext cx="2294709" cy="707886"/>
          </a:xfrm>
          <a:prstGeom prst="rect">
            <a:avLst/>
          </a:prstGeom>
        </p:spPr>
        <p:txBody>
          <a:bodyPr wrap="squar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2</a:t>
            </a:r>
            <a:br>
              <a:rPr lang="fr-CA" sz="2000">
                <a:solidFill>
                  <a:srgbClr val="FFFFFF"/>
                </a:solidFill>
                <a:latin typeface="Ubuntu" panose="020B0604020202020204" charset="0"/>
              </a:rPr>
            </a:br>
            <a:endParaRPr lang="fr-FR" sz="2000"/>
          </a:p>
        </p:txBody>
      </p:sp>
    </p:spTree>
    <p:extLst>
      <p:ext uri="{BB962C8B-B14F-4D97-AF65-F5344CB8AC3E}">
        <p14:creationId xmlns:p14="http://schemas.microsoft.com/office/powerpoint/2010/main" val="1840588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3" name="Image 2">
            <a:extLst>
              <a:ext uri="{FF2B5EF4-FFF2-40B4-BE49-F238E27FC236}">
                <a16:creationId xmlns:a16="http://schemas.microsoft.com/office/drawing/2014/main" id="{094B157B-B9E7-B047-A883-1C35A4A29C22}"/>
              </a:ext>
            </a:extLst>
          </p:cNvPr>
          <p:cNvPicPr>
            <a:picLocks noChangeAspect="1"/>
          </p:cNvPicPr>
          <p:nvPr/>
        </p:nvPicPr>
        <p:blipFill>
          <a:blip r:embed="rId3"/>
          <a:stretch>
            <a:fillRect/>
          </a:stretch>
        </p:blipFill>
        <p:spPr>
          <a:xfrm>
            <a:off x="0" y="2864"/>
            <a:ext cx="12192000" cy="685227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4" name="Image 3">
            <a:extLst>
              <a:ext uri="{FF2B5EF4-FFF2-40B4-BE49-F238E27FC236}">
                <a16:creationId xmlns:a16="http://schemas.microsoft.com/office/drawing/2014/main" id="{474DB0AD-8820-0D44-A12F-43170DC0AE07}"/>
              </a:ext>
            </a:extLst>
          </p:cNvPr>
          <p:cNvPicPr>
            <a:picLocks noChangeAspect="1"/>
          </p:cNvPicPr>
          <p:nvPr/>
        </p:nvPicPr>
        <p:blipFill>
          <a:blip r:embed="rId3"/>
          <a:stretch>
            <a:fillRect/>
          </a:stretch>
        </p:blipFill>
        <p:spPr>
          <a:xfrm>
            <a:off x="0" y="8827"/>
            <a:ext cx="12192000" cy="684034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4" name="Image 3">
            <a:extLst>
              <a:ext uri="{FF2B5EF4-FFF2-40B4-BE49-F238E27FC236}">
                <a16:creationId xmlns:a16="http://schemas.microsoft.com/office/drawing/2014/main" id="{23F7E2ED-6589-A343-AE71-B7763941CF17}"/>
              </a:ext>
            </a:extLst>
          </p:cNvPr>
          <p:cNvPicPr>
            <a:picLocks noChangeAspect="1"/>
          </p:cNvPicPr>
          <p:nvPr/>
        </p:nvPicPr>
        <p:blipFill>
          <a:blip r:embed="rId3"/>
          <a:stretch>
            <a:fillRect/>
          </a:stretch>
        </p:blipFill>
        <p:spPr>
          <a:xfrm>
            <a:off x="0" y="7152"/>
            <a:ext cx="12192000" cy="68436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3074" name="Picture 2" descr="Fiche 3">
            <a:hlinkClick r:id="rId6"/>
            <a:extLst>
              <a:ext uri="{FF2B5EF4-FFF2-40B4-BE49-F238E27FC236}">
                <a16:creationId xmlns:a16="http://schemas.microsoft.com/office/drawing/2014/main" id="{63A3D0F0-6C32-4DA1-BB9E-59109108C9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599" y="3521286"/>
            <a:ext cx="2857500" cy="160972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C2D686DF-53AB-4805-B2CE-5A58572E2844}"/>
              </a:ext>
            </a:extLst>
          </p:cNvPr>
          <p:cNvSpPr>
            <a:spLocks noGrp="1"/>
          </p:cNvSpPr>
          <p:nvPr>
            <p:ph type="title"/>
          </p:nvPr>
        </p:nvSpPr>
        <p:spPr>
          <a:xfrm>
            <a:off x="447677" y="484394"/>
            <a:ext cx="4803592" cy="1325563"/>
          </a:xfrm>
        </p:spPr>
        <p:txBody>
          <a:bodyPr>
            <a:noAutofit/>
          </a:bodyPr>
          <a:lstStyle/>
          <a:p>
            <a:pPr algn="r"/>
            <a:r>
              <a:rPr lang="fr-CA" sz="3200" b="0" i="0">
                <a:solidFill>
                  <a:srgbClr val="FAA32C"/>
                </a:solidFill>
                <a:effectLst/>
                <a:latin typeface="Viga" panose="020B0604020202020204" charset="0"/>
              </a:rPr>
              <a:t>Relation enseignant(e)- apprenant(e)</a:t>
            </a:r>
            <a:br>
              <a:rPr lang="fr-CA" sz="3200" b="0" i="0">
                <a:solidFill>
                  <a:srgbClr val="FAA32C"/>
                </a:solidFill>
                <a:effectLst/>
                <a:latin typeface="Viga" panose="020B0604020202020204" charset="0"/>
              </a:rPr>
            </a:br>
            <a:br>
              <a:rPr lang="fr-CA" sz="3200" b="0" i="0">
                <a:solidFill>
                  <a:srgbClr val="FAA32C"/>
                </a:solidFill>
                <a:effectLst/>
                <a:latin typeface="Viga" panose="020B0604020202020204" charset="0"/>
              </a:rPr>
            </a:br>
            <a:endParaRPr lang="fr-CA" sz="3200"/>
          </a:p>
        </p:txBody>
      </p:sp>
      <p:sp>
        <p:nvSpPr>
          <p:cNvPr id="16" name="Espace réservé du texte 2">
            <a:extLst>
              <a:ext uri="{FF2B5EF4-FFF2-40B4-BE49-F238E27FC236}">
                <a16:creationId xmlns:a16="http://schemas.microsoft.com/office/drawing/2014/main" id="{CFC98E79-1FCD-4198-A2D5-A1184C49C0BE}"/>
              </a:ext>
            </a:extLst>
          </p:cNvPr>
          <p:cNvSpPr>
            <a:spLocks noGrp="1"/>
          </p:cNvSpPr>
          <p:nvPr>
            <p:ph type="body" sz="quarter" idx="10"/>
          </p:nvPr>
        </p:nvSpPr>
        <p:spPr>
          <a:xfrm>
            <a:off x="5943599" y="568275"/>
            <a:ext cx="5800725" cy="6011914"/>
          </a:xfrm>
        </p:spPr>
        <p:txBody>
          <a:bodyPr anchor="t">
            <a:normAutofit/>
          </a:bodyPr>
          <a:lstStyle/>
          <a:p>
            <a:pPr>
              <a:buClr>
                <a:schemeClr val="dk1"/>
              </a:buClr>
              <a:buSzPts val="1500"/>
            </a:pPr>
            <a:r>
              <a:rPr lang="fr-CA" sz="2000">
                <a:latin typeface="+mn-lt"/>
                <a:sym typeface="Ubuntu"/>
              </a:rPr>
              <a:t>Elle est essentielle en présence, elle l’est tout autant à distance. Le défi est plus important étant donné cette distance et la fréquence moins importante des contacts synchrones.</a:t>
            </a:r>
            <a:br>
              <a:rPr lang="fr-CA" sz="2000">
                <a:latin typeface="+mn-lt"/>
              </a:rPr>
            </a:br>
            <a:endParaRPr lang="fr-CA" sz="2000">
              <a:latin typeface="+mn-lt"/>
              <a:sym typeface="Ubuntu"/>
            </a:endParaRPr>
          </a:p>
          <a:p>
            <a:pPr>
              <a:buClr>
                <a:schemeClr val="dk1"/>
              </a:buClr>
              <a:buSzPts val="1500"/>
            </a:pPr>
            <a:r>
              <a:rPr lang="fr-CA" sz="2000">
                <a:latin typeface="+mn-lt"/>
                <a:sym typeface="Ubuntu"/>
              </a:rPr>
              <a:t>- Soutenir l’engagement dans les apprentissages</a:t>
            </a:r>
            <a:endParaRPr lang="fr-CA" sz="2000">
              <a:latin typeface="+mn-lt"/>
            </a:endParaRPr>
          </a:p>
          <a:p>
            <a:pPr>
              <a:buClr>
                <a:schemeClr val="dk1"/>
              </a:buClr>
              <a:buSzPts val="1500"/>
            </a:pPr>
            <a:r>
              <a:rPr lang="fr-CA" sz="2000">
                <a:latin typeface="+mn-lt"/>
                <a:sym typeface="Ubuntu"/>
              </a:rPr>
              <a:t>- Favoriser les liens interpersonnels</a:t>
            </a:r>
            <a:endParaRPr lang="fr-CA" sz="2000">
              <a:latin typeface="+mn-lt"/>
            </a:endParaRPr>
          </a:p>
          <a:p>
            <a:pPr>
              <a:buClr>
                <a:schemeClr val="dk1"/>
              </a:buClr>
              <a:buSzPts val="1500"/>
            </a:pPr>
            <a:r>
              <a:rPr lang="fr-CA" sz="2000">
                <a:latin typeface="+mn-lt"/>
                <a:sym typeface="Ubuntu"/>
              </a:rPr>
              <a:t>- Répondre aux besoins socio-affectifs</a:t>
            </a:r>
            <a:endParaRPr lang="fr-CA" sz="2000">
              <a:latin typeface="+mn-lt"/>
            </a:endParaRPr>
          </a:p>
          <a:p>
            <a:pPr marL="9525" indent="3175">
              <a:spcBef>
                <a:spcPts val="0"/>
              </a:spcBef>
              <a:buClr>
                <a:schemeClr val="dk1"/>
              </a:buClr>
              <a:buSzPts val="1500"/>
            </a:pPr>
            <a:endParaRPr lang="fr-CA" sz="2000" b="1">
              <a:solidFill>
                <a:schemeClr val="bg1"/>
              </a:solidFill>
              <a:latin typeface="+mn-lt"/>
              <a:sym typeface="Ubuntu"/>
            </a:endParaRPr>
          </a:p>
          <a:p>
            <a:pPr marL="9525" indent="3175">
              <a:spcBef>
                <a:spcPts val="0"/>
              </a:spcBef>
              <a:buClr>
                <a:schemeClr val="dk1"/>
              </a:buClr>
              <a:buSzPts val="1500"/>
            </a:pPr>
            <a:endParaRPr lang="fr-CA" sz="2000">
              <a:solidFill>
                <a:schemeClr val="bg1"/>
              </a:solidFill>
              <a:latin typeface="+mn-lt"/>
              <a:sym typeface="Ubuntu"/>
            </a:endParaRPr>
          </a:p>
          <a:p>
            <a:endParaRPr lang="fr-CA" sz="2000">
              <a:latin typeface="+mn-lt"/>
            </a:endParaRPr>
          </a:p>
        </p:txBody>
      </p:sp>
      <p:sp>
        <p:nvSpPr>
          <p:cNvPr id="3" name="Rectangle 2">
            <a:extLst>
              <a:ext uri="{FF2B5EF4-FFF2-40B4-BE49-F238E27FC236}">
                <a16:creationId xmlns:a16="http://schemas.microsoft.com/office/drawing/2014/main" id="{5A34F39A-F321-BA41-B3E0-63CDDC89A60E}"/>
              </a:ext>
            </a:extLst>
          </p:cNvPr>
          <p:cNvSpPr/>
          <p:nvPr/>
        </p:nvSpPr>
        <p:spPr>
          <a:xfrm>
            <a:off x="3141705" y="1370658"/>
            <a:ext cx="2214068" cy="400110"/>
          </a:xfrm>
          <a:prstGeom prst="rect">
            <a:avLst/>
          </a:prstGeom>
        </p:spPr>
        <p:txBody>
          <a:bodyPr wrap="non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3</a:t>
            </a:r>
            <a:endParaRPr lang="fr-FR" sz="2000"/>
          </a:p>
        </p:txBody>
      </p:sp>
    </p:spTree>
    <p:extLst>
      <p:ext uri="{BB962C8B-B14F-4D97-AF65-F5344CB8AC3E}">
        <p14:creationId xmlns:p14="http://schemas.microsoft.com/office/powerpoint/2010/main" val="973406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D2D19248-2F66-9849-BCE5-FD0020195DE3}"/>
              </a:ext>
            </a:extLst>
          </p:cNvPr>
          <p:cNvPicPr>
            <a:picLocks noChangeAspect="1"/>
          </p:cNvPicPr>
          <p:nvPr/>
        </p:nvPicPr>
        <p:blipFill>
          <a:blip r:embed="rId3"/>
          <a:stretch>
            <a:fillRect/>
          </a:stretch>
        </p:blipFill>
        <p:spPr>
          <a:xfrm>
            <a:off x="0" y="3338"/>
            <a:ext cx="12192000" cy="6851324"/>
          </a:xfrm>
          <a:prstGeom prst="rect">
            <a:avLst/>
          </a:prstGeom>
        </p:spPr>
      </p:pic>
    </p:spTree>
    <p:extLst>
      <p:ext uri="{BB962C8B-B14F-4D97-AF65-F5344CB8AC3E}">
        <p14:creationId xmlns:p14="http://schemas.microsoft.com/office/powerpoint/2010/main" val="2093737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9A985B8-B056-D64E-ABA6-5602E600EAC5}"/>
              </a:ext>
            </a:extLst>
          </p:cNvPr>
          <p:cNvPicPr>
            <a:picLocks noChangeAspect="1"/>
          </p:cNvPicPr>
          <p:nvPr/>
        </p:nvPicPr>
        <p:blipFill>
          <a:blip r:embed="rId3"/>
          <a:stretch>
            <a:fillRect/>
          </a:stretch>
        </p:blipFill>
        <p:spPr>
          <a:xfrm>
            <a:off x="0" y="5480"/>
            <a:ext cx="12192000" cy="6847039"/>
          </a:xfrm>
          <a:prstGeom prst="rect">
            <a:avLst/>
          </a:prstGeom>
        </p:spPr>
      </p:pic>
    </p:spTree>
    <p:extLst>
      <p:ext uri="{BB962C8B-B14F-4D97-AF65-F5344CB8AC3E}">
        <p14:creationId xmlns:p14="http://schemas.microsoft.com/office/powerpoint/2010/main" val="3143162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E29C9C5E-CD89-2D4C-BBAD-167543161650}"/>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E1E35C31-EB9B-8240-A863-BFEAB14B4285}"/>
              </a:ext>
            </a:extLst>
          </p:cNvPr>
          <p:cNvSpPr txBox="1">
            <a:spLocks/>
          </p:cNvSpPr>
          <p:nvPr/>
        </p:nvSpPr>
        <p:spPr>
          <a:xfrm>
            <a:off x="-26128" y="484394"/>
            <a:ext cx="5385707" cy="1057023"/>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Stratégies d’enseignement</a:t>
            </a:r>
            <a:endParaRPr lang="fr-CA" sz="3200"/>
          </a:p>
        </p:txBody>
      </p:sp>
      <p:pic>
        <p:nvPicPr>
          <p:cNvPr id="12" name="Image 11">
            <a:hlinkClick r:id="rId8"/>
            <a:extLst>
              <a:ext uri="{FF2B5EF4-FFF2-40B4-BE49-F238E27FC236}">
                <a16:creationId xmlns:a16="http://schemas.microsoft.com/office/drawing/2014/main" id="{06D89D80-DBF1-B744-B221-D1858C0843EF}"/>
              </a:ext>
            </a:extLst>
          </p:cNvPr>
          <p:cNvPicPr>
            <a:picLocks noChangeAspect="1"/>
          </p:cNvPicPr>
          <p:nvPr/>
        </p:nvPicPr>
        <p:blipFill>
          <a:blip r:embed="rId9"/>
          <a:stretch>
            <a:fillRect/>
          </a:stretch>
        </p:blipFill>
        <p:spPr>
          <a:xfrm>
            <a:off x="5943599" y="2921000"/>
            <a:ext cx="2857500" cy="1609725"/>
          </a:xfrm>
          <a:prstGeom prst="rect">
            <a:avLst/>
          </a:prstGeom>
          <a:ln>
            <a:solidFill>
              <a:schemeClr val="accent1"/>
            </a:solidFill>
          </a:ln>
        </p:spPr>
      </p:pic>
      <p:sp>
        <p:nvSpPr>
          <p:cNvPr id="13" name="Rectangle 12">
            <a:extLst>
              <a:ext uri="{FF2B5EF4-FFF2-40B4-BE49-F238E27FC236}">
                <a16:creationId xmlns:a16="http://schemas.microsoft.com/office/drawing/2014/main" id="{9865FC56-0CC1-9E4D-9850-9654FA4844CC}"/>
              </a:ext>
            </a:extLst>
          </p:cNvPr>
          <p:cNvSpPr/>
          <p:nvPr/>
        </p:nvSpPr>
        <p:spPr>
          <a:xfrm>
            <a:off x="3192949" y="970210"/>
            <a:ext cx="2294709" cy="707886"/>
          </a:xfrm>
          <a:prstGeom prst="rect">
            <a:avLst/>
          </a:prstGeom>
        </p:spPr>
        <p:txBody>
          <a:bodyPr wrap="squar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4</a:t>
            </a:r>
            <a:br>
              <a:rPr lang="fr-CA" sz="2000">
                <a:solidFill>
                  <a:srgbClr val="FFFFFF"/>
                </a:solidFill>
                <a:latin typeface="Ubuntu" panose="020B0604020202020204" charset="0"/>
              </a:rPr>
            </a:br>
            <a:endParaRPr lang="fr-FR" sz="2000"/>
          </a:p>
        </p:txBody>
      </p:sp>
      <p:sp>
        <p:nvSpPr>
          <p:cNvPr id="14" name="Espace réservé du texte 2">
            <a:extLst>
              <a:ext uri="{FF2B5EF4-FFF2-40B4-BE49-F238E27FC236}">
                <a16:creationId xmlns:a16="http://schemas.microsoft.com/office/drawing/2014/main" id="{DC69D43E-32AD-8B4A-B3BA-9863AD7ACCE9}"/>
              </a:ext>
            </a:extLst>
          </p:cNvPr>
          <p:cNvSpPr txBox="1">
            <a:spLocks/>
          </p:cNvSpPr>
          <p:nvPr/>
        </p:nvSpPr>
        <p:spPr>
          <a:xfrm>
            <a:off x="5826032" y="568275"/>
            <a:ext cx="5800725" cy="6011914"/>
          </a:xfrm>
          <a:prstGeom prst="rect">
            <a:avLst/>
          </a:prstGeom>
        </p:spPr>
        <p:txBody>
          <a:bodyPr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5"/>
                </a:solidFill>
                <a:latin typeface="Viga" panose="020B0800030000020004" pitchFamily="34" charset="77"/>
                <a:ea typeface="+mn-ea"/>
                <a:cs typeface="+mn-cs"/>
              </a:defRPr>
            </a:lvl1pPr>
            <a:lvl2pPr marL="685800" indent="-228600" algn="l" defTabSz="914400" rtl="0" eaLnBrk="1" latinLnBrk="0" hangingPunct="1">
              <a:lnSpc>
                <a:spcPct val="90000"/>
              </a:lnSpc>
              <a:spcBef>
                <a:spcPts val="500"/>
              </a:spcBef>
              <a:buClr>
                <a:schemeClr val="accent1"/>
              </a:buClr>
              <a:buFontTx/>
              <a:buBlip>
                <a:blip r:embed="rId10">
                  <a:extLst>
                    <a:ext uri="{96DAC541-7B7A-43D3-8B79-37D633B846F1}">
                      <asvg:svgBlip xmlns:asvg="http://schemas.microsoft.com/office/drawing/2016/SVG/main" r:embed="rId11"/>
                    </a:ext>
                  </a:extLst>
                </a:blip>
              </a:buBlip>
              <a:defRPr sz="1800" b="0" i="0" kern="1200">
                <a:solidFill>
                  <a:schemeClr val="accent4"/>
                </a:solidFill>
                <a:latin typeface="Viga" panose="020B0800030000020004" pitchFamily="34" charset="77"/>
                <a:ea typeface="+mn-ea"/>
                <a:cs typeface="+mn-cs"/>
              </a:defRPr>
            </a:lvl2pPr>
            <a:lvl3pPr marL="1143000" indent="-228600" algn="l" defTabSz="914400" rtl="0" eaLnBrk="1" latinLnBrk="0" hangingPunct="1">
              <a:lnSpc>
                <a:spcPct val="90000"/>
              </a:lnSpc>
              <a:spcBef>
                <a:spcPts val="500"/>
              </a:spcBef>
              <a:buFontTx/>
              <a:buBlip>
                <a:blip r:embed="rId12">
                  <a:extLst>
                    <a:ext uri="{96DAC541-7B7A-43D3-8B79-37D633B846F1}">
                      <asvg:svgBlip xmlns:asvg="http://schemas.microsoft.com/office/drawing/2016/SVG/main" r:embed="rId13"/>
                    </a:ext>
                  </a:extLst>
                </a:blip>
              </a:buBlip>
              <a:defRPr sz="1400" b="0" i="0" kern="1200">
                <a:solidFill>
                  <a:schemeClr val="accent4"/>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Tx/>
              <a:buBlip>
                <a:blip r:embed="rId12">
                  <a:extLst>
                    <a:ext uri="{96DAC541-7B7A-43D3-8B79-37D633B846F1}">
                      <asvg:svgBlip xmlns:asvg="http://schemas.microsoft.com/office/drawing/2016/SVG/main" r:embed="rId13"/>
                    </a:ext>
                  </a:extLst>
                </a:blip>
              </a:buBlip>
              <a:defRPr sz="1100" b="0" i="0" kern="1200">
                <a:solidFill>
                  <a:schemeClr val="accent4"/>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100" b="0" i="0" kern="1200">
                <a:solidFill>
                  <a:schemeClr val="accent4"/>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dk1"/>
              </a:buClr>
              <a:buSzPts val="1500"/>
            </a:pPr>
            <a:r>
              <a:rPr lang="fr-CA" sz="2000">
                <a:solidFill>
                  <a:schemeClr val="bg1"/>
                </a:solidFill>
                <a:latin typeface="+mn-lt"/>
                <a:sym typeface="Ubuntu"/>
              </a:rPr>
              <a:t>Reproduire à distance une leçon planifiée pour être vécue en présence ne donne souvent pas les résultats escomptés. Il faut planifier autrement.</a:t>
            </a:r>
          </a:p>
          <a:p>
            <a:pPr>
              <a:buClr>
                <a:schemeClr val="dk1"/>
              </a:buClr>
              <a:buSzPts val="1500"/>
            </a:pPr>
            <a:r>
              <a:rPr lang="fr-CA" sz="2000">
                <a:solidFill>
                  <a:schemeClr val="bg1"/>
                </a:solidFill>
                <a:latin typeface="+mn-lt"/>
                <a:sym typeface="Ubuntu"/>
              </a:rPr>
              <a:t>En fonction des modalités et des contextes de la FAD, certaines stratégies sont plus avantageuses que d’autres.</a:t>
            </a:r>
            <a:endParaRPr lang="fr-CA" sz="2000">
              <a:solidFill>
                <a:schemeClr val="bg1"/>
              </a:solidFill>
              <a:latin typeface="+mn-lt"/>
            </a:endParaRPr>
          </a:p>
        </p:txBody>
      </p:sp>
    </p:spTree>
    <p:extLst>
      <p:ext uri="{BB962C8B-B14F-4D97-AF65-F5344CB8AC3E}">
        <p14:creationId xmlns:p14="http://schemas.microsoft.com/office/powerpoint/2010/main" val="624880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Graphique 45">
            <a:extLst>
              <a:ext uri="{FF2B5EF4-FFF2-40B4-BE49-F238E27FC236}">
                <a16:creationId xmlns:a16="http://schemas.microsoft.com/office/drawing/2014/main" id="{ADD1248E-BAE3-BA46-9911-7A54ADAB33A6}"/>
              </a:ext>
            </a:extLst>
          </p:cNvPr>
          <p:cNvPicPr>
            <a:picLocks noChangeAspect="1"/>
          </p:cNvPicPr>
          <p:nvPr>
            <p:custDataLst>
              <p:tags r:id="rId1"/>
            </p:custDataLst>
          </p:nvPr>
        </p:nvPicPr>
        <p:blipFill>
          <a:blip r:embed="rId21">
            <a:extLst>
              <a:ext uri="{96DAC541-7B7A-43D3-8B79-37D633B846F1}">
                <asvg:svgBlip xmlns:asvg="http://schemas.microsoft.com/office/drawing/2016/SVG/main" r:embed="rId22"/>
              </a:ext>
            </a:extLst>
          </a:blip>
          <a:stretch>
            <a:fillRect/>
          </a:stretch>
        </p:blipFill>
        <p:spPr>
          <a:xfrm>
            <a:off x="104955" y="1234890"/>
            <a:ext cx="5004385" cy="3769679"/>
          </a:xfrm>
          <a:prstGeom prst="rect">
            <a:avLst/>
          </a:prstGeom>
        </p:spPr>
      </p:pic>
      <p:sp>
        <p:nvSpPr>
          <p:cNvPr id="10" name="Rectangle 9">
            <a:extLst>
              <a:ext uri="{FF2B5EF4-FFF2-40B4-BE49-F238E27FC236}">
                <a16:creationId xmlns:a16="http://schemas.microsoft.com/office/drawing/2014/main" id="{AC47D634-46E4-0745-8609-30CB4C176A5D}"/>
              </a:ext>
            </a:extLst>
          </p:cNvPr>
          <p:cNvSpPr/>
          <p:nvPr>
            <p:custDataLst>
              <p:tags r:id="rId2"/>
            </p:custDataLst>
          </p:nvPr>
        </p:nvSpPr>
        <p:spPr>
          <a:xfrm>
            <a:off x="372414" y="245648"/>
            <a:ext cx="10637964" cy="622863"/>
          </a:xfrm>
          <a:prstGeom prst="rect">
            <a:avLst/>
          </a:prstGeom>
        </p:spPr>
        <p:txBody>
          <a:bodyPr wrap="square" lIns="0" tIns="0" rIns="0" bIns="0">
            <a:spAutoFit/>
          </a:bodyPr>
          <a:lstStyle/>
          <a:p>
            <a:pPr lvl="0">
              <a:lnSpc>
                <a:spcPts val="4800"/>
              </a:lnSpc>
              <a:buClr>
                <a:srgbClr val="000000"/>
              </a:buClr>
              <a:buSzPts val="1100"/>
            </a:pPr>
            <a:r>
              <a:rPr lang="fr-CA" sz="4400">
                <a:solidFill>
                  <a:schemeClr val="accent4"/>
                </a:solidFill>
                <a:latin typeface="Caveat"/>
                <a:ea typeface="Caveat"/>
                <a:cs typeface="Caveat"/>
                <a:sym typeface="Caveat"/>
              </a:rPr>
              <a:t>Stratégies en contexte d’alternance ou de comodalité</a:t>
            </a:r>
          </a:p>
        </p:txBody>
      </p:sp>
      <p:sp>
        <p:nvSpPr>
          <p:cNvPr id="33" name="Rectangle 32">
            <a:extLst>
              <a:ext uri="{FF2B5EF4-FFF2-40B4-BE49-F238E27FC236}">
                <a16:creationId xmlns:a16="http://schemas.microsoft.com/office/drawing/2014/main" id="{6FC6FC04-BA41-0F42-B142-E26328DD8D2B}"/>
              </a:ext>
            </a:extLst>
          </p:cNvPr>
          <p:cNvSpPr/>
          <p:nvPr>
            <p:custDataLst>
              <p:tags r:id="rId3"/>
            </p:custDataLst>
          </p:nvPr>
        </p:nvSpPr>
        <p:spPr>
          <a:xfrm>
            <a:off x="0" y="917632"/>
            <a:ext cx="7340252" cy="412956"/>
          </a:xfrm>
          <a:prstGeom prst="rect">
            <a:avLst/>
          </a:prstGeom>
          <a:gradFill>
            <a:gsLst>
              <a:gs pos="100000">
                <a:schemeClr val="bg1"/>
              </a:gs>
              <a:gs pos="0">
                <a:schemeClr val="bg2">
                  <a:lumMod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pPr lvl="0"/>
            <a:r>
              <a:rPr lang="fr-CA" sz="1400">
                <a:solidFill>
                  <a:schemeClr val="accent5"/>
                </a:solidFill>
                <a:latin typeface="Viga" panose="020B0800030000020004" pitchFamily="34" charset="77"/>
              </a:rPr>
              <a:t>Exemples de stratégies compatibles avec ces modalités</a:t>
            </a:r>
          </a:p>
        </p:txBody>
      </p:sp>
      <p:sp>
        <p:nvSpPr>
          <p:cNvPr id="11" name="Rectangle 10">
            <a:extLst>
              <a:ext uri="{FF2B5EF4-FFF2-40B4-BE49-F238E27FC236}">
                <a16:creationId xmlns:a16="http://schemas.microsoft.com/office/drawing/2014/main" id="{BF54CD9E-8134-2649-8A1C-4EBE7D3800BB}"/>
              </a:ext>
            </a:extLst>
          </p:cNvPr>
          <p:cNvSpPr/>
          <p:nvPr>
            <p:custDataLst>
              <p:tags r:id="rId4"/>
            </p:custDataLst>
          </p:nvPr>
        </p:nvSpPr>
        <p:spPr>
          <a:xfrm>
            <a:off x="8128131" y="5663543"/>
            <a:ext cx="3536518" cy="576761"/>
          </a:xfrm>
          <a:prstGeom prst="rect">
            <a:avLst/>
          </a:prstGeom>
        </p:spPr>
        <p:txBody>
          <a:bodyPr wrap="square" lIns="0" tIns="0" rIns="0" bIns="0">
            <a:spAutoFit/>
          </a:bodyPr>
          <a:lstStyle/>
          <a:p>
            <a:pPr lvl="0">
              <a:lnSpc>
                <a:spcPct val="115000"/>
              </a:lnSpc>
            </a:pPr>
            <a:r>
              <a:rPr lang="fr-CA" sz="1100">
                <a:latin typeface="Viga"/>
                <a:ea typeface="Viga"/>
                <a:cs typeface="Viga"/>
                <a:sym typeface="Viga"/>
              </a:rPr>
              <a:t>Un enseignement efficace implique souvent la combinaison de différentes modalités dans une même séquence d’enseignement-apprentissage.</a:t>
            </a:r>
          </a:p>
        </p:txBody>
      </p:sp>
      <p:sp>
        <p:nvSpPr>
          <p:cNvPr id="12" name="Rectangle 11">
            <a:extLst>
              <a:ext uri="{FF2B5EF4-FFF2-40B4-BE49-F238E27FC236}">
                <a16:creationId xmlns:a16="http://schemas.microsoft.com/office/drawing/2014/main" id="{E2CD9B48-62A6-244A-A0CC-7ECCAE7F56BB}"/>
              </a:ext>
            </a:extLst>
          </p:cNvPr>
          <p:cNvSpPr/>
          <p:nvPr>
            <p:custDataLst>
              <p:tags r:id="rId5"/>
            </p:custDataLst>
          </p:nvPr>
        </p:nvSpPr>
        <p:spPr>
          <a:xfrm>
            <a:off x="335537" y="5004569"/>
            <a:ext cx="5288107" cy="10337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44000" bIns="0" rtlCol="0" anchor="t" anchorCtr="0"/>
          <a:lstStyle/>
          <a:p>
            <a:pPr lvl="0">
              <a:spcAft>
                <a:spcPts val="300"/>
              </a:spcAft>
            </a:pPr>
            <a:r>
              <a:rPr lang="fr-CA" sz="1100">
                <a:solidFill>
                  <a:schemeClr val="tx1"/>
                </a:solidFill>
                <a:latin typeface="+mj-lt"/>
                <a:sym typeface="Ubuntu"/>
              </a:rPr>
              <a:t>Questions à se poser…</a:t>
            </a:r>
            <a:endParaRPr lang="fr-CA" sz="1100">
              <a:solidFill>
                <a:schemeClr val="tx1"/>
              </a:solidFill>
              <a:latin typeface="+mj-lt"/>
              <a:ea typeface="Ubuntu"/>
              <a:cs typeface="Ubuntu"/>
              <a:sym typeface="Ubuntu"/>
            </a:endParaRPr>
          </a:p>
          <a:p>
            <a:pPr marL="184150" lvl="0" indent="-174625">
              <a:lnSpc>
                <a:spcPct val="115000"/>
              </a:lnSpc>
              <a:spcAft>
                <a:spcPts val="300"/>
              </a:spcAft>
              <a:buClr>
                <a:srgbClr val="434343"/>
              </a:buClr>
              <a:buSzPct val="100000"/>
              <a:buBlip>
                <a:blip r:embed="rId23">
                  <a:extLst>
                    <a:ext uri="{96DAC541-7B7A-43D3-8B79-37D633B846F1}">
                      <asvg:svgBlip xmlns:asvg="http://schemas.microsoft.com/office/drawing/2016/SVG/main" r:embed="rId24"/>
                    </a:ext>
                  </a:extLst>
                </a:blip>
              </a:buBlip>
            </a:pPr>
            <a:r>
              <a:rPr lang="fr-CA" sz="800">
                <a:solidFill>
                  <a:schemeClr val="tx1"/>
                </a:solidFill>
                <a:sym typeface="Ubuntu"/>
              </a:rPr>
              <a:t>La stratégie d’enseignement choisie est-elle la plus pertinente considérant la modalité ciblée ?</a:t>
            </a:r>
          </a:p>
          <a:p>
            <a:pPr marL="184150" indent="-174625">
              <a:lnSpc>
                <a:spcPct val="115000"/>
              </a:lnSpc>
              <a:spcAft>
                <a:spcPts val="300"/>
              </a:spcAft>
              <a:buClr>
                <a:srgbClr val="434343"/>
              </a:buClr>
              <a:buSzPct val="100000"/>
              <a:buBlip>
                <a:blip r:embed="rId23">
                  <a:extLst>
                    <a:ext uri="{96DAC541-7B7A-43D3-8B79-37D633B846F1}">
                      <asvg:svgBlip xmlns:asvg="http://schemas.microsoft.com/office/drawing/2016/SVG/main" r:embed="rId24"/>
                    </a:ext>
                  </a:extLst>
                </a:blip>
              </a:buBlip>
            </a:pPr>
            <a:r>
              <a:rPr lang="fr-CA" sz="800">
                <a:solidFill>
                  <a:schemeClr val="dk1"/>
                </a:solidFill>
              </a:rPr>
              <a:t>Puis-je adapter la modalité au besoin si je préfère ne pas modifier ma stratégie d’enseignement ?</a:t>
            </a:r>
          </a:p>
          <a:p>
            <a:pPr marL="184150" indent="-174625">
              <a:lnSpc>
                <a:spcPct val="115000"/>
              </a:lnSpc>
              <a:spcAft>
                <a:spcPts val="300"/>
              </a:spcAft>
              <a:buClr>
                <a:srgbClr val="434343"/>
              </a:buClr>
              <a:buSzPct val="100000"/>
              <a:buBlip>
                <a:blip r:embed="rId23">
                  <a:extLst>
                    <a:ext uri="{96DAC541-7B7A-43D3-8B79-37D633B846F1}">
                      <asvg:svgBlip xmlns:asvg="http://schemas.microsoft.com/office/drawing/2016/SVG/main" r:embed="rId24"/>
                    </a:ext>
                  </a:extLst>
                </a:blip>
              </a:buBlip>
            </a:pPr>
            <a:r>
              <a:rPr lang="fr-CA" sz="800">
                <a:solidFill>
                  <a:schemeClr val="dk1"/>
                </a:solidFill>
              </a:rPr>
              <a:t>Puis-je adapter mon activité et ma stratégie considérant la modalité ciblée ?</a:t>
            </a:r>
          </a:p>
          <a:p>
            <a:pPr marL="184150" lvl="0" indent="-174625">
              <a:lnSpc>
                <a:spcPct val="115000"/>
              </a:lnSpc>
              <a:spcAft>
                <a:spcPts val="300"/>
              </a:spcAft>
              <a:buClr>
                <a:srgbClr val="434343"/>
              </a:buClr>
              <a:buSzPct val="100000"/>
              <a:buBlip>
                <a:blip r:embed="rId23">
                  <a:extLst>
                    <a:ext uri="{96DAC541-7B7A-43D3-8B79-37D633B846F1}">
                      <asvg:svgBlip xmlns:asvg="http://schemas.microsoft.com/office/drawing/2016/SVG/main" r:embed="rId24"/>
                    </a:ext>
                  </a:extLst>
                </a:blip>
              </a:buBlip>
            </a:pPr>
            <a:endParaRPr lang="fr-CA" sz="1000">
              <a:solidFill>
                <a:schemeClr val="tx1"/>
              </a:solidFill>
              <a:sym typeface="Ubuntu"/>
            </a:endParaRPr>
          </a:p>
        </p:txBody>
      </p:sp>
      <p:grpSp>
        <p:nvGrpSpPr>
          <p:cNvPr id="13" name="Groupe 12">
            <a:extLst>
              <a:ext uri="{FF2B5EF4-FFF2-40B4-BE49-F238E27FC236}">
                <a16:creationId xmlns:a16="http://schemas.microsoft.com/office/drawing/2014/main" id="{53BD4276-B9BF-154A-A735-901A7DA768AF}"/>
              </a:ext>
            </a:extLst>
          </p:cNvPr>
          <p:cNvGrpSpPr/>
          <p:nvPr>
            <p:custDataLst>
              <p:tags r:id="rId6"/>
            </p:custDataLst>
          </p:nvPr>
        </p:nvGrpSpPr>
        <p:grpSpPr>
          <a:xfrm>
            <a:off x="0" y="6148818"/>
            <a:ext cx="11894049" cy="570481"/>
            <a:chOff x="0" y="6148818"/>
            <a:chExt cx="11894049" cy="570481"/>
          </a:xfrm>
        </p:grpSpPr>
        <p:sp>
          <p:nvSpPr>
            <p:cNvPr id="14" name="Rectangle 13">
              <a:extLst>
                <a:ext uri="{FF2B5EF4-FFF2-40B4-BE49-F238E27FC236}">
                  <a16:creationId xmlns:a16="http://schemas.microsoft.com/office/drawing/2014/main" id="{C5AEB632-8A64-194D-BEB8-1EFC18AA2FD2}"/>
                </a:ext>
              </a:extLst>
            </p:cNvPr>
            <p:cNvSpPr/>
            <p:nvPr/>
          </p:nvSpPr>
          <p:spPr>
            <a:xfrm>
              <a:off x="908942" y="6410321"/>
              <a:ext cx="2165657" cy="169277"/>
            </a:xfrm>
            <a:prstGeom prst="rect">
              <a:avLst/>
            </a:prstGeom>
            <a:ln>
              <a:noFill/>
            </a:ln>
          </p:spPr>
          <p:txBody>
            <a:bodyPr wrap="none" lIns="0" tIns="0" rIns="0" bIns="0">
              <a:spAutoFit/>
            </a:bodyPr>
            <a:lstStyle/>
            <a:p>
              <a:r>
                <a:rPr lang="fr-CA" sz="1100">
                  <a:solidFill>
                    <a:schemeClr val="accent6">
                      <a:lumMod val="20000"/>
                      <a:lumOff val="80000"/>
                    </a:schemeClr>
                  </a:solidFill>
                  <a:latin typeface="Viga" panose="020B0800030000020004" pitchFamily="34" charset="77"/>
                </a:rPr>
                <a:t>Fiche 4 - </a:t>
              </a:r>
              <a:r>
                <a:rPr lang="fr-CA" sz="1100">
                  <a:solidFill>
                    <a:schemeClr val="accent6">
                      <a:lumMod val="20000"/>
                      <a:lumOff val="80000"/>
                    </a:schemeClr>
                  </a:solidFill>
                  <a:latin typeface="Viga"/>
                </a:rPr>
                <a:t>Stratégies pédagogiques</a:t>
              </a:r>
            </a:p>
          </p:txBody>
        </p:sp>
        <p:cxnSp>
          <p:nvCxnSpPr>
            <p:cNvPr id="15" name="Connecteur droit 14">
              <a:extLst>
                <a:ext uri="{FF2B5EF4-FFF2-40B4-BE49-F238E27FC236}">
                  <a16:creationId xmlns:a16="http://schemas.microsoft.com/office/drawing/2014/main" id="{1287FB74-4FC8-9347-AA08-D0E20E710E45}"/>
                </a:ext>
              </a:extLst>
            </p:cNvPr>
            <p:cNvCxnSpPr>
              <a:cxnSpLocks/>
            </p:cNvCxnSpPr>
            <p:nvPr/>
          </p:nvCxnSpPr>
          <p:spPr>
            <a:xfrm>
              <a:off x="3269293" y="6478858"/>
              <a:ext cx="7405556"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0A063BE8-4326-3B46-BC35-C41189FCFDC7}"/>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Google Shape;126;p27">
              <a:extLst>
                <a:ext uri="{FF2B5EF4-FFF2-40B4-BE49-F238E27FC236}">
                  <a16:creationId xmlns:a16="http://schemas.microsoft.com/office/drawing/2014/main" id="{0FAC7881-16AF-0C4D-A094-4B06CB59C275}"/>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2021-07-07</a:t>
              </a:r>
              <a:endParaRPr sz="800">
                <a:solidFill>
                  <a:schemeClr val="accent6">
                    <a:lumMod val="20000"/>
                    <a:lumOff val="80000"/>
                  </a:schemeClr>
                </a:solidFill>
                <a:latin typeface="Viga"/>
                <a:ea typeface="Viga"/>
                <a:cs typeface="Viga"/>
                <a:sym typeface="Viga"/>
              </a:endParaRPr>
            </a:p>
          </p:txBody>
        </p:sp>
        <p:pic>
          <p:nvPicPr>
            <p:cNvPr id="18" name="Graphique 17">
              <a:extLst>
                <a:ext uri="{FF2B5EF4-FFF2-40B4-BE49-F238E27FC236}">
                  <a16:creationId xmlns:a16="http://schemas.microsoft.com/office/drawing/2014/main" id="{0A4A7420-3BA8-0D49-9FE3-FD8CCA930D1C}"/>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2047" y="6148818"/>
              <a:ext cx="399337" cy="570481"/>
            </a:xfrm>
            <a:prstGeom prst="rect">
              <a:avLst/>
            </a:prstGeom>
          </p:spPr>
        </p:pic>
      </p:grpSp>
      <p:sp>
        <p:nvSpPr>
          <p:cNvPr id="20" name="Rectangle 19">
            <a:extLst>
              <a:ext uri="{FF2B5EF4-FFF2-40B4-BE49-F238E27FC236}">
                <a16:creationId xmlns:a16="http://schemas.microsoft.com/office/drawing/2014/main" id="{A5057C9A-EEC5-7044-9167-04A2C2A9058C}"/>
              </a:ext>
            </a:extLst>
          </p:cNvPr>
          <p:cNvSpPr/>
          <p:nvPr>
            <p:custDataLst>
              <p:tags r:id="rId7"/>
            </p:custDataLst>
          </p:nvPr>
        </p:nvSpPr>
        <p:spPr>
          <a:xfrm>
            <a:off x="5092754" y="2226334"/>
            <a:ext cx="3815331" cy="19111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80000" tIns="144000" rIns="144000" bIns="0" rtlCol="0" anchor="t" anchorCtr="0"/>
          <a:lstStyle/>
          <a:p>
            <a:pPr marL="9525">
              <a:lnSpc>
                <a:spcPct val="115000"/>
              </a:lnSpc>
              <a:spcAft>
                <a:spcPts val="300"/>
              </a:spcAft>
              <a:buClr>
                <a:schemeClr val="bg1"/>
              </a:buClr>
              <a:buSzPct val="100000"/>
            </a:pPr>
            <a:r>
              <a:rPr lang="fr-CA" sz="1100">
                <a:solidFill>
                  <a:schemeClr val="bg1"/>
                </a:solidFill>
                <a:latin typeface="+mj-lt"/>
                <a:sym typeface="Ubuntu"/>
              </a:rPr>
              <a:t>Synchrone animé </a:t>
            </a:r>
          </a:p>
          <a:p>
            <a:pPr marL="9525">
              <a:lnSpc>
                <a:spcPct val="115000"/>
              </a:lnSpc>
              <a:spcAft>
                <a:spcPts val="300"/>
              </a:spcAft>
              <a:buClr>
                <a:schemeClr val="bg1"/>
              </a:buClr>
              <a:buSzPct val="100000"/>
            </a:pPr>
            <a:r>
              <a:rPr lang="fr-CA" sz="800" b="1">
                <a:solidFill>
                  <a:schemeClr val="bg1"/>
                </a:solidFill>
                <a:sym typeface="Ubuntu"/>
              </a:rPr>
              <a:t>L’enseignement explicite </a:t>
            </a:r>
            <a:r>
              <a:rPr lang="fr-CA" sz="800">
                <a:solidFill>
                  <a:schemeClr val="bg1"/>
                </a:solidFill>
                <a:sym typeface="Ubuntu"/>
              </a:rPr>
              <a:t>implique que l’enseignant(e) anime le début de la séquence (modélisation, pratique guidée, pratique autonome). Bien que la suite puisse être vécue en modalité synchrone autonome ou asynchrone, il faudra qu’elle ait lieu immédiatement après.</a:t>
            </a:r>
            <a:endParaRPr lang="fr-CA" sz="800">
              <a:solidFill>
                <a:schemeClr val="bg1"/>
              </a:solidFill>
              <a:latin typeface="Ubuntu"/>
              <a:sym typeface="Ubuntu"/>
            </a:endParaRPr>
          </a:p>
          <a:p>
            <a:pPr marL="9525">
              <a:lnSpc>
                <a:spcPct val="115000"/>
              </a:lnSpc>
              <a:spcAft>
                <a:spcPts val="300"/>
              </a:spcAft>
              <a:buClr>
                <a:schemeClr val="bg1"/>
              </a:buClr>
              <a:buSzPct val="100000"/>
            </a:pPr>
            <a:r>
              <a:rPr lang="fr-CA" sz="800" b="1">
                <a:solidFill>
                  <a:schemeClr val="bg1"/>
                </a:solidFill>
                <a:sym typeface="Ubuntu"/>
              </a:rPr>
              <a:t>D’autres stratégies compatibles avec cette modalité vont généralement profiter :</a:t>
            </a:r>
          </a:p>
          <a:p>
            <a:pPr marL="184150" indent="-174625">
              <a:lnSpc>
                <a:spcPct val="115000"/>
              </a:lnSpc>
              <a:spcAft>
                <a:spcPts val="300"/>
              </a:spcAft>
              <a:buClr>
                <a:schemeClr val="bg1"/>
              </a:buClr>
              <a:buSzPct val="100000"/>
              <a:buBlip>
                <a:blip r:embed="rId27">
                  <a:extLst>
                    <a:ext uri="{96DAC541-7B7A-43D3-8B79-37D633B846F1}">
                      <asvg:svgBlip xmlns:asvg="http://schemas.microsoft.com/office/drawing/2016/SVG/main" r:embed="rId28"/>
                    </a:ext>
                  </a:extLst>
                </a:blip>
              </a:buBlip>
            </a:pPr>
            <a:r>
              <a:rPr lang="fr-CA" sz="800">
                <a:solidFill>
                  <a:schemeClr val="bg1"/>
                </a:solidFill>
                <a:sym typeface="Ubuntu"/>
              </a:rPr>
              <a:t>de l’attention simultanée des apprenant(e)s</a:t>
            </a:r>
          </a:p>
          <a:p>
            <a:pPr marL="184150" indent="-174625">
              <a:lnSpc>
                <a:spcPct val="115000"/>
              </a:lnSpc>
              <a:spcAft>
                <a:spcPts val="300"/>
              </a:spcAft>
              <a:buClr>
                <a:schemeClr val="bg1"/>
              </a:buClr>
              <a:buSzPct val="100000"/>
              <a:buBlip>
                <a:blip r:embed="rId27">
                  <a:extLst>
                    <a:ext uri="{96DAC541-7B7A-43D3-8B79-37D633B846F1}">
                      <asvg:svgBlip xmlns:asvg="http://schemas.microsoft.com/office/drawing/2016/SVG/main" r:embed="rId28"/>
                    </a:ext>
                  </a:extLst>
                </a:blip>
              </a:buBlip>
            </a:pPr>
            <a:r>
              <a:rPr lang="fr-CA" sz="800">
                <a:solidFill>
                  <a:schemeClr val="bg1"/>
                </a:solidFill>
                <a:sym typeface="Ubuntu"/>
              </a:rPr>
              <a:t>de la possibilité d’offrir et de recevoir des </a:t>
            </a:r>
            <a:br>
              <a:rPr lang="fr-CA" sz="800">
                <a:solidFill>
                  <a:schemeClr val="bg1"/>
                </a:solidFill>
                <a:sym typeface="Ubuntu"/>
              </a:rPr>
            </a:br>
            <a:r>
              <a:rPr lang="fr-CA" sz="800">
                <a:solidFill>
                  <a:schemeClr val="bg1"/>
                </a:solidFill>
                <a:sym typeface="Ubuntu"/>
              </a:rPr>
              <a:t>rétroactions immédiates</a:t>
            </a:r>
            <a:endParaRPr lang="fr-CA" sz="800">
              <a:solidFill>
                <a:schemeClr val="bg1"/>
              </a:solidFill>
              <a:latin typeface="Ubuntu"/>
              <a:sym typeface="Ubuntu"/>
            </a:endParaRPr>
          </a:p>
        </p:txBody>
      </p:sp>
      <p:sp>
        <p:nvSpPr>
          <p:cNvPr id="21" name="Rectangle 20">
            <a:extLst>
              <a:ext uri="{FF2B5EF4-FFF2-40B4-BE49-F238E27FC236}">
                <a16:creationId xmlns:a16="http://schemas.microsoft.com/office/drawing/2014/main" id="{C5CE4BBB-5327-ED4C-9E35-1705FADCD325}"/>
              </a:ext>
            </a:extLst>
          </p:cNvPr>
          <p:cNvSpPr/>
          <p:nvPr>
            <p:custDataLst>
              <p:tags r:id="rId8"/>
            </p:custDataLst>
          </p:nvPr>
        </p:nvSpPr>
        <p:spPr>
          <a:xfrm>
            <a:off x="5785987" y="4288630"/>
            <a:ext cx="2165657" cy="2569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44000" bIns="0" rtlCol="0" anchor="t" anchorCtr="0"/>
          <a:lstStyle/>
          <a:p>
            <a:pPr marL="9525">
              <a:lnSpc>
                <a:spcPct val="115000"/>
              </a:lnSpc>
              <a:spcAft>
                <a:spcPts val="300"/>
              </a:spcAft>
              <a:buClr>
                <a:schemeClr val="bg1"/>
              </a:buClr>
              <a:buSzPct val="100000"/>
            </a:pPr>
            <a:r>
              <a:rPr lang="fr-CA" sz="1100">
                <a:solidFill>
                  <a:schemeClr val="bg1"/>
                </a:solidFill>
                <a:latin typeface="+mj-lt"/>
                <a:sym typeface="Ubuntu"/>
              </a:rPr>
              <a:t>Hors connexion </a:t>
            </a:r>
          </a:p>
          <a:p>
            <a:pPr marL="9525">
              <a:lnSpc>
                <a:spcPct val="115000"/>
              </a:lnSpc>
              <a:spcAft>
                <a:spcPts val="300"/>
              </a:spcAft>
              <a:buClr>
                <a:schemeClr val="bg1"/>
              </a:buClr>
              <a:buSzPct val="100000"/>
            </a:pPr>
            <a:r>
              <a:rPr lang="fr-CA" sz="800" b="1">
                <a:solidFill>
                  <a:schemeClr val="bg1"/>
                </a:solidFill>
                <a:sym typeface="Ubuntu"/>
              </a:rPr>
              <a:t>L’apprentissage expérientiel </a:t>
            </a:r>
            <a:r>
              <a:rPr lang="fr-CA" sz="800">
                <a:solidFill>
                  <a:schemeClr val="bg1"/>
                </a:solidFill>
                <a:sym typeface="Ubuntu"/>
              </a:rPr>
              <a:t>implique souvent que l’apprenant(e) recueille des données ou expérimente dans un milieu particulier. Non seulement c’est compatible avec la modalité hors connexion, c’est souvent plus simple ainsi.</a:t>
            </a:r>
            <a:endParaRPr lang="fr-CA" sz="800" b="1">
              <a:solidFill>
                <a:schemeClr val="bg1"/>
              </a:solidFill>
              <a:latin typeface="Ubuntu"/>
              <a:sym typeface="Ubuntu"/>
            </a:endParaRPr>
          </a:p>
          <a:p>
            <a:pPr marL="9525">
              <a:lnSpc>
                <a:spcPct val="115000"/>
              </a:lnSpc>
              <a:spcAft>
                <a:spcPts val="300"/>
              </a:spcAft>
              <a:buClr>
                <a:schemeClr val="bg1"/>
              </a:buClr>
              <a:buSzPct val="100000"/>
            </a:pPr>
            <a:r>
              <a:rPr lang="fr-CA" sz="800" b="1">
                <a:solidFill>
                  <a:schemeClr val="bg1"/>
                </a:solidFill>
                <a:sym typeface="Ubuntu"/>
              </a:rPr>
              <a:t>D’autres stratégies compatibles avec cette modalité vont généralement profiter :</a:t>
            </a:r>
            <a:endParaRPr lang="fr-CA" sz="800" b="1">
              <a:solidFill>
                <a:schemeClr val="bg1"/>
              </a:solidFill>
              <a:latin typeface="Ubuntu"/>
              <a:sym typeface="Ubuntu"/>
            </a:endParaRPr>
          </a:p>
          <a:p>
            <a:pPr marL="184150" indent="-174625">
              <a:lnSpc>
                <a:spcPct val="115000"/>
              </a:lnSpc>
              <a:spcAft>
                <a:spcPts val="300"/>
              </a:spcAft>
              <a:buClr>
                <a:schemeClr val="bg1"/>
              </a:buClr>
              <a:buSzPct val="100000"/>
              <a:buBlip>
                <a:blip r:embed="rId27">
                  <a:extLst>
                    <a:ext uri="{96DAC541-7B7A-43D3-8B79-37D633B846F1}">
                      <asvg:svgBlip xmlns:asvg="http://schemas.microsoft.com/office/drawing/2016/SVG/main" r:embed="rId28"/>
                    </a:ext>
                  </a:extLst>
                </a:blip>
              </a:buBlip>
            </a:pPr>
            <a:r>
              <a:rPr lang="fr-CA" sz="800">
                <a:solidFill>
                  <a:schemeClr val="bg1"/>
                </a:solidFill>
                <a:sym typeface="Ubuntu"/>
              </a:rPr>
              <a:t>de l’absence de distractions numériques</a:t>
            </a:r>
          </a:p>
        </p:txBody>
      </p:sp>
      <p:sp>
        <p:nvSpPr>
          <p:cNvPr id="22" name="Rectangle 21">
            <a:extLst>
              <a:ext uri="{FF2B5EF4-FFF2-40B4-BE49-F238E27FC236}">
                <a16:creationId xmlns:a16="http://schemas.microsoft.com/office/drawing/2014/main" id="{FF370388-E596-7C45-9DA0-158F7139B346}"/>
              </a:ext>
            </a:extLst>
          </p:cNvPr>
          <p:cNvSpPr/>
          <p:nvPr>
            <p:custDataLst>
              <p:tags r:id="rId9"/>
            </p:custDataLst>
          </p:nvPr>
        </p:nvSpPr>
        <p:spPr>
          <a:xfrm>
            <a:off x="8113987" y="3583604"/>
            <a:ext cx="3769552" cy="19669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44000" bIns="0" rtlCol="0" anchor="t" anchorCtr="0"/>
          <a:lstStyle/>
          <a:p>
            <a:pPr marL="9525">
              <a:lnSpc>
                <a:spcPct val="115000"/>
              </a:lnSpc>
              <a:spcAft>
                <a:spcPts val="300"/>
              </a:spcAft>
              <a:buClr>
                <a:schemeClr val="bg1"/>
              </a:buClr>
              <a:buSzPct val="100000"/>
            </a:pPr>
            <a:r>
              <a:rPr lang="fr-CA" sz="1100">
                <a:solidFill>
                  <a:schemeClr val="bg1"/>
                </a:solidFill>
                <a:latin typeface="+mj-lt"/>
                <a:sym typeface="Ubuntu"/>
              </a:rPr>
              <a:t>Asynchrone autonome</a:t>
            </a:r>
          </a:p>
          <a:p>
            <a:pPr marL="9525">
              <a:lnSpc>
                <a:spcPct val="115000"/>
              </a:lnSpc>
              <a:spcAft>
                <a:spcPts val="300"/>
              </a:spcAft>
              <a:buClr>
                <a:schemeClr val="bg1"/>
              </a:buClr>
              <a:buSzPct val="100000"/>
            </a:pPr>
            <a:r>
              <a:rPr lang="fr-CA" sz="800">
                <a:solidFill>
                  <a:schemeClr val="bg1"/>
                </a:solidFill>
                <a:sym typeface="Ubuntu"/>
              </a:rPr>
              <a:t>La </a:t>
            </a:r>
            <a:r>
              <a:rPr lang="fr-CA" sz="800" b="1">
                <a:solidFill>
                  <a:schemeClr val="bg1"/>
                </a:solidFill>
                <a:sym typeface="Ubuntu"/>
              </a:rPr>
              <a:t>classe inversée </a:t>
            </a:r>
            <a:r>
              <a:rPr lang="fr-CA" sz="800">
                <a:solidFill>
                  <a:schemeClr val="bg1"/>
                </a:solidFill>
                <a:sym typeface="Ubuntu"/>
              </a:rPr>
              <a:t>implique, par exemple, que l’enseignant(e) offre les contenus d’apprentissages à maîtriser grâce à une capsule vidéo. Les directives sont en ligne et l’activité est entièrement autonome. La suite pourrait se vivre en mode synchrone autonome ou animé pour un retour avec les apprenant(e)s selon leurs besoins.</a:t>
            </a:r>
            <a:endParaRPr lang="fr-CA" sz="800" b="1">
              <a:solidFill>
                <a:schemeClr val="bg1"/>
              </a:solidFill>
              <a:latin typeface="Ubuntu"/>
              <a:sym typeface="Ubuntu"/>
            </a:endParaRPr>
          </a:p>
          <a:p>
            <a:pPr marL="9525">
              <a:lnSpc>
                <a:spcPct val="115000"/>
              </a:lnSpc>
              <a:spcAft>
                <a:spcPts val="300"/>
              </a:spcAft>
              <a:buClr>
                <a:schemeClr val="bg1"/>
              </a:buClr>
              <a:buSzPct val="100000"/>
            </a:pPr>
            <a:r>
              <a:rPr lang="fr-CA" sz="800" b="1">
                <a:solidFill>
                  <a:schemeClr val="bg1"/>
                </a:solidFill>
                <a:sym typeface="Ubuntu"/>
              </a:rPr>
              <a:t>D’autres stratégies compatibles avec cette modalité </a:t>
            </a:r>
            <a:br>
              <a:rPr lang="fr-CA" sz="800" b="1">
                <a:solidFill>
                  <a:schemeClr val="bg1"/>
                </a:solidFill>
                <a:sym typeface="Ubuntu"/>
              </a:rPr>
            </a:br>
            <a:r>
              <a:rPr lang="fr-CA" sz="800" b="1">
                <a:solidFill>
                  <a:schemeClr val="bg1"/>
                </a:solidFill>
                <a:sym typeface="Ubuntu"/>
              </a:rPr>
              <a:t>vont généralement profiter :</a:t>
            </a:r>
            <a:endParaRPr lang="fr-CA" sz="800" b="1">
              <a:solidFill>
                <a:schemeClr val="bg1"/>
              </a:solidFill>
              <a:latin typeface="Ubuntu"/>
              <a:sym typeface="Ubuntu"/>
            </a:endParaRPr>
          </a:p>
          <a:p>
            <a:pPr marL="184150" indent="-174625">
              <a:lnSpc>
                <a:spcPct val="115000"/>
              </a:lnSpc>
              <a:spcAft>
                <a:spcPts val="300"/>
              </a:spcAft>
              <a:buClr>
                <a:schemeClr val="bg1"/>
              </a:buClr>
              <a:buSzPct val="100000"/>
              <a:buBlip>
                <a:blip r:embed="rId27">
                  <a:extLst>
                    <a:ext uri="{96DAC541-7B7A-43D3-8B79-37D633B846F1}">
                      <asvg:svgBlip xmlns:asvg="http://schemas.microsoft.com/office/drawing/2016/SVG/main" r:embed="rId28"/>
                    </a:ext>
                  </a:extLst>
                </a:blip>
              </a:buBlip>
            </a:pPr>
            <a:r>
              <a:rPr lang="fr-CA" sz="800">
                <a:solidFill>
                  <a:schemeClr val="bg1"/>
                </a:solidFill>
                <a:sym typeface="Ubuntu"/>
              </a:rPr>
              <a:t>d’un rythme et de parcours individualisés</a:t>
            </a:r>
          </a:p>
          <a:p>
            <a:pPr marL="184150" indent="-174625">
              <a:lnSpc>
                <a:spcPct val="115000"/>
              </a:lnSpc>
              <a:spcAft>
                <a:spcPts val="300"/>
              </a:spcAft>
              <a:buClr>
                <a:schemeClr val="bg1"/>
              </a:buClr>
              <a:buSzPct val="100000"/>
              <a:buBlip>
                <a:blip r:embed="rId27">
                  <a:extLst>
                    <a:ext uri="{96DAC541-7B7A-43D3-8B79-37D633B846F1}">
                      <asvg:svgBlip xmlns:asvg="http://schemas.microsoft.com/office/drawing/2016/SVG/main" r:embed="rId28"/>
                    </a:ext>
                  </a:extLst>
                </a:blip>
              </a:buBlip>
            </a:pPr>
            <a:r>
              <a:rPr lang="fr-CA" sz="800">
                <a:solidFill>
                  <a:schemeClr val="bg1"/>
                </a:solidFill>
                <a:sym typeface="Ubuntu"/>
              </a:rPr>
              <a:t>d’un contexte propice à la différentiation </a:t>
            </a:r>
            <a:endParaRPr lang="fr-CA" sz="800">
              <a:solidFill>
                <a:schemeClr val="bg1"/>
              </a:solidFill>
              <a:latin typeface="Ubuntu"/>
              <a:sym typeface="Ubuntu"/>
            </a:endParaRPr>
          </a:p>
        </p:txBody>
      </p:sp>
      <p:sp>
        <p:nvSpPr>
          <p:cNvPr id="23" name="Rectangle 22">
            <a:extLst>
              <a:ext uri="{FF2B5EF4-FFF2-40B4-BE49-F238E27FC236}">
                <a16:creationId xmlns:a16="http://schemas.microsoft.com/office/drawing/2014/main" id="{D9CB5C36-BB96-0048-A3A6-93257AD5A1D7}"/>
              </a:ext>
            </a:extLst>
          </p:cNvPr>
          <p:cNvSpPr/>
          <p:nvPr>
            <p:custDataLst>
              <p:tags r:id="rId10"/>
            </p:custDataLst>
          </p:nvPr>
        </p:nvSpPr>
        <p:spPr>
          <a:xfrm>
            <a:off x="9064372" y="1234417"/>
            <a:ext cx="3127628" cy="2216716"/>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Ins="360000" bIns="0" rtlCol="0" anchor="t" anchorCtr="0"/>
          <a:lstStyle/>
          <a:p>
            <a:pPr marL="9525">
              <a:lnSpc>
                <a:spcPct val="115000"/>
              </a:lnSpc>
              <a:spcAft>
                <a:spcPts val="300"/>
              </a:spcAft>
              <a:buClr>
                <a:schemeClr val="bg1"/>
              </a:buClr>
              <a:buSzPct val="100000"/>
            </a:pPr>
            <a:r>
              <a:rPr lang="fr-CA" sz="1100">
                <a:solidFill>
                  <a:schemeClr val="bg1"/>
                </a:solidFill>
                <a:latin typeface="+mj-lt"/>
                <a:sym typeface="Ubuntu"/>
              </a:rPr>
              <a:t>Synchrone autonome </a:t>
            </a:r>
          </a:p>
          <a:p>
            <a:pPr marL="9525">
              <a:lnSpc>
                <a:spcPct val="115000"/>
              </a:lnSpc>
              <a:spcAft>
                <a:spcPts val="300"/>
              </a:spcAft>
              <a:buClr>
                <a:schemeClr val="bg1"/>
              </a:buClr>
              <a:buSzPct val="100000"/>
            </a:pPr>
            <a:r>
              <a:rPr lang="fr-CA" sz="800">
                <a:solidFill>
                  <a:schemeClr val="bg1"/>
                </a:solidFill>
                <a:sym typeface="Ubuntu"/>
              </a:rPr>
              <a:t>Si l’on fait abstraction de la courte mise en situation en modalité synchrone animée, </a:t>
            </a:r>
            <a:r>
              <a:rPr lang="fr-CA" sz="800" b="1">
                <a:solidFill>
                  <a:schemeClr val="bg1"/>
                </a:solidFill>
                <a:sym typeface="Ubuntu"/>
              </a:rPr>
              <a:t>l’apprentissage coopératif</a:t>
            </a:r>
            <a:r>
              <a:rPr lang="fr-CA" sz="800">
                <a:solidFill>
                  <a:schemeClr val="bg1"/>
                </a:solidFill>
                <a:sym typeface="Ubuntu"/>
              </a:rPr>
              <a:t> peut se dérouler en modalité synchrone autonome. L’interdépendance (élément clé de la coopération) sera favorisée par cette modalité qui encourage l’autonomisation des équipes de travail tout en offrant, au besoin, le support de l’enseignant(e).</a:t>
            </a:r>
            <a:endParaRPr lang="fr-CA" sz="800">
              <a:solidFill>
                <a:schemeClr val="bg1"/>
              </a:solidFill>
              <a:latin typeface="Ubuntu"/>
              <a:sym typeface="Ubuntu"/>
            </a:endParaRPr>
          </a:p>
          <a:p>
            <a:pPr marL="9525">
              <a:lnSpc>
                <a:spcPct val="115000"/>
              </a:lnSpc>
              <a:spcAft>
                <a:spcPts val="300"/>
              </a:spcAft>
              <a:buClr>
                <a:schemeClr val="bg1"/>
              </a:buClr>
              <a:buSzPct val="100000"/>
            </a:pPr>
            <a:r>
              <a:rPr lang="fr-CA" sz="800" b="1">
                <a:solidFill>
                  <a:schemeClr val="bg1"/>
                </a:solidFill>
                <a:sym typeface="Ubuntu"/>
              </a:rPr>
              <a:t>D’autres stratégies compatibles avec cette modalité vont généralement profiter :</a:t>
            </a:r>
          </a:p>
          <a:p>
            <a:pPr marL="184150" indent="-174625">
              <a:lnSpc>
                <a:spcPct val="115000"/>
              </a:lnSpc>
              <a:spcAft>
                <a:spcPts val="300"/>
              </a:spcAft>
              <a:buClr>
                <a:schemeClr val="bg1"/>
              </a:buClr>
              <a:buSzPct val="100000"/>
              <a:buBlip>
                <a:blip r:embed="rId27">
                  <a:extLst>
                    <a:ext uri="{96DAC541-7B7A-43D3-8B79-37D633B846F1}">
                      <asvg:svgBlip xmlns:asvg="http://schemas.microsoft.com/office/drawing/2016/SVG/main" r:embed="rId28"/>
                    </a:ext>
                  </a:extLst>
                </a:blip>
              </a:buBlip>
            </a:pPr>
            <a:r>
              <a:rPr lang="fr-CA" sz="800">
                <a:solidFill>
                  <a:schemeClr val="bg1"/>
                </a:solidFill>
                <a:sym typeface="Ubuntu"/>
              </a:rPr>
              <a:t>du potentiel d’intervention en groupes restreints pour répondre à des besoins immédiats</a:t>
            </a:r>
          </a:p>
        </p:txBody>
      </p:sp>
      <p:sp>
        <p:nvSpPr>
          <p:cNvPr id="32" name="Rectangle 31">
            <a:extLst>
              <a:ext uri="{FF2B5EF4-FFF2-40B4-BE49-F238E27FC236}">
                <a16:creationId xmlns:a16="http://schemas.microsoft.com/office/drawing/2014/main" id="{5D7B0E32-4D77-FD40-A6A4-90FEA791ECDF}"/>
              </a:ext>
            </a:extLst>
          </p:cNvPr>
          <p:cNvSpPr/>
          <p:nvPr>
            <p:custDataLst>
              <p:tags r:id="rId11"/>
            </p:custDataLst>
          </p:nvPr>
        </p:nvSpPr>
        <p:spPr>
          <a:xfrm>
            <a:off x="5092830" y="1512246"/>
            <a:ext cx="2858814" cy="415498"/>
          </a:xfrm>
          <a:prstGeom prst="rect">
            <a:avLst/>
          </a:prstGeom>
        </p:spPr>
        <p:txBody>
          <a:bodyPr wrap="square" lIns="0" tIns="0" rIns="0" bIns="0">
            <a:spAutoFit/>
          </a:bodyPr>
          <a:lstStyle/>
          <a:p>
            <a:pPr lvl="0"/>
            <a:r>
              <a:rPr lang="fr-CA" sz="900">
                <a:solidFill>
                  <a:schemeClr val="accent4"/>
                </a:solidFill>
                <a:latin typeface="Ubuntu" panose="020B0504030602030204" pitchFamily="34" charset="0"/>
              </a:rPr>
              <a:t>Plusieurs stratégies d’enseignement sont compatibles avec les diverses modalités. Nous présentons ici un exemple parmi d’autres pour chaque modalité.</a:t>
            </a:r>
          </a:p>
        </p:txBody>
      </p:sp>
      <p:pic>
        <p:nvPicPr>
          <p:cNvPr id="35" name="Graphique 4">
            <a:extLst>
              <a:ext uri="{FF2B5EF4-FFF2-40B4-BE49-F238E27FC236}">
                <a16:creationId xmlns:a16="http://schemas.microsoft.com/office/drawing/2014/main" id="{73409D1A-6FF4-764B-8A7D-BB2E2C7170A7}"/>
              </a:ext>
            </a:extLst>
          </p:cNvPr>
          <p:cNvPicPr>
            <a:picLocks noChangeAspect="1"/>
          </p:cNvPicPr>
          <p:nvPr>
            <p:custDataLst>
              <p:tags r:id="rId12"/>
            </p:custDataLst>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7900406" y="1529460"/>
            <a:ext cx="990600" cy="990600"/>
          </a:xfrm>
          <a:prstGeom prst="rect">
            <a:avLst/>
          </a:prstGeom>
        </p:spPr>
      </p:pic>
      <p:pic>
        <p:nvPicPr>
          <p:cNvPr id="36" name="Graphique 10">
            <a:extLst>
              <a:ext uri="{FF2B5EF4-FFF2-40B4-BE49-F238E27FC236}">
                <a16:creationId xmlns:a16="http://schemas.microsoft.com/office/drawing/2014/main" id="{A266FB8D-3436-8648-902C-312BBB1B7D20}"/>
              </a:ext>
            </a:extLst>
          </p:cNvPr>
          <p:cNvPicPr>
            <a:picLocks noChangeAspect="1"/>
          </p:cNvPicPr>
          <p:nvPr>
            <p:custDataLst>
              <p:tags r:id="rId13"/>
            </p:custDataLst>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p:blipFill>
        <p:spPr>
          <a:xfrm>
            <a:off x="10854720" y="4507909"/>
            <a:ext cx="907152" cy="907152"/>
          </a:xfrm>
          <a:prstGeom prst="rect">
            <a:avLst/>
          </a:prstGeom>
        </p:spPr>
      </p:pic>
      <p:grpSp>
        <p:nvGrpSpPr>
          <p:cNvPr id="41" name="Groupe 40">
            <a:extLst>
              <a:ext uri="{FF2B5EF4-FFF2-40B4-BE49-F238E27FC236}">
                <a16:creationId xmlns:a16="http://schemas.microsoft.com/office/drawing/2014/main" id="{7CBED199-3EB6-2E40-8B66-07481ECA60EE}"/>
              </a:ext>
            </a:extLst>
          </p:cNvPr>
          <p:cNvGrpSpPr/>
          <p:nvPr>
            <p:custDataLst>
              <p:tags r:id="rId14"/>
            </p:custDataLst>
          </p:nvPr>
        </p:nvGrpSpPr>
        <p:grpSpPr>
          <a:xfrm>
            <a:off x="-6683676" y="4507909"/>
            <a:ext cx="5288107" cy="1077882"/>
            <a:chOff x="335537" y="3751229"/>
            <a:chExt cx="5288107" cy="1077882"/>
          </a:xfrm>
        </p:grpSpPr>
        <p:sp>
          <p:nvSpPr>
            <p:cNvPr id="37" name="Rectangle 36">
              <a:extLst>
                <a:ext uri="{FF2B5EF4-FFF2-40B4-BE49-F238E27FC236}">
                  <a16:creationId xmlns:a16="http://schemas.microsoft.com/office/drawing/2014/main" id="{FFEF96F3-30E9-D840-93E4-3F68F9135AD6}"/>
                </a:ext>
              </a:extLst>
            </p:cNvPr>
            <p:cNvSpPr/>
            <p:nvPr/>
          </p:nvSpPr>
          <p:spPr>
            <a:xfrm>
              <a:off x="335537" y="3751229"/>
              <a:ext cx="5288107" cy="1077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44000" bIns="0" rtlCol="0" anchor="t" anchorCtr="0"/>
            <a:lstStyle/>
            <a:p>
              <a:pPr lvl="0">
                <a:spcAft>
                  <a:spcPts val="300"/>
                </a:spcAft>
              </a:pPr>
              <a:r>
                <a:rPr lang="fr-CA" sz="1100">
                  <a:solidFill>
                    <a:schemeClr val="tx1"/>
                  </a:solidFill>
                  <a:latin typeface="+mj-lt"/>
                  <a:sym typeface="Ubuntu"/>
                </a:rPr>
                <a:t>Questions </a:t>
              </a:r>
              <a:br>
                <a:rPr lang="fr-CA" sz="1100">
                  <a:solidFill>
                    <a:schemeClr val="tx1"/>
                  </a:solidFill>
                  <a:latin typeface="+mj-lt"/>
                  <a:sym typeface="Ubuntu"/>
                </a:rPr>
              </a:br>
              <a:r>
                <a:rPr lang="fr-CA" sz="1100">
                  <a:solidFill>
                    <a:schemeClr val="tx1"/>
                  </a:solidFill>
                  <a:latin typeface="+mj-lt"/>
                  <a:sym typeface="Ubuntu"/>
                </a:rPr>
                <a:t>à se poser :</a:t>
              </a:r>
              <a:endParaRPr lang="fr-CA" sz="1100">
                <a:solidFill>
                  <a:schemeClr val="tx1"/>
                </a:solidFill>
                <a:latin typeface="+mj-lt"/>
                <a:ea typeface="Ubuntu"/>
                <a:cs typeface="Ubuntu"/>
                <a:sym typeface="Ubuntu"/>
              </a:endParaRPr>
            </a:p>
          </p:txBody>
        </p:sp>
        <p:sp>
          <p:nvSpPr>
            <p:cNvPr id="38" name="ZoneTexte 37">
              <a:extLst>
                <a:ext uri="{FF2B5EF4-FFF2-40B4-BE49-F238E27FC236}">
                  <a16:creationId xmlns:a16="http://schemas.microsoft.com/office/drawing/2014/main" id="{86322833-8E52-C84C-8165-D4325560BC60}"/>
                </a:ext>
              </a:extLst>
            </p:cNvPr>
            <p:cNvSpPr txBox="1"/>
            <p:nvPr/>
          </p:nvSpPr>
          <p:spPr>
            <a:xfrm>
              <a:off x="1400354" y="3948705"/>
              <a:ext cx="1282262" cy="756681"/>
            </a:xfrm>
            <a:prstGeom prst="rect">
              <a:avLst/>
            </a:prstGeom>
            <a:noFill/>
          </p:spPr>
          <p:txBody>
            <a:bodyPr wrap="square" lIns="0" tIns="0" rIns="0" bIns="0" rtlCol="0" anchor="t" anchorCtr="0">
              <a:noAutofit/>
            </a:bodyPr>
            <a:lstStyle/>
            <a:p>
              <a:pPr marL="184150" indent="-174625">
                <a:lnSpc>
                  <a:spcPct val="115000"/>
                </a:lnSpc>
                <a:spcAft>
                  <a:spcPts val="300"/>
                </a:spcAft>
                <a:buClr>
                  <a:srgbClr val="434343"/>
                </a:buClr>
                <a:buSzPct val="100000"/>
                <a:buBlip>
                  <a:blip r:embed="rId23">
                    <a:extLst>
                      <a:ext uri="{96DAC541-7B7A-43D3-8B79-37D633B846F1}">
                        <asvg:svgBlip xmlns:asvg="http://schemas.microsoft.com/office/drawing/2016/SVG/main" r:embed="rId24"/>
                      </a:ext>
                    </a:extLst>
                  </a:blip>
                </a:buBlip>
              </a:pPr>
              <a:r>
                <a:rPr lang="fr-CA" sz="800">
                  <a:sym typeface="Ubuntu"/>
                </a:rPr>
                <a:t>La stratégie d’enseignement choisie est-elle la plus pertinente considérant la modalité ciblée?</a:t>
              </a:r>
            </a:p>
            <a:p>
              <a:pPr algn="l"/>
              <a:endParaRPr lang="fr-FR" sz="1100" err="1">
                <a:latin typeface="Ubuntu" panose="020B0504030602030204" pitchFamily="34" charset="0"/>
              </a:endParaRPr>
            </a:p>
          </p:txBody>
        </p:sp>
        <p:sp>
          <p:nvSpPr>
            <p:cNvPr id="39" name="ZoneTexte 38">
              <a:extLst>
                <a:ext uri="{FF2B5EF4-FFF2-40B4-BE49-F238E27FC236}">
                  <a16:creationId xmlns:a16="http://schemas.microsoft.com/office/drawing/2014/main" id="{7DDE72B9-1E91-A94D-A1E2-377D65BBE734}"/>
                </a:ext>
              </a:extLst>
            </p:cNvPr>
            <p:cNvSpPr txBox="1"/>
            <p:nvPr/>
          </p:nvSpPr>
          <p:spPr>
            <a:xfrm>
              <a:off x="2880255" y="3948705"/>
              <a:ext cx="1229111" cy="816113"/>
            </a:xfrm>
            <a:prstGeom prst="rect">
              <a:avLst/>
            </a:prstGeom>
            <a:noFill/>
          </p:spPr>
          <p:txBody>
            <a:bodyPr wrap="square" lIns="0" tIns="0" rIns="0" bIns="0" rtlCol="0" anchor="t" anchorCtr="0">
              <a:noAutofit/>
            </a:bodyPr>
            <a:lstStyle/>
            <a:p>
              <a:pPr marL="184150" indent="-174625">
                <a:lnSpc>
                  <a:spcPct val="115000"/>
                </a:lnSpc>
                <a:spcAft>
                  <a:spcPts val="300"/>
                </a:spcAft>
                <a:buClr>
                  <a:srgbClr val="434343"/>
                </a:buClr>
                <a:buSzPct val="100000"/>
                <a:buBlip>
                  <a:blip r:embed="rId23">
                    <a:extLst>
                      <a:ext uri="{96DAC541-7B7A-43D3-8B79-37D633B846F1}">
                        <asvg:svgBlip xmlns:asvg="http://schemas.microsoft.com/office/drawing/2016/SVG/main" r:embed="rId24"/>
                      </a:ext>
                    </a:extLst>
                  </a:blip>
                </a:buBlip>
              </a:pPr>
              <a:r>
                <a:rPr lang="fr-CA" sz="800">
                  <a:solidFill>
                    <a:schemeClr val="dk1"/>
                  </a:solidFill>
                </a:rPr>
                <a:t>Puis-je adapter la modalité au besoin si je préfère ne pas modifier ma stratégie d’enseignement?</a:t>
              </a:r>
            </a:p>
          </p:txBody>
        </p:sp>
        <p:sp>
          <p:nvSpPr>
            <p:cNvPr id="40" name="ZoneTexte 39">
              <a:extLst>
                <a:ext uri="{FF2B5EF4-FFF2-40B4-BE49-F238E27FC236}">
                  <a16:creationId xmlns:a16="http://schemas.microsoft.com/office/drawing/2014/main" id="{DF168377-0B83-D74E-AF66-BAA7AA9CF76F}"/>
                </a:ext>
              </a:extLst>
            </p:cNvPr>
            <p:cNvSpPr txBox="1"/>
            <p:nvPr/>
          </p:nvSpPr>
          <p:spPr>
            <a:xfrm>
              <a:off x="4288641" y="3948705"/>
              <a:ext cx="1145218" cy="756681"/>
            </a:xfrm>
            <a:prstGeom prst="rect">
              <a:avLst/>
            </a:prstGeom>
            <a:noFill/>
          </p:spPr>
          <p:txBody>
            <a:bodyPr wrap="square" lIns="0" tIns="0" rIns="0" bIns="0" rtlCol="0" anchor="t" anchorCtr="0">
              <a:noAutofit/>
            </a:bodyPr>
            <a:lstStyle/>
            <a:p>
              <a:pPr marL="184150" indent="-174625">
                <a:lnSpc>
                  <a:spcPct val="115000"/>
                </a:lnSpc>
                <a:spcAft>
                  <a:spcPts val="300"/>
                </a:spcAft>
                <a:buClr>
                  <a:srgbClr val="434343"/>
                </a:buClr>
                <a:buSzPct val="100000"/>
                <a:buBlip>
                  <a:blip r:embed="rId23">
                    <a:extLst>
                      <a:ext uri="{96DAC541-7B7A-43D3-8B79-37D633B846F1}">
                        <asvg:svgBlip xmlns:asvg="http://schemas.microsoft.com/office/drawing/2016/SVG/main" r:embed="rId24"/>
                      </a:ext>
                    </a:extLst>
                  </a:blip>
                </a:buBlip>
              </a:pPr>
              <a:r>
                <a:rPr lang="fr-CA" sz="800">
                  <a:solidFill>
                    <a:schemeClr val="dk1"/>
                  </a:solidFill>
                </a:rPr>
                <a:t>Puis-je adapter mon activité et ma stratégie considérant la modalité ciblée?</a:t>
              </a:r>
            </a:p>
          </p:txBody>
        </p:sp>
      </p:grpSp>
      <p:sp>
        <p:nvSpPr>
          <p:cNvPr id="42" name="Rectangle 41">
            <a:extLst>
              <a:ext uri="{FF2B5EF4-FFF2-40B4-BE49-F238E27FC236}">
                <a16:creationId xmlns:a16="http://schemas.microsoft.com/office/drawing/2014/main" id="{A2EAABCE-EBFB-3749-888B-6254DADB7D4E}"/>
              </a:ext>
            </a:extLst>
          </p:cNvPr>
          <p:cNvSpPr/>
          <p:nvPr>
            <p:custDataLst>
              <p:tags r:id="rId15"/>
            </p:custDataLst>
          </p:nvPr>
        </p:nvSpPr>
        <p:spPr>
          <a:xfrm>
            <a:off x="705654" y="1981507"/>
            <a:ext cx="3789596" cy="900246"/>
          </a:xfrm>
          <a:prstGeom prst="rect">
            <a:avLst/>
          </a:prstGeom>
        </p:spPr>
        <p:txBody>
          <a:bodyPr wrap="square" lIns="0" tIns="0" rIns="0" bIns="0">
            <a:spAutoFit/>
          </a:bodyPr>
          <a:lstStyle/>
          <a:p>
            <a:pPr lvl="0" algn="ctr">
              <a:spcAft>
                <a:spcPts val="300"/>
              </a:spcAft>
            </a:pPr>
            <a:r>
              <a:rPr lang="fr-CA" sz="800" b="1">
                <a:solidFill>
                  <a:schemeClr val="accent5"/>
                </a:solidFill>
                <a:latin typeface="Ubuntu" panose="020B0504030602030204" pitchFamily="34" charset="0"/>
              </a:rPr>
              <a:t>STRATÉGIES</a:t>
            </a:r>
            <a:r>
              <a:rPr lang="fr-CA" sz="800">
                <a:latin typeface="Ubuntu" panose="020B0504030602030204" pitchFamily="34" charset="0"/>
              </a:rPr>
              <a:t> permettant d'organiser les grandes étapes du </a:t>
            </a:r>
            <a:br>
              <a:rPr lang="fr-CA" sz="800">
                <a:latin typeface="Ubuntu" panose="020B0504030602030204" pitchFamily="34" charset="0"/>
              </a:rPr>
            </a:br>
            <a:r>
              <a:rPr lang="fr-CA" sz="800">
                <a:latin typeface="Ubuntu" panose="020B0504030602030204" pitchFamily="34" charset="0"/>
              </a:rPr>
              <a:t>déroulement d'un cours ou d’une séquence de cours. Les </a:t>
            </a:r>
            <a:r>
              <a:rPr lang="fr-CA" sz="800" err="1">
                <a:latin typeface="Ubuntu" panose="020B0504030602030204" pitchFamily="34" charset="0"/>
              </a:rPr>
              <a:t>microstratégies</a:t>
            </a:r>
            <a:r>
              <a:rPr lang="fr-CA" sz="800">
                <a:latin typeface="Ubuntu" panose="020B0504030602030204" pitchFamily="34" charset="0"/>
              </a:rPr>
              <a:t> orientent la démarche globale de l’enseignement </a:t>
            </a:r>
            <a:br>
              <a:rPr lang="fr-CA" sz="800">
                <a:latin typeface="Ubuntu" panose="020B0504030602030204" pitchFamily="34" charset="0"/>
              </a:rPr>
            </a:br>
            <a:r>
              <a:rPr lang="fr-CA" sz="800">
                <a:latin typeface="Ubuntu" panose="020B0504030602030204" pitchFamily="34" charset="0"/>
              </a:rPr>
              <a:t>vers des objectifs d’apprentissages précis selon un modèle pédagogique.</a:t>
            </a:r>
          </a:p>
          <a:p>
            <a:pPr lvl="0" algn="ctr">
              <a:spcAft>
                <a:spcPts val="300"/>
              </a:spcAft>
            </a:pPr>
            <a:r>
              <a:rPr lang="fr-CA" sz="800">
                <a:latin typeface="Ubuntu" panose="020B0504030602030204" pitchFamily="34" charset="0"/>
              </a:rPr>
              <a:t>Exemples : apprentissage coopératif, enseignement explicite, apprentissage par projet, apprentissage expérientiel, compagnonnage cognitif, apprentissage par problème, mentorat professionnel (FP)</a:t>
            </a:r>
          </a:p>
        </p:txBody>
      </p:sp>
      <p:sp>
        <p:nvSpPr>
          <p:cNvPr id="43" name="Rectangle 42">
            <a:extLst>
              <a:ext uri="{FF2B5EF4-FFF2-40B4-BE49-F238E27FC236}">
                <a16:creationId xmlns:a16="http://schemas.microsoft.com/office/drawing/2014/main" id="{39139290-B34A-8F4E-A005-707595A75BAE}"/>
              </a:ext>
            </a:extLst>
          </p:cNvPr>
          <p:cNvSpPr/>
          <p:nvPr>
            <p:custDataLst>
              <p:tags r:id="rId16"/>
            </p:custDataLst>
          </p:nvPr>
        </p:nvSpPr>
        <p:spPr>
          <a:xfrm>
            <a:off x="510363" y="3798483"/>
            <a:ext cx="4178595" cy="900246"/>
          </a:xfrm>
          <a:prstGeom prst="rect">
            <a:avLst/>
          </a:prstGeom>
        </p:spPr>
        <p:txBody>
          <a:bodyPr wrap="square" lIns="0" tIns="0" rIns="0" bIns="0">
            <a:spAutoFit/>
          </a:bodyPr>
          <a:lstStyle/>
          <a:p>
            <a:pPr lvl="0" algn="ctr">
              <a:spcAft>
                <a:spcPts val="300"/>
              </a:spcAft>
            </a:pPr>
            <a:r>
              <a:rPr lang="fr-CA" sz="800" b="1">
                <a:solidFill>
                  <a:schemeClr val="accent5"/>
                </a:solidFill>
                <a:latin typeface="Ubuntu" panose="020B0504030602030204" pitchFamily="34" charset="0"/>
              </a:rPr>
              <a:t>COMPOSANTES ÉLÉMENTAIRES </a:t>
            </a:r>
            <a:r>
              <a:rPr lang="fr-CA" sz="800">
                <a:latin typeface="Ubuntu" panose="020B0504030602030204" pitchFamily="34" charset="0"/>
              </a:rPr>
              <a:t>permettant de concevoir les activités d’enseignement-apprentissage. Les </a:t>
            </a:r>
            <a:r>
              <a:rPr lang="fr-CA" sz="800" err="1">
                <a:latin typeface="Ubuntu" panose="020B0504030602030204" pitchFamily="34" charset="0"/>
              </a:rPr>
              <a:t>microstratégies</a:t>
            </a:r>
            <a:r>
              <a:rPr lang="fr-CA" sz="800">
                <a:latin typeface="Ubuntu" panose="020B0504030602030204" pitchFamily="34" charset="0"/>
              </a:rPr>
              <a:t> sont utilisées pour une seule activité pédagogique, et pas nécessairement pour l'ensemble des activités prévues dans un cours ou une séquence de cours.</a:t>
            </a:r>
          </a:p>
          <a:p>
            <a:pPr lvl="0" algn="ctr">
              <a:spcAft>
                <a:spcPts val="300"/>
              </a:spcAft>
            </a:pPr>
            <a:r>
              <a:rPr lang="fr-CA" sz="800">
                <a:latin typeface="Ubuntu" panose="020B0504030602030204" pitchFamily="34" charset="0"/>
              </a:rPr>
              <a:t>Exemples : apprentissage coopératif, classe inversée, lecture-écriture collaborative, pratique délibérée, débat, démonstration, étude de cas, jeu de rôles, modelage, micro-enseignement, quiz, résolution de problèmes, portfolio, prise de notes</a:t>
            </a:r>
          </a:p>
        </p:txBody>
      </p:sp>
      <p:sp>
        <p:nvSpPr>
          <p:cNvPr id="47" name="Rectangle 46">
            <a:extLst>
              <a:ext uri="{FF2B5EF4-FFF2-40B4-BE49-F238E27FC236}">
                <a16:creationId xmlns:a16="http://schemas.microsoft.com/office/drawing/2014/main" id="{EE3E0F01-62B9-174C-81A7-78F485106148}"/>
              </a:ext>
            </a:extLst>
          </p:cNvPr>
          <p:cNvSpPr/>
          <p:nvPr>
            <p:custDataLst>
              <p:tags r:id="rId17"/>
            </p:custDataLst>
          </p:nvPr>
        </p:nvSpPr>
        <p:spPr>
          <a:xfrm>
            <a:off x="1874526" y="1538828"/>
            <a:ext cx="1451853" cy="29185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chorCtr="0"/>
          <a:lstStyle/>
          <a:p>
            <a:pPr marL="9525" algn="ctr">
              <a:lnSpc>
                <a:spcPct val="115000"/>
              </a:lnSpc>
              <a:spcAft>
                <a:spcPts val="300"/>
              </a:spcAft>
              <a:buClr>
                <a:schemeClr val="bg1"/>
              </a:buClr>
              <a:buSzPct val="100000"/>
            </a:pPr>
            <a:r>
              <a:rPr lang="fr-CA" sz="1100" err="1">
                <a:solidFill>
                  <a:schemeClr val="bg1"/>
                </a:solidFill>
                <a:latin typeface="+mj-lt"/>
                <a:sym typeface="Ubuntu"/>
              </a:rPr>
              <a:t>Macrostratégies</a:t>
            </a:r>
            <a:endParaRPr lang="fr-CA" sz="800">
              <a:solidFill>
                <a:schemeClr val="bg1"/>
              </a:solidFill>
              <a:latin typeface="Ubuntu"/>
              <a:sym typeface="Ubuntu"/>
            </a:endParaRPr>
          </a:p>
        </p:txBody>
      </p:sp>
      <p:sp>
        <p:nvSpPr>
          <p:cNvPr id="48" name="Rectangle 47">
            <a:extLst>
              <a:ext uri="{FF2B5EF4-FFF2-40B4-BE49-F238E27FC236}">
                <a16:creationId xmlns:a16="http://schemas.microsoft.com/office/drawing/2014/main" id="{E07DDDED-329D-8F4C-8E13-9B54C2B81D82}"/>
              </a:ext>
            </a:extLst>
          </p:cNvPr>
          <p:cNvSpPr/>
          <p:nvPr>
            <p:custDataLst>
              <p:tags r:id="rId18"/>
            </p:custDataLst>
          </p:nvPr>
        </p:nvSpPr>
        <p:spPr>
          <a:xfrm>
            <a:off x="1874526" y="3431424"/>
            <a:ext cx="1451853" cy="29185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chorCtr="0"/>
          <a:lstStyle/>
          <a:p>
            <a:pPr marL="9525" algn="ctr">
              <a:lnSpc>
                <a:spcPct val="115000"/>
              </a:lnSpc>
              <a:spcAft>
                <a:spcPts val="300"/>
              </a:spcAft>
              <a:buClr>
                <a:schemeClr val="bg1"/>
              </a:buClr>
              <a:buSzPct val="100000"/>
            </a:pPr>
            <a:r>
              <a:rPr lang="fr-CA" sz="1100" err="1">
                <a:solidFill>
                  <a:schemeClr val="bg1"/>
                </a:solidFill>
                <a:latin typeface="+mj-lt"/>
                <a:sym typeface="Ubuntu"/>
              </a:rPr>
              <a:t>Microstratégies</a:t>
            </a:r>
            <a:endParaRPr lang="fr-CA" sz="800">
              <a:solidFill>
                <a:schemeClr val="bg1"/>
              </a:solidFill>
              <a:latin typeface="Ubuntu"/>
              <a:sym typeface="Ubuntu"/>
            </a:endParaRPr>
          </a:p>
        </p:txBody>
      </p:sp>
      <p:sp>
        <p:nvSpPr>
          <p:cNvPr id="30" name="ZoneTexte 29">
            <a:extLst>
              <a:ext uri="{FF2B5EF4-FFF2-40B4-BE49-F238E27FC236}">
                <a16:creationId xmlns:a16="http://schemas.microsoft.com/office/drawing/2014/main" id="{2CF8D7AC-036F-4084-BAC1-9CD60475F378}"/>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4005008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D344A077-AC1A-9140-BC95-9482B3373501}"/>
              </a:ext>
            </a:extLst>
          </p:cNvPr>
          <p:cNvSpPr/>
          <p:nvPr>
            <p:custDataLst>
              <p:tags r:id="rId1"/>
            </p:custDataLst>
          </p:nvPr>
        </p:nvSpPr>
        <p:spPr>
          <a:xfrm flipH="1">
            <a:off x="9712036" y="0"/>
            <a:ext cx="2479964" cy="6858000"/>
          </a:xfrm>
          <a:prstGeom prst="rect">
            <a:avLst/>
          </a:prstGeom>
          <a:gradFill>
            <a:gsLst>
              <a:gs pos="100000">
                <a:schemeClr val="bg1"/>
              </a:gs>
              <a:gs pos="0">
                <a:schemeClr val="bg2">
                  <a:lumMod val="90000"/>
                </a:schemeClr>
              </a:gs>
            </a:gsLst>
            <a:lin ang="18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endParaRPr lang="fr-CA">
              <a:solidFill>
                <a:schemeClr val="accent5"/>
              </a:solidFill>
              <a:latin typeface="Viga" panose="020B0800030000020004" pitchFamily="34" charset="77"/>
            </a:endParaRPr>
          </a:p>
        </p:txBody>
      </p:sp>
      <p:pic>
        <p:nvPicPr>
          <p:cNvPr id="26" name="Graphique 25">
            <a:extLst>
              <a:ext uri="{FF2B5EF4-FFF2-40B4-BE49-F238E27FC236}">
                <a16:creationId xmlns:a16="http://schemas.microsoft.com/office/drawing/2014/main" id="{E632B702-EA91-8B46-8C3D-C9F8A8BACDAC}"/>
              </a:ext>
            </a:extLst>
          </p:cNvPr>
          <p:cNvPicPr>
            <a:picLocks noChangeAspect="1"/>
          </p:cNvPicPr>
          <p:nvPr>
            <p:custDataLst>
              <p:tags r:id="rId2"/>
            </p:custDataLst>
          </p:nvPr>
        </p:nvPicPr>
        <p:blipFill>
          <a:blip r:embed="rId27">
            <a:extLst>
              <a:ext uri="{96DAC541-7B7A-43D3-8B79-37D633B846F1}">
                <asvg:svgBlip xmlns:asvg="http://schemas.microsoft.com/office/drawing/2016/SVG/main" r:embed="rId28"/>
              </a:ext>
            </a:extLst>
          </a:blip>
          <a:stretch>
            <a:fillRect/>
          </a:stretch>
        </p:blipFill>
        <p:spPr>
          <a:xfrm rot="5400000">
            <a:off x="9352432" y="1865324"/>
            <a:ext cx="3137150" cy="2289758"/>
          </a:xfrm>
          <a:prstGeom prst="rect">
            <a:avLst/>
          </a:prstGeom>
        </p:spPr>
      </p:pic>
      <p:pic>
        <p:nvPicPr>
          <p:cNvPr id="28" name="Graphique 27">
            <a:extLst>
              <a:ext uri="{FF2B5EF4-FFF2-40B4-BE49-F238E27FC236}">
                <a16:creationId xmlns:a16="http://schemas.microsoft.com/office/drawing/2014/main" id="{95E0A376-66F5-C942-A741-A445DE43F1A6}"/>
              </a:ext>
            </a:extLst>
          </p:cNvPr>
          <p:cNvPicPr>
            <a:picLocks noChangeAspect="1"/>
          </p:cNvPicPr>
          <p:nvPr>
            <p:custDataLst>
              <p:tags r:id="rId3"/>
            </p:custDataLst>
          </p:nvPr>
        </p:nvPicPr>
        <p:blipFill>
          <a:blip r:embed="rId29">
            <a:extLst>
              <a:ext uri="{96DAC541-7B7A-43D3-8B79-37D633B846F1}">
                <asvg:svgBlip xmlns:asvg="http://schemas.microsoft.com/office/drawing/2016/SVG/main" r:embed="rId30"/>
              </a:ext>
            </a:extLst>
          </a:blip>
          <a:stretch>
            <a:fillRect/>
          </a:stretch>
        </p:blipFill>
        <p:spPr>
          <a:xfrm rot="10800000">
            <a:off x="6791826" y="3125111"/>
            <a:ext cx="3183924" cy="3276983"/>
          </a:xfrm>
          <a:prstGeom prst="rect">
            <a:avLst/>
          </a:prstGeom>
        </p:spPr>
      </p:pic>
      <p:sp>
        <p:nvSpPr>
          <p:cNvPr id="32" name="Rectangle 31">
            <a:extLst>
              <a:ext uri="{FF2B5EF4-FFF2-40B4-BE49-F238E27FC236}">
                <a16:creationId xmlns:a16="http://schemas.microsoft.com/office/drawing/2014/main" id="{5D7B0E32-4D77-FD40-A6A4-90FEA791ECDF}"/>
              </a:ext>
            </a:extLst>
          </p:cNvPr>
          <p:cNvSpPr/>
          <p:nvPr>
            <p:custDataLst>
              <p:tags r:id="rId4"/>
            </p:custDataLst>
          </p:nvPr>
        </p:nvSpPr>
        <p:spPr>
          <a:xfrm>
            <a:off x="402047" y="2154494"/>
            <a:ext cx="3127628" cy="1487587"/>
          </a:xfrm>
          <a:prstGeom prst="rect">
            <a:avLst/>
          </a:prstGeom>
        </p:spPr>
        <p:txBody>
          <a:bodyPr wrap="square" lIns="0" tIns="0" rIns="0" bIns="0" anchor="t">
            <a:spAutoFit/>
          </a:bodyPr>
          <a:lstStyle/>
          <a:p>
            <a:pPr marL="171450" indent="-171450">
              <a:spcAft>
                <a:spcPts val="4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a:rPr>
              <a:t>Offrir un </a:t>
            </a:r>
            <a:r>
              <a:rPr lang="fr-CA" sz="900" b="1">
                <a:solidFill>
                  <a:schemeClr val="accent4"/>
                </a:solidFill>
                <a:latin typeface="Ubuntu"/>
              </a:rPr>
              <a:t>service équitable </a:t>
            </a:r>
            <a:r>
              <a:rPr lang="fr-CA" sz="900">
                <a:solidFill>
                  <a:schemeClr val="accent4"/>
                </a:solidFill>
                <a:latin typeface="Ubuntu"/>
              </a:rPr>
              <a:t>aux élèves </a:t>
            </a:r>
            <a:br>
              <a:rPr lang="fr-CA" sz="900">
                <a:latin typeface="Ubuntu" panose="020B0504030602030204" pitchFamily="34" charset="0"/>
              </a:rPr>
            </a:br>
            <a:r>
              <a:rPr lang="fr-CA" sz="900">
                <a:solidFill>
                  <a:schemeClr val="accent4"/>
                </a:solidFill>
                <a:latin typeface="Ubuntu"/>
              </a:rPr>
              <a:t>à distance comme à ceux en présence.</a:t>
            </a:r>
          </a:p>
          <a:p>
            <a:pPr marL="171450" indent="-171450">
              <a:spcAft>
                <a:spcPts val="4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a:rPr>
              <a:t>Favoriser les </a:t>
            </a:r>
            <a:r>
              <a:rPr lang="fr-CA" sz="900" b="1">
                <a:solidFill>
                  <a:schemeClr val="accent4"/>
                </a:solidFill>
                <a:latin typeface="Ubuntu"/>
              </a:rPr>
              <a:t>échanges</a:t>
            </a:r>
            <a:r>
              <a:rPr lang="fr-CA" sz="900">
                <a:solidFill>
                  <a:schemeClr val="accent4"/>
                </a:solidFill>
                <a:latin typeface="Ubuntu"/>
              </a:rPr>
              <a:t> entre les apprenant(e)s, en classe et à distance. Le sentiment d’appartenance à une seule et même classe est aussi important que pour les classes ordinaires. Les élèves en classe auront donc aussi besoin d’appareils (Chromebook, tablettes, ordinateurs).</a:t>
            </a:r>
          </a:p>
          <a:p>
            <a:pPr marL="171450" indent="-171450">
              <a:spcAft>
                <a:spcPts val="4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a:rPr>
              <a:t>Répondre aux besoins des apprenant(e)s en </a:t>
            </a:r>
            <a:r>
              <a:rPr lang="fr-CA" sz="900" b="1">
                <a:solidFill>
                  <a:schemeClr val="accent4"/>
                </a:solidFill>
                <a:latin typeface="Ubuntu"/>
              </a:rPr>
              <a:t>sous-groupes</a:t>
            </a:r>
            <a:r>
              <a:rPr lang="fr-CA" sz="900">
                <a:solidFill>
                  <a:schemeClr val="accent4"/>
                </a:solidFill>
                <a:latin typeface="Ubuntu"/>
              </a:rPr>
              <a:t> pendant que les autres travaillent de façon plus autonome (synchrone autonome ou hors connexion).</a:t>
            </a:r>
          </a:p>
        </p:txBody>
      </p:sp>
      <p:grpSp>
        <p:nvGrpSpPr>
          <p:cNvPr id="13" name="Groupe 12">
            <a:extLst>
              <a:ext uri="{FF2B5EF4-FFF2-40B4-BE49-F238E27FC236}">
                <a16:creationId xmlns:a16="http://schemas.microsoft.com/office/drawing/2014/main" id="{53BD4276-B9BF-154A-A735-901A7DA768AF}"/>
              </a:ext>
            </a:extLst>
          </p:cNvPr>
          <p:cNvGrpSpPr/>
          <p:nvPr>
            <p:custDataLst>
              <p:tags r:id="rId5"/>
            </p:custDataLst>
          </p:nvPr>
        </p:nvGrpSpPr>
        <p:grpSpPr>
          <a:xfrm>
            <a:off x="0" y="6148818"/>
            <a:ext cx="11894049" cy="570481"/>
            <a:chOff x="0" y="6148818"/>
            <a:chExt cx="11894049" cy="570481"/>
          </a:xfrm>
        </p:grpSpPr>
        <p:sp>
          <p:nvSpPr>
            <p:cNvPr id="14" name="Rectangle 13">
              <a:extLst>
                <a:ext uri="{FF2B5EF4-FFF2-40B4-BE49-F238E27FC236}">
                  <a16:creationId xmlns:a16="http://schemas.microsoft.com/office/drawing/2014/main" id="{C5AEB632-8A64-194D-BEB8-1EFC18AA2FD2}"/>
                </a:ext>
              </a:extLst>
            </p:cNvPr>
            <p:cNvSpPr/>
            <p:nvPr/>
          </p:nvSpPr>
          <p:spPr>
            <a:xfrm>
              <a:off x="908942" y="6410321"/>
              <a:ext cx="2165657" cy="169277"/>
            </a:xfrm>
            <a:prstGeom prst="rect">
              <a:avLst/>
            </a:prstGeom>
            <a:ln>
              <a:noFill/>
            </a:ln>
          </p:spPr>
          <p:txBody>
            <a:bodyPr wrap="none" lIns="0" tIns="0" rIns="0" bIns="0">
              <a:spAutoFit/>
            </a:bodyPr>
            <a:lstStyle/>
            <a:p>
              <a:r>
                <a:rPr lang="fr-CA" sz="1100">
                  <a:solidFill>
                    <a:schemeClr val="accent6">
                      <a:lumMod val="20000"/>
                      <a:lumOff val="80000"/>
                    </a:schemeClr>
                  </a:solidFill>
                  <a:latin typeface="Viga" panose="020B0800030000020004" pitchFamily="34" charset="77"/>
                </a:rPr>
                <a:t>Fiche 4 - </a:t>
              </a:r>
              <a:r>
                <a:rPr lang="fr-CA" sz="1100">
                  <a:solidFill>
                    <a:schemeClr val="accent6">
                      <a:lumMod val="20000"/>
                      <a:lumOff val="80000"/>
                    </a:schemeClr>
                  </a:solidFill>
                  <a:latin typeface="Viga"/>
                </a:rPr>
                <a:t>Stratégies pédagogiques</a:t>
              </a:r>
            </a:p>
          </p:txBody>
        </p:sp>
        <p:cxnSp>
          <p:nvCxnSpPr>
            <p:cNvPr id="15" name="Connecteur droit 14">
              <a:extLst>
                <a:ext uri="{FF2B5EF4-FFF2-40B4-BE49-F238E27FC236}">
                  <a16:creationId xmlns:a16="http://schemas.microsoft.com/office/drawing/2014/main" id="{1287FB74-4FC8-9347-AA08-D0E20E710E45}"/>
                </a:ext>
              </a:extLst>
            </p:cNvPr>
            <p:cNvCxnSpPr>
              <a:cxnSpLocks/>
            </p:cNvCxnSpPr>
            <p:nvPr/>
          </p:nvCxnSpPr>
          <p:spPr>
            <a:xfrm>
              <a:off x="3269293" y="6478858"/>
              <a:ext cx="7405556"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0A063BE8-4326-3B46-BC35-C41189FCFDC7}"/>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Google Shape;126;p27">
              <a:extLst>
                <a:ext uri="{FF2B5EF4-FFF2-40B4-BE49-F238E27FC236}">
                  <a16:creationId xmlns:a16="http://schemas.microsoft.com/office/drawing/2014/main" id="{0FAC7881-16AF-0C4D-A094-4B06CB59C275}"/>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40000"/>
                      <a:lumOff val="60000"/>
                    </a:schemeClr>
                  </a:solidFill>
                  <a:latin typeface="Viga"/>
                  <a:ea typeface="Viga"/>
                  <a:cs typeface="Viga"/>
                  <a:sym typeface="Viga"/>
                </a:rPr>
                <a:t>Version : </a:t>
              </a:r>
              <a:r>
                <a:rPr lang="fr" sz="800">
                  <a:solidFill>
                    <a:schemeClr val="accent6">
                      <a:lumMod val="40000"/>
                      <a:lumOff val="60000"/>
                    </a:schemeClr>
                  </a:solidFill>
                  <a:latin typeface="Viga"/>
                  <a:ea typeface="Viga"/>
                  <a:cs typeface="Viga"/>
                  <a:sym typeface="Viga"/>
                </a:rPr>
                <a:t>2021-07-07</a:t>
              </a:r>
              <a:endParaRPr sz="800">
                <a:solidFill>
                  <a:schemeClr val="accent6">
                    <a:lumMod val="40000"/>
                    <a:lumOff val="60000"/>
                  </a:schemeClr>
                </a:solidFill>
                <a:latin typeface="Viga"/>
                <a:ea typeface="Viga"/>
                <a:cs typeface="Viga"/>
                <a:sym typeface="Viga"/>
              </a:endParaRPr>
            </a:p>
          </p:txBody>
        </p:sp>
        <p:pic>
          <p:nvPicPr>
            <p:cNvPr id="18" name="Graphique 17">
              <a:extLst>
                <a:ext uri="{FF2B5EF4-FFF2-40B4-BE49-F238E27FC236}">
                  <a16:creationId xmlns:a16="http://schemas.microsoft.com/office/drawing/2014/main" id="{0A4A7420-3BA8-0D49-9FE3-FD8CCA930D1C}"/>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02047" y="6148818"/>
              <a:ext cx="399337" cy="570481"/>
            </a:xfrm>
            <a:prstGeom prst="rect">
              <a:avLst/>
            </a:prstGeom>
          </p:spPr>
        </p:pic>
      </p:grpSp>
      <p:sp>
        <p:nvSpPr>
          <p:cNvPr id="20" name="Rectangle 19">
            <a:extLst>
              <a:ext uri="{FF2B5EF4-FFF2-40B4-BE49-F238E27FC236}">
                <a16:creationId xmlns:a16="http://schemas.microsoft.com/office/drawing/2014/main" id="{A5057C9A-EEC5-7044-9167-04A2C2A9058C}"/>
              </a:ext>
            </a:extLst>
          </p:cNvPr>
          <p:cNvSpPr/>
          <p:nvPr>
            <p:custDataLst>
              <p:tags r:id="rId6"/>
            </p:custDataLst>
          </p:nvPr>
        </p:nvSpPr>
        <p:spPr>
          <a:xfrm>
            <a:off x="372414" y="1625702"/>
            <a:ext cx="3127629" cy="42896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80000" tIns="108000" rIns="144000" bIns="0" rtlCol="0" anchor="t" anchorCtr="0"/>
          <a:lstStyle/>
          <a:p>
            <a:pPr marL="9525">
              <a:lnSpc>
                <a:spcPct val="115000"/>
              </a:lnSpc>
              <a:spcAft>
                <a:spcPts val="300"/>
              </a:spcAft>
              <a:buClr>
                <a:schemeClr val="bg1"/>
              </a:buClr>
              <a:buSzPct val="100000"/>
            </a:pPr>
            <a:r>
              <a:rPr lang="fr-CA" sz="1100">
                <a:solidFill>
                  <a:schemeClr val="bg1"/>
                </a:solidFill>
                <a:latin typeface="+mj-lt"/>
                <a:sym typeface="Ubuntu"/>
              </a:rPr>
              <a:t>Synchrone animé</a:t>
            </a:r>
            <a:endParaRPr lang="fr-CA" sz="800">
              <a:solidFill>
                <a:schemeClr val="bg1"/>
              </a:solidFill>
              <a:latin typeface="Ubuntu"/>
              <a:sym typeface="Ubuntu"/>
            </a:endParaRPr>
          </a:p>
        </p:txBody>
      </p:sp>
      <p:sp>
        <p:nvSpPr>
          <p:cNvPr id="21" name="Rectangle 20">
            <a:extLst>
              <a:ext uri="{FF2B5EF4-FFF2-40B4-BE49-F238E27FC236}">
                <a16:creationId xmlns:a16="http://schemas.microsoft.com/office/drawing/2014/main" id="{C5CE4BBB-5327-ED4C-9E35-1705FADCD325}"/>
              </a:ext>
            </a:extLst>
          </p:cNvPr>
          <p:cNvSpPr/>
          <p:nvPr>
            <p:custDataLst>
              <p:tags r:id="rId7"/>
            </p:custDataLst>
          </p:nvPr>
        </p:nvSpPr>
        <p:spPr>
          <a:xfrm>
            <a:off x="402047" y="4101127"/>
            <a:ext cx="3127628" cy="4289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Ins="144000" bIns="0" rtlCol="0" anchor="t" anchorCtr="0"/>
          <a:lstStyle/>
          <a:p>
            <a:pPr marL="9525">
              <a:lnSpc>
                <a:spcPct val="115000"/>
              </a:lnSpc>
              <a:spcAft>
                <a:spcPts val="300"/>
              </a:spcAft>
              <a:buClr>
                <a:schemeClr val="bg1"/>
              </a:buClr>
              <a:buSzPct val="100000"/>
            </a:pPr>
            <a:r>
              <a:rPr lang="fr-CA" sz="1100">
                <a:solidFill>
                  <a:schemeClr val="bg1"/>
                </a:solidFill>
                <a:latin typeface="+mj-lt"/>
                <a:sym typeface="Ubuntu"/>
              </a:rPr>
              <a:t>Hors connexion</a:t>
            </a:r>
            <a:endParaRPr lang="fr-CA" sz="800">
              <a:solidFill>
                <a:schemeClr val="bg1"/>
              </a:solidFill>
              <a:sym typeface="Ubuntu"/>
            </a:endParaRPr>
          </a:p>
        </p:txBody>
      </p:sp>
      <p:sp>
        <p:nvSpPr>
          <p:cNvPr id="22" name="Rectangle 21">
            <a:extLst>
              <a:ext uri="{FF2B5EF4-FFF2-40B4-BE49-F238E27FC236}">
                <a16:creationId xmlns:a16="http://schemas.microsoft.com/office/drawing/2014/main" id="{FF370388-E596-7C45-9DA0-158F7139B346}"/>
              </a:ext>
            </a:extLst>
          </p:cNvPr>
          <p:cNvSpPr/>
          <p:nvPr>
            <p:custDataLst>
              <p:tags r:id="rId8"/>
            </p:custDataLst>
          </p:nvPr>
        </p:nvSpPr>
        <p:spPr>
          <a:xfrm>
            <a:off x="3861142" y="4116110"/>
            <a:ext cx="2673008" cy="4276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Ins="144000" bIns="0" rtlCol="0" anchor="t" anchorCtr="0"/>
          <a:lstStyle/>
          <a:p>
            <a:pPr marL="9525">
              <a:lnSpc>
                <a:spcPct val="115000"/>
              </a:lnSpc>
              <a:spcAft>
                <a:spcPts val="300"/>
              </a:spcAft>
              <a:buClr>
                <a:schemeClr val="bg1"/>
              </a:buClr>
              <a:buSzPct val="100000"/>
            </a:pPr>
            <a:r>
              <a:rPr lang="fr-CA" sz="1100">
                <a:solidFill>
                  <a:schemeClr val="bg1"/>
                </a:solidFill>
                <a:latin typeface="+mj-lt"/>
                <a:sym typeface="Ubuntu"/>
              </a:rPr>
              <a:t>Asynchrone autonome</a:t>
            </a:r>
            <a:endParaRPr lang="fr-CA" sz="800">
              <a:solidFill>
                <a:schemeClr val="bg1"/>
              </a:solidFill>
              <a:latin typeface="Ubuntu"/>
              <a:sym typeface="Ubuntu"/>
            </a:endParaRPr>
          </a:p>
        </p:txBody>
      </p:sp>
      <p:sp>
        <p:nvSpPr>
          <p:cNvPr id="23" name="Rectangle 22">
            <a:extLst>
              <a:ext uri="{FF2B5EF4-FFF2-40B4-BE49-F238E27FC236}">
                <a16:creationId xmlns:a16="http://schemas.microsoft.com/office/drawing/2014/main" id="{D9CB5C36-BB96-0048-A3A6-93257AD5A1D7}"/>
              </a:ext>
            </a:extLst>
          </p:cNvPr>
          <p:cNvSpPr/>
          <p:nvPr>
            <p:custDataLst>
              <p:tags r:id="rId9"/>
            </p:custDataLst>
          </p:nvPr>
        </p:nvSpPr>
        <p:spPr>
          <a:xfrm>
            <a:off x="3861142" y="1626419"/>
            <a:ext cx="2673008" cy="42770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0000" tIns="108000" rIns="360000" bIns="0" rtlCol="0" anchor="t" anchorCtr="0"/>
          <a:lstStyle/>
          <a:p>
            <a:pPr marL="9525">
              <a:lnSpc>
                <a:spcPct val="115000"/>
              </a:lnSpc>
              <a:spcAft>
                <a:spcPts val="300"/>
              </a:spcAft>
              <a:buClr>
                <a:schemeClr val="bg1"/>
              </a:buClr>
              <a:buSzPct val="100000"/>
            </a:pPr>
            <a:r>
              <a:rPr lang="fr-CA" sz="1100">
                <a:solidFill>
                  <a:schemeClr val="bg1"/>
                </a:solidFill>
                <a:latin typeface="+mj-lt"/>
                <a:sym typeface="Ubuntu"/>
              </a:rPr>
              <a:t>Synchrone autonome </a:t>
            </a:r>
          </a:p>
        </p:txBody>
      </p:sp>
      <p:pic>
        <p:nvPicPr>
          <p:cNvPr id="35" name="Graphique 4">
            <a:extLst>
              <a:ext uri="{FF2B5EF4-FFF2-40B4-BE49-F238E27FC236}">
                <a16:creationId xmlns:a16="http://schemas.microsoft.com/office/drawing/2014/main" id="{73409D1A-6FF4-764B-8A7D-BB2E2C7170A7}"/>
              </a:ext>
            </a:extLst>
          </p:cNvPr>
          <p:cNvPicPr>
            <a:picLocks noChangeAspect="1"/>
          </p:cNvPicPr>
          <p:nvPr>
            <p:custDataLst>
              <p:tags r:id="rId10"/>
            </p:custDataLst>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5564022" y="3588178"/>
            <a:ext cx="990600" cy="990600"/>
          </a:xfrm>
          <a:prstGeom prst="rect">
            <a:avLst/>
          </a:prstGeom>
        </p:spPr>
      </p:pic>
      <p:pic>
        <p:nvPicPr>
          <p:cNvPr id="36" name="Graphique 10">
            <a:extLst>
              <a:ext uri="{FF2B5EF4-FFF2-40B4-BE49-F238E27FC236}">
                <a16:creationId xmlns:a16="http://schemas.microsoft.com/office/drawing/2014/main" id="{A266FB8D-3436-8648-902C-312BBB1B7D20}"/>
              </a:ext>
            </a:extLst>
          </p:cNvPr>
          <p:cNvPicPr>
            <a:picLocks noChangeAspect="1"/>
          </p:cNvPicPr>
          <p:nvPr>
            <p:custDataLst>
              <p:tags r:id="rId11"/>
            </p:custDataLst>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2592891" y="1179995"/>
            <a:ext cx="907152" cy="907152"/>
          </a:xfrm>
          <a:prstGeom prst="rect">
            <a:avLst/>
          </a:prstGeom>
        </p:spPr>
      </p:pic>
      <p:sp>
        <p:nvSpPr>
          <p:cNvPr id="29" name="Rectangle 28">
            <a:extLst>
              <a:ext uri="{FF2B5EF4-FFF2-40B4-BE49-F238E27FC236}">
                <a16:creationId xmlns:a16="http://schemas.microsoft.com/office/drawing/2014/main" id="{4B74C867-6F38-7949-B231-3310E319F28E}"/>
              </a:ext>
            </a:extLst>
          </p:cNvPr>
          <p:cNvSpPr/>
          <p:nvPr>
            <p:custDataLst>
              <p:tags r:id="rId12"/>
            </p:custDataLst>
          </p:nvPr>
        </p:nvSpPr>
        <p:spPr>
          <a:xfrm>
            <a:off x="3861142" y="2154494"/>
            <a:ext cx="2673008" cy="1159292"/>
          </a:xfrm>
          <a:prstGeom prst="rect">
            <a:avLst/>
          </a:prstGeom>
        </p:spPr>
        <p:txBody>
          <a:bodyPr wrap="square" lIns="0" tIns="0" rIns="0" bIns="0" anchor="t">
            <a:spAutoFit/>
          </a:bodyPr>
          <a:lstStyle/>
          <a:p>
            <a:pPr marL="171450" indent="-171450">
              <a:spcAft>
                <a:spcPts val="4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a:rPr>
              <a:t>Laisser les apprenant(e)s travailler sans supervision immédiate implique un certain travail en mode synchrone animé au préalable pour permettre de développer leur </a:t>
            </a:r>
            <a:r>
              <a:rPr lang="fr-CA" sz="900" b="1">
                <a:solidFill>
                  <a:schemeClr val="accent4"/>
                </a:solidFill>
                <a:latin typeface="Ubuntu"/>
              </a:rPr>
              <a:t>autonomie</a:t>
            </a:r>
            <a:r>
              <a:rPr lang="fr-CA" sz="900">
                <a:solidFill>
                  <a:schemeClr val="accent4"/>
                </a:solidFill>
                <a:latin typeface="Ubuntu"/>
              </a:rPr>
              <a:t>.</a:t>
            </a:r>
          </a:p>
          <a:p>
            <a:pPr marL="171450" indent="-171450">
              <a:spcAft>
                <a:spcPts val="4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a:rPr>
              <a:t>Offrir des consignes claires aux apprenant(e)s quant aux façons d’obtenir de </a:t>
            </a:r>
            <a:r>
              <a:rPr lang="fr-CA" sz="900" b="1">
                <a:solidFill>
                  <a:schemeClr val="accent4"/>
                </a:solidFill>
                <a:latin typeface="Ubuntu"/>
              </a:rPr>
              <a:t>l’aide</a:t>
            </a:r>
            <a:r>
              <a:rPr lang="fr-CA" sz="900">
                <a:solidFill>
                  <a:schemeClr val="accent4"/>
                </a:solidFill>
                <a:latin typeface="Ubuntu"/>
              </a:rPr>
              <a:t> pour éviter les pertes de temps ou les dérangements fréquents.</a:t>
            </a:r>
          </a:p>
        </p:txBody>
      </p:sp>
      <p:sp>
        <p:nvSpPr>
          <p:cNvPr id="30" name="Rectangle 29">
            <a:extLst>
              <a:ext uri="{FF2B5EF4-FFF2-40B4-BE49-F238E27FC236}">
                <a16:creationId xmlns:a16="http://schemas.microsoft.com/office/drawing/2014/main" id="{17F9E329-FE87-0D46-8EA8-57966DBE9025}"/>
              </a:ext>
            </a:extLst>
          </p:cNvPr>
          <p:cNvSpPr/>
          <p:nvPr>
            <p:custDataLst>
              <p:tags r:id="rId13"/>
            </p:custDataLst>
          </p:nvPr>
        </p:nvSpPr>
        <p:spPr>
          <a:xfrm>
            <a:off x="402047" y="4641888"/>
            <a:ext cx="3127628" cy="1159292"/>
          </a:xfrm>
          <a:prstGeom prst="rect">
            <a:avLst/>
          </a:prstGeom>
        </p:spPr>
        <p:txBody>
          <a:bodyPr wrap="square" lIns="0" tIns="0" rIns="0" bIns="0">
            <a:spAutoFit/>
          </a:bodyPr>
          <a:lstStyle/>
          <a:p>
            <a:pPr marL="171450" indent="-171450">
              <a:spcAft>
                <a:spcPts val="4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panose="020B0504030602030204" pitchFamily="34" charset="0"/>
              </a:rPr>
              <a:t>Utiliser le </a:t>
            </a:r>
            <a:r>
              <a:rPr lang="fr-CA" sz="900" b="1">
                <a:solidFill>
                  <a:schemeClr val="accent4"/>
                </a:solidFill>
                <a:latin typeface="Ubuntu" panose="020B0504030602030204" pitchFamily="34" charset="0"/>
              </a:rPr>
              <a:t>matériel</a:t>
            </a:r>
            <a:r>
              <a:rPr lang="fr-CA" sz="900">
                <a:solidFill>
                  <a:schemeClr val="accent4"/>
                </a:solidFill>
                <a:latin typeface="Ubuntu" panose="020B0504030602030204" pitchFamily="34" charset="0"/>
              </a:rPr>
              <a:t> (papier-crayon, matériel de manipulation en science ou en arts, etc.) tout en demeurant équitable envers les apprenant(e)s à distance. Par exemple, des « kits » à apporter à la maison pourraient être prévus pour ces derniers.</a:t>
            </a:r>
          </a:p>
          <a:p>
            <a:pPr marL="171450" indent="-171450">
              <a:spcAft>
                <a:spcPts val="4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panose="020B0504030602030204" pitchFamily="34" charset="0"/>
              </a:rPr>
              <a:t>Prévoir des façons de laisser des </a:t>
            </a:r>
            <a:r>
              <a:rPr lang="fr-CA" sz="900" b="1">
                <a:solidFill>
                  <a:schemeClr val="accent4"/>
                </a:solidFill>
                <a:latin typeface="Ubuntu" panose="020B0504030602030204" pitchFamily="34" charset="0"/>
              </a:rPr>
              <a:t>traces</a:t>
            </a:r>
            <a:r>
              <a:rPr lang="fr-CA" sz="900">
                <a:solidFill>
                  <a:schemeClr val="accent4"/>
                </a:solidFill>
                <a:latin typeface="Ubuntu" panose="020B0504030602030204" pitchFamily="34" charset="0"/>
              </a:rPr>
              <a:t> de leur travail (notes, photos, vidéos, etc.) en complément de la production finale quand c’est pertinent.</a:t>
            </a:r>
          </a:p>
        </p:txBody>
      </p:sp>
      <p:sp>
        <p:nvSpPr>
          <p:cNvPr id="31" name="Rectangle 30">
            <a:extLst>
              <a:ext uri="{FF2B5EF4-FFF2-40B4-BE49-F238E27FC236}">
                <a16:creationId xmlns:a16="http://schemas.microsoft.com/office/drawing/2014/main" id="{1C2013B7-18D4-1744-996E-D7006525690A}"/>
              </a:ext>
            </a:extLst>
          </p:cNvPr>
          <p:cNvSpPr/>
          <p:nvPr>
            <p:custDataLst>
              <p:tags r:id="rId14"/>
            </p:custDataLst>
          </p:nvPr>
        </p:nvSpPr>
        <p:spPr>
          <a:xfrm>
            <a:off x="3861142" y="4637674"/>
            <a:ext cx="2673008" cy="1349087"/>
          </a:xfrm>
          <a:prstGeom prst="rect">
            <a:avLst/>
          </a:prstGeom>
        </p:spPr>
        <p:txBody>
          <a:bodyPr wrap="square" lIns="0" tIns="0" rIns="0" bIns="0">
            <a:spAutoFit/>
          </a:bodyPr>
          <a:lstStyle/>
          <a:p>
            <a:pPr marL="171450" indent="-171450">
              <a:spcAft>
                <a:spcPts val="400"/>
              </a:spcAft>
              <a:buBlip>
                <a:blip r:embed="rId31">
                  <a:extLst>
                    <a:ext uri="{96DAC541-7B7A-43D3-8B79-37D633B846F1}">
                      <asvg:svgBlip xmlns:asvg="http://schemas.microsoft.com/office/drawing/2016/SVG/main" r:embed="rId32"/>
                    </a:ext>
                  </a:extLst>
                </a:blip>
              </a:buBlip>
            </a:pPr>
            <a:r>
              <a:rPr lang="fr-CA" sz="900" b="1">
                <a:solidFill>
                  <a:schemeClr val="accent4"/>
                </a:solidFill>
                <a:latin typeface="Ubuntu" panose="020B0504030602030204" pitchFamily="34" charset="0"/>
              </a:rPr>
              <a:t>Adapter les tâches</a:t>
            </a:r>
            <a:r>
              <a:rPr lang="fr-CA" sz="900">
                <a:solidFill>
                  <a:schemeClr val="accent4"/>
                </a:solidFill>
                <a:latin typeface="Ubuntu" panose="020B0504030602030204" pitchFamily="34" charset="0"/>
              </a:rPr>
              <a:t>, les suivis et les rétroactions à offrir quand certains élèves sont en mode asynchrone alors que d’autres sont en mode synchrone.</a:t>
            </a:r>
          </a:p>
          <a:p>
            <a:pPr marL="171450" indent="-171450">
              <a:spcAft>
                <a:spcPts val="4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panose="020B0504030602030204" pitchFamily="34" charset="0"/>
              </a:rPr>
              <a:t>Assurer </a:t>
            </a:r>
            <a:r>
              <a:rPr lang="fr-CA" sz="900" b="1">
                <a:solidFill>
                  <a:schemeClr val="accent4"/>
                </a:solidFill>
                <a:latin typeface="Ubuntu" panose="020B0504030602030204" pitchFamily="34" charset="0"/>
              </a:rPr>
              <a:t>l’équité de l’expérience </a:t>
            </a:r>
            <a:r>
              <a:rPr lang="fr-CA" sz="900">
                <a:solidFill>
                  <a:schemeClr val="accent4"/>
                </a:solidFill>
                <a:latin typeface="Ubuntu" panose="020B0504030602030204" pitchFamily="34" charset="0"/>
              </a:rPr>
              <a:t>pour tous les apprenant(e)s.</a:t>
            </a:r>
          </a:p>
          <a:p>
            <a:pPr marL="171450" indent="-171450">
              <a:spcAft>
                <a:spcPts val="4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panose="020B0504030602030204" pitchFamily="34" charset="0"/>
              </a:rPr>
              <a:t>Prévoir des opportunités </a:t>
            </a:r>
            <a:r>
              <a:rPr lang="fr-CA" sz="900" b="1">
                <a:solidFill>
                  <a:schemeClr val="accent4"/>
                </a:solidFill>
                <a:latin typeface="Ubuntu" panose="020B0504030602030204" pitchFamily="34" charset="0"/>
              </a:rPr>
              <a:t>d’interactions</a:t>
            </a:r>
            <a:r>
              <a:rPr lang="fr-CA" sz="900">
                <a:solidFill>
                  <a:schemeClr val="accent4"/>
                </a:solidFill>
                <a:latin typeface="Ubuntu" panose="020B0504030602030204" pitchFamily="34" charset="0"/>
              </a:rPr>
              <a:t> entre les apprenant(e)s malgré le fait qu’ils travaillent en temps différé (forums, murs collaboratifs).</a:t>
            </a:r>
          </a:p>
        </p:txBody>
      </p:sp>
      <p:sp>
        <p:nvSpPr>
          <p:cNvPr id="45" name="Rectangle 44">
            <a:extLst>
              <a:ext uri="{FF2B5EF4-FFF2-40B4-BE49-F238E27FC236}">
                <a16:creationId xmlns:a16="http://schemas.microsoft.com/office/drawing/2014/main" id="{6E937FCF-0D24-E043-A1BB-3AD6D342D264}"/>
              </a:ext>
            </a:extLst>
          </p:cNvPr>
          <p:cNvSpPr/>
          <p:nvPr>
            <p:custDataLst>
              <p:tags r:id="rId15"/>
            </p:custDataLst>
          </p:nvPr>
        </p:nvSpPr>
        <p:spPr>
          <a:xfrm>
            <a:off x="7014844" y="1339937"/>
            <a:ext cx="2903065" cy="1600887"/>
          </a:xfrm>
          <a:prstGeom prst="rect">
            <a:avLst/>
          </a:prstGeom>
        </p:spPr>
        <p:txBody>
          <a:bodyPr wrap="square" lIns="0" tIns="0" rIns="0" bIns="0">
            <a:spAutoFit/>
          </a:bodyPr>
          <a:lstStyle/>
          <a:p>
            <a:pPr lvl="0">
              <a:lnSpc>
                <a:spcPct val="115000"/>
              </a:lnSpc>
              <a:spcAft>
                <a:spcPts val="600"/>
              </a:spcAft>
            </a:pPr>
            <a:r>
              <a:rPr lang="fr-CA" sz="1100">
                <a:latin typeface="Viga"/>
                <a:ea typeface="Viga"/>
                <a:cs typeface="Viga"/>
                <a:sym typeface="Viga"/>
              </a:rPr>
              <a:t>En rotation!</a:t>
            </a:r>
          </a:p>
          <a:p>
            <a:pPr lvl="0">
              <a:lnSpc>
                <a:spcPct val="115000"/>
              </a:lnSpc>
              <a:spcAft>
                <a:spcPts val="600"/>
              </a:spcAft>
            </a:pPr>
            <a:r>
              <a:rPr lang="fr-CA" sz="900">
                <a:solidFill>
                  <a:schemeClr val="accent4"/>
                </a:solidFill>
                <a:latin typeface="Ubuntu" panose="020B0504030602030204" pitchFamily="34" charset="0"/>
                <a:sym typeface="Viga"/>
              </a:rPr>
              <a:t>L’emploi d’une </a:t>
            </a:r>
            <a:r>
              <a:rPr lang="fr-CA" sz="900" err="1">
                <a:solidFill>
                  <a:schemeClr val="accent4"/>
                </a:solidFill>
                <a:latin typeface="Ubuntu" panose="020B0504030602030204" pitchFamily="34" charset="0"/>
                <a:sym typeface="Viga"/>
              </a:rPr>
              <a:t>macrostratégie</a:t>
            </a:r>
            <a:r>
              <a:rPr lang="fr-CA" sz="900">
                <a:solidFill>
                  <a:schemeClr val="accent4"/>
                </a:solidFill>
                <a:latin typeface="Ubuntu" panose="020B0504030602030204" pitchFamily="34" charset="0"/>
                <a:sym typeface="Viga"/>
              </a:rPr>
              <a:t> de </a:t>
            </a:r>
            <a:r>
              <a:rPr lang="fr-CA" sz="900" b="1">
                <a:solidFill>
                  <a:schemeClr val="accent4"/>
                </a:solidFill>
                <a:latin typeface="Ubuntu" panose="020B0504030602030204" pitchFamily="34" charset="0"/>
                <a:sym typeface="Viga"/>
              </a:rPr>
              <a:t>rotation</a:t>
            </a:r>
            <a:r>
              <a:rPr lang="fr-CA" sz="900">
                <a:solidFill>
                  <a:schemeClr val="accent4"/>
                </a:solidFill>
                <a:latin typeface="Ubuntu" panose="020B0504030602030204" pitchFamily="34" charset="0"/>
                <a:sym typeface="Viga"/>
              </a:rPr>
              <a:t> (Flip-Flop) permet à l’enseignant en contexte </a:t>
            </a:r>
            <a:r>
              <a:rPr lang="fr-CA" sz="900" err="1">
                <a:solidFill>
                  <a:schemeClr val="accent4"/>
                </a:solidFill>
                <a:latin typeface="Ubuntu" panose="020B0504030602030204" pitchFamily="34" charset="0"/>
                <a:sym typeface="Viga"/>
              </a:rPr>
              <a:t>comodal</a:t>
            </a:r>
            <a:r>
              <a:rPr lang="fr-CA" sz="900">
                <a:solidFill>
                  <a:schemeClr val="accent4"/>
                </a:solidFill>
                <a:latin typeface="Ubuntu" panose="020B0504030602030204" pitchFamily="34" charset="0"/>
                <a:sym typeface="Viga"/>
              </a:rPr>
              <a:t> de :</a:t>
            </a:r>
          </a:p>
          <a:p>
            <a:pPr marL="171450" lvl="0" indent="-171450">
              <a:lnSpc>
                <a:spcPct val="115000"/>
              </a:lnSpc>
              <a:spcAft>
                <a:spcPts val="6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panose="020B0504030602030204" pitchFamily="34" charset="0"/>
                <a:sym typeface="Viga"/>
              </a:rPr>
              <a:t>mieux tirer profit de chaque mode</a:t>
            </a:r>
          </a:p>
          <a:p>
            <a:pPr marL="171450" lvl="0" indent="-171450">
              <a:lnSpc>
                <a:spcPct val="115000"/>
              </a:lnSpc>
              <a:spcAft>
                <a:spcPts val="6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panose="020B0504030602030204" pitchFamily="34" charset="0"/>
                <a:sym typeface="Viga"/>
              </a:rPr>
              <a:t>susciter l’engagement cognitif </a:t>
            </a:r>
            <a:br>
              <a:rPr lang="fr-CA" sz="900">
                <a:solidFill>
                  <a:schemeClr val="accent4"/>
                </a:solidFill>
                <a:latin typeface="Ubuntu" panose="020B0504030602030204" pitchFamily="34" charset="0"/>
                <a:sym typeface="Viga"/>
              </a:rPr>
            </a:br>
            <a:r>
              <a:rPr lang="fr-CA" sz="900">
                <a:solidFill>
                  <a:schemeClr val="accent4"/>
                </a:solidFill>
                <a:latin typeface="Ubuntu" panose="020B0504030602030204" pitchFamily="34" charset="0"/>
                <a:sym typeface="Viga"/>
              </a:rPr>
              <a:t>des apprenant(e)s</a:t>
            </a:r>
          </a:p>
          <a:p>
            <a:pPr marL="171450" lvl="0" indent="-171450">
              <a:lnSpc>
                <a:spcPct val="115000"/>
              </a:lnSpc>
              <a:spcAft>
                <a:spcPts val="6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panose="020B0504030602030204" pitchFamily="34" charset="0"/>
                <a:sym typeface="Viga"/>
              </a:rPr>
              <a:t>répondre aux besoins </a:t>
            </a:r>
            <a:br>
              <a:rPr lang="fr-CA" sz="900">
                <a:solidFill>
                  <a:schemeClr val="accent4"/>
                </a:solidFill>
                <a:latin typeface="Ubuntu" panose="020B0504030602030204" pitchFamily="34" charset="0"/>
                <a:sym typeface="Viga"/>
              </a:rPr>
            </a:br>
            <a:r>
              <a:rPr lang="fr-CA" sz="900">
                <a:solidFill>
                  <a:schemeClr val="accent4"/>
                </a:solidFill>
                <a:latin typeface="Ubuntu" panose="020B0504030602030204" pitchFamily="34" charset="0"/>
                <a:sym typeface="Viga"/>
              </a:rPr>
              <a:t>des apprenants en sous-groupes</a:t>
            </a:r>
          </a:p>
        </p:txBody>
      </p:sp>
      <p:sp>
        <p:nvSpPr>
          <p:cNvPr id="49" name="Ellipse 48">
            <a:extLst>
              <a:ext uri="{FF2B5EF4-FFF2-40B4-BE49-F238E27FC236}">
                <a16:creationId xmlns:a16="http://schemas.microsoft.com/office/drawing/2014/main" id="{95E2A276-45B7-A347-A417-18CBF319852B}"/>
              </a:ext>
            </a:extLst>
          </p:cNvPr>
          <p:cNvSpPr/>
          <p:nvPr>
            <p:custDataLst>
              <p:tags r:id="rId16"/>
            </p:custDataLst>
          </p:nvPr>
        </p:nvSpPr>
        <p:spPr>
          <a:xfrm>
            <a:off x="7054774" y="3565843"/>
            <a:ext cx="1582843" cy="736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5000"/>
              </a:lnSpc>
              <a:spcAft>
                <a:spcPts val="600"/>
              </a:spcAft>
            </a:pPr>
            <a:r>
              <a:rPr lang="fr-CA" sz="800">
                <a:solidFill>
                  <a:schemeClr val="bg1"/>
                </a:solidFill>
                <a:latin typeface="Ubuntu" panose="020B0504030602030204" pitchFamily="34" charset="0"/>
                <a:sym typeface="Viga"/>
              </a:rPr>
              <a:t>Apprenant(e)s en présence et à distance en synchrone autonome</a:t>
            </a:r>
          </a:p>
        </p:txBody>
      </p:sp>
      <p:sp>
        <p:nvSpPr>
          <p:cNvPr id="50" name="Ellipse 49">
            <a:extLst>
              <a:ext uri="{FF2B5EF4-FFF2-40B4-BE49-F238E27FC236}">
                <a16:creationId xmlns:a16="http://schemas.microsoft.com/office/drawing/2014/main" id="{481C424F-9A7D-924C-A103-B66F3DC5BD52}"/>
              </a:ext>
            </a:extLst>
          </p:cNvPr>
          <p:cNvSpPr/>
          <p:nvPr>
            <p:custDataLst>
              <p:tags r:id="rId17"/>
            </p:custDataLst>
          </p:nvPr>
        </p:nvSpPr>
        <p:spPr>
          <a:xfrm>
            <a:off x="7611821" y="5334458"/>
            <a:ext cx="1538884" cy="9121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5000"/>
              </a:lnSpc>
              <a:spcAft>
                <a:spcPts val="600"/>
              </a:spcAft>
            </a:pPr>
            <a:r>
              <a:rPr lang="fr-CA" sz="800">
                <a:solidFill>
                  <a:schemeClr val="bg1"/>
                </a:solidFill>
                <a:latin typeface="Ubuntu" panose="020B0504030602030204" pitchFamily="34" charset="0"/>
                <a:sym typeface="Viga"/>
              </a:rPr>
              <a:t>Apprenants en présence et à distance en synchrone animé</a:t>
            </a:r>
          </a:p>
        </p:txBody>
      </p:sp>
      <p:sp>
        <p:nvSpPr>
          <p:cNvPr id="51" name="Ellipse 50">
            <a:extLst>
              <a:ext uri="{FF2B5EF4-FFF2-40B4-BE49-F238E27FC236}">
                <a16:creationId xmlns:a16="http://schemas.microsoft.com/office/drawing/2014/main" id="{1FCA460C-B6B9-5B40-9648-EB2A74C8C077}"/>
              </a:ext>
            </a:extLst>
          </p:cNvPr>
          <p:cNvSpPr/>
          <p:nvPr>
            <p:custDataLst>
              <p:tags r:id="rId18"/>
            </p:custDataLst>
          </p:nvPr>
        </p:nvSpPr>
        <p:spPr>
          <a:xfrm>
            <a:off x="8889635" y="3866795"/>
            <a:ext cx="941430" cy="118514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5000"/>
              </a:lnSpc>
              <a:spcAft>
                <a:spcPts val="600"/>
              </a:spcAft>
            </a:pPr>
            <a:r>
              <a:rPr lang="fr-CA" sz="800">
                <a:solidFill>
                  <a:schemeClr val="bg1"/>
                </a:solidFill>
                <a:latin typeface="Ubuntu" panose="020B0504030602030204" pitchFamily="34" charset="0"/>
                <a:sym typeface="Viga"/>
              </a:rPr>
              <a:t>Apprenant(e)s en présence et à distance en hors connexion</a:t>
            </a:r>
          </a:p>
        </p:txBody>
      </p:sp>
      <p:sp>
        <p:nvSpPr>
          <p:cNvPr id="53" name="Rectangle 52">
            <a:extLst>
              <a:ext uri="{FF2B5EF4-FFF2-40B4-BE49-F238E27FC236}">
                <a16:creationId xmlns:a16="http://schemas.microsoft.com/office/drawing/2014/main" id="{4B7C4832-BCA5-6348-B585-28132C990FEF}"/>
              </a:ext>
            </a:extLst>
          </p:cNvPr>
          <p:cNvSpPr/>
          <p:nvPr>
            <p:custDataLst>
              <p:tags r:id="rId19"/>
            </p:custDataLst>
          </p:nvPr>
        </p:nvSpPr>
        <p:spPr>
          <a:xfrm>
            <a:off x="7907260" y="4474084"/>
            <a:ext cx="941431" cy="410049"/>
          </a:xfrm>
          <a:prstGeom prst="rect">
            <a:avLst/>
          </a:prstGeom>
        </p:spPr>
        <p:txBody>
          <a:bodyPr wrap="square" lIns="0" tIns="0" rIns="0" bIns="0">
            <a:spAutoFit/>
          </a:bodyPr>
          <a:lstStyle/>
          <a:p>
            <a:pPr lvl="0" algn="ctr">
              <a:lnSpc>
                <a:spcPct val="115000"/>
              </a:lnSpc>
              <a:spcAft>
                <a:spcPts val="600"/>
              </a:spcAft>
            </a:pPr>
            <a:r>
              <a:rPr lang="fr-CA" sz="800" b="1">
                <a:solidFill>
                  <a:schemeClr val="bg1"/>
                </a:solidFill>
                <a:latin typeface="Ubuntu" panose="020B0504030602030204" pitchFamily="34" charset="0"/>
                <a:sym typeface="Viga"/>
              </a:rPr>
              <a:t>APPRENANTS </a:t>
            </a:r>
            <a:br>
              <a:rPr lang="fr-CA" sz="800" b="1">
                <a:solidFill>
                  <a:schemeClr val="bg1"/>
                </a:solidFill>
                <a:latin typeface="Ubuntu" panose="020B0504030602030204" pitchFamily="34" charset="0"/>
                <a:sym typeface="Viga"/>
              </a:rPr>
            </a:br>
            <a:r>
              <a:rPr lang="fr-CA" sz="800" b="1">
                <a:solidFill>
                  <a:schemeClr val="bg1"/>
                </a:solidFill>
                <a:latin typeface="Ubuntu" panose="020B0504030602030204" pitchFamily="34" charset="0"/>
                <a:sym typeface="Viga"/>
              </a:rPr>
              <a:t>EN </a:t>
            </a:r>
            <a:br>
              <a:rPr lang="fr-CA" sz="800" b="1">
                <a:solidFill>
                  <a:schemeClr val="bg1"/>
                </a:solidFill>
                <a:latin typeface="Ubuntu" panose="020B0504030602030204" pitchFamily="34" charset="0"/>
                <a:sym typeface="Viga"/>
              </a:rPr>
            </a:br>
            <a:r>
              <a:rPr lang="fr-CA" sz="800" b="1">
                <a:solidFill>
                  <a:schemeClr val="bg1"/>
                </a:solidFill>
                <a:latin typeface="Ubuntu" panose="020B0504030602030204" pitchFamily="34" charset="0"/>
                <a:sym typeface="Viga"/>
              </a:rPr>
              <a:t>ASYNCHRONE</a:t>
            </a:r>
          </a:p>
        </p:txBody>
      </p:sp>
      <p:sp>
        <p:nvSpPr>
          <p:cNvPr id="59" name="Ellipse 58">
            <a:extLst>
              <a:ext uri="{FF2B5EF4-FFF2-40B4-BE49-F238E27FC236}">
                <a16:creationId xmlns:a16="http://schemas.microsoft.com/office/drawing/2014/main" id="{711AF8AE-2D14-EF46-82F5-F842082C5292}"/>
              </a:ext>
            </a:extLst>
          </p:cNvPr>
          <p:cNvSpPr/>
          <p:nvPr>
            <p:custDataLst>
              <p:tags r:id="rId20"/>
            </p:custDataLst>
          </p:nvPr>
        </p:nvSpPr>
        <p:spPr>
          <a:xfrm>
            <a:off x="10001940" y="1725792"/>
            <a:ext cx="1838134" cy="93377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5000"/>
              </a:lnSpc>
              <a:spcAft>
                <a:spcPts val="600"/>
              </a:spcAft>
            </a:pPr>
            <a:r>
              <a:rPr lang="fr-CA" sz="800">
                <a:solidFill>
                  <a:schemeClr val="bg1"/>
                </a:solidFill>
                <a:latin typeface="Ubuntu" panose="020B0504030602030204" pitchFamily="34" charset="0"/>
                <a:sym typeface="Viga"/>
              </a:rPr>
              <a:t>Apprenant(e)s en présence et à distance en synchrone autonome ou hors connexion</a:t>
            </a:r>
          </a:p>
        </p:txBody>
      </p:sp>
      <p:sp>
        <p:nvSpPr>
          <p:cNvPr id="60" name="Ellipse 59">
            <a:extLst>
              <a:ext uri="{FF2B5EF4-FFF2-40B4-BE49-F238E27FC236}">
                <a16:creationId xmlns:a16="http://schemas.microsoft.com/office/drawing/2014/main" id="{382F7E88-110F-144E-ABC7-996B4F139491}"/>
              </a:ext>
            </a:extLst>
          </p:cNvPr>
          <p:cNvSpPr/>
          <p:nvPr>
            <p:custDataLst>
              <p:tags r:id="rId21"/>
            </p:custDataLst>
          </p:nvPr>
        </p:nvSpPr>
        <p:spPr>
          <a:xfrm>
            <a:off x="10094043" y="3352481"/>
            <a:ext cx="1653929" cy="93377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5000"/>
              </a:lnSpc>
              <a:spcAft>
                <a:spcPts val="600"/>
              </a:spcAft>
            </a:pPr>
            <a:r>
              <a:rPr lang="fr-CA" sz="800">
                <a:solidFill>
                  <a:schemeClr val="bg1"/>
                </a:solidFill>
                <a:latin typeface="Ubuntu" panose="020B0504030602030204" pitchFamily="34" charset="0"/>
                <a:sym typeface="Viga"/>
              </a:rPr>
              <a:t>Apprenants en présence et à distance en synchrone animé</a:t>
            </a:r>
          </a:p>
        </p:txBody>
      </p:sp>
      <p:sp>
        <p:nvSpPr>
          <p:cNvPr id="69" name="Rectangle 68">
            <a:extLst>
              <a:ext uri="{FF2B5EF4-FFF2-40B4-BE49-F238E27FC236}">
                <a16:creationId xmlns:a16="http://schemas.microsoft.com/office/drawing/2014/main" id="{4CA57C5D-A39B-C24F-B42A-41213FD71F78}"/>
              </a:ext>
            </a:extLst>
          </p:cNvPr>
          <p:cNvSpPr/>
          <p:nvPr>
            <p:custDataLst>
              <p:tags r:id="rId22"/>
            </p:custDataLst>
          </p:nvPr>
        </p:nvSpPr>
        <p:spPr>
          <a:xfrm>
            <a:off x="10368952" y="2865897"/>
            <a:ext cx="1104110" cy="268471"/>
          </a:xfrm>
          <a:prstGeom prst="rect">
            <a:avLst/>
          </a:prstGeom>
        </p:spPr>
        <p:txBody>
          <a:bodyPr wrap="square" lIns="0" tIns="0" rIns="0" bIns="0">
            <a:spAutoFit/>
          </a:bodyPr>
          <a:lstStyle/>
          <a:p>
            <a:pPr lvl="0" algn="ctr">
              <a:lnSpc>
                <a:spcPct val="115000"/>
              </a:lnSpc>
              <a:spcAft>
                <a:spcPts val="600"/>
              </a:spcAft>
            </a:pPr>
            <a:r>
              <a:rPr lang="fr-CA" sz="800" b="1">
                <a:solidFill>
                  <a:schemeClr val="bg1"/>
                </a:solidFill>
                <a:latin typeface="Ubuntu" panose="020B0504030602030204" pitchFamily="34" charset="0"/>
                <a:sym typeface="Viga"/>
              </a:rPr>
              <a:t>APPRENANTS EN ASYNCHRONE</a:t>
            </a:r>
          </a:p>
        </p:txBody>
      </p:sp>
      <p:sp>
        <p:nvSpPr>
          <p:cNvPr id="70" name="Rectangle 69">
            <a:extLst>
              <a:ext uri="{FF2B5EF4-FFF2-40B4-BE49-F238E27FC236}">
                <a16:creationId xmlns:a16="http://schemas.microsoft.com/office/drawing/2014/main" id="{403FC36C-9AD3-4F4A-94BE-0CE5D61F9E74}"/>
              </a:ext>
            </a:extLst>
          </p:cNvPr>
          <p:cNvSpPr/>
          <p:nvPr>
            <p:custDataLst>
              <p:tags r:id="rId23"/>
            </p:custDataLst>
          </p:nvPr>
        </p:nvSpPr>
        <p:spPr>
          <a:xfrm>
            <a:off x="372414" y="245648"/>
            <a:ext cx="10637964" cy="622863"/>
          </a:xfrm>
          <a:prstGeom prst="rect">
            <a:avLst/>
          </a:prstGeom>
        </p:spPr>
        <p:txBody>
          <a:bodyPr wrap="square" lIns="0" tIns="0" rIns="0" bIns="0">
            <a:spAutoFit/>
          </a:bodyPr>
          <a:lstStyle/>
          <a:p>
            <a:pPr lvl="0">
              <a:lnSpc>
                <a:spcPts val="4800"/>
              </a:lnSpc>
              <a:buClr>
                <a:srgbClr val="000000"/>
              </a:buClr>
              <a:buSzPts val="1100"/>
            </a:pPr>
            <a:r>
              <a:rPr lang="fr-CA" sz="4400">
                <a:solidFill>
                  <a:schemeClr val="accent4"/>
                </a:solidFill>
                <a:latin typeface="Caveat"/>
                <a:ea typeface="Caveat"/>
                <a:cs typeface="Caveat"/>
                <a:sym typeface="Caveat"/>
              </a:rPr>
              <a:t>Planification des stratégies en contexte comodal</a:t>
            </a:r>
          </a:p>
        </p:txBody>
      </p:sp>
      <p:sp>
        <p:nvSpPr>
          <p:cNvPr id="71" name="Rectangle 70">
            <a:extLst>
              <a:ext uri="{FF2B5EF4-FFF2-40B4-BE49-F238E27FC236}">
                <a16:creationId xmlns:a16="http://schemas.microsoft.com/office/drawing/2014/main" id="{9FEE2CD2-2991-B84F-BF63-1D52C0974541}"/>
              </a:ext>
            </a:extLst>
          </p:cNvPr>
          <p:cNvSpPr/>
          <p:nvPr>
            <p:custDataLst>
              <p:tags r:id="rId24"/>
            </p:custDataLst>
          </p:nvPr>
        </p:nvSpPr>
        <p:spPr>
          <a:xfrm>
            <a:off x="0" y="917632"/>
            <a:ext cx="7340252" cy="412956"/>
          </a:xfrm>
          <a:prstGeom prst="rect">
            <a:avLst/>
          </a:prstGeom>
          <a:gradFill>
            <a:gsLst>
              <a:gs pos="100000">
                <a:schemeClr val="bg1"/>
              </a:gs>
              <a:gs pos="0">
                <a:schemeClr val="bg2">
                  <a:lumMod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pPr lvl="0"/>
            <a:r>
              <a:rPr lang="fr-CA" sz="1400">
                <a:solidFill>
                  <a:schemeClr val="accent5"/>
                </a:solidFill>
                <a:latin typeface="Viga" panose="020B0800030000020004" pitchFamily="34" charset="77"/>
              </a:rPr>
              <a:t>Sélectionner des stratégies qui permettent de...</a:t>
            </a:r>
          </a:p>
        </p:txBody>
      </p:sp>
      <p:sp>
        <p:nvSpPr>
          <p:cNvPr id="48" name="Forme libre : forme 47">
            <a:extLst>
              <a:ext uri="{FF2B5EF4-FFF2-40B4-BE49-F238E27FC236}">
                <a16:creationId xmlns:a16="http://schemas.microsoft.com/office/drawing/2014/main" id="{3007458F-C5F2-462E-B733-71865CD366C9}"/>
              </a:ext>
            </a:extLst>
          </p:cNvPr>
          <p:cNvSpPr/>
          <p:nvPr/>
        </p:nvSpPr>
        <p:spPr>
          <a:xfrm rot="10800000">
            <a:off x="7854070" y="4310874"/>
            <a:ext cx="1056325" cy="1015964"/>
          </a:xfrm>
          <a:custGeom>
            <a:avLst/>
            <a:gdLst>
              <a:gd name="connsiteX0" fmla="*/ 1053087 w 1056325"/>
              <a:gd name="connsiteY0" fmla="*/ 864815 h 1015964"/>
              <a:gd name="connsiteX1" fmla="*/ 528412 w 1056325"/>
              <a:gd name="connsiteY1" fmla="*/ 1016213 h 1015964"/>
              <a:gd name="connsiteX2" fmla="*/ 3737 w 1056325"/>
              <a:gd name="connsiteY2" fmla="*/ 864815 h 1015964"/>
              <a:gd name="connsiteX3" fmla="*/ 528412 w 1056325"/>
              <a:gd name="connsiteY3" fmla="*/ 3735 h 1015964"/>
              <a:gd name="connsiteX4" fmla="*/ 1053087 w 1056325"/>
              <a:gd name="connsiteY4" fmla="*/ 864815 h 1015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325" h="1015964">
                <a:moveTo>
                  <a:pt x="1053087" y="864815"/>
                </a:moveTo>
                <a:cubicBezTo>
                  <a:pt x="901115" y="960933"/>
                  <a:pt x="721241" y="1016213"/>
                  <a:pt x="528412" y="1016213"/>
                </a:cubicBezTo>
                <a:cubicBezTo>
                  <a:pt x="335583" y="1016213"/>
                  <a:pt x="155708" y="960435"/>
                  <a:pt x="3737" y="864815"/>
                </a:cubicBezTo>
                <a:cubicBezTo>
                  <a:pt x="7225" y="491796"/>
                  <a:pt x="218988" y="168082"/>
                  <a:pt x="528412" y="3735"/>
                </a:cubicBezTo>
                <a:cubicBezTo>
                  <a:pt x="837835" y="167584"/>
                  <a:pt x="1049599" y="491796"/>
                  <a:pt x="1053087" y="864815"/>
                </a:cubicBezTo>
                <a:close/>
              </a:path>
            </a:pathLst>
          </a:custGeom>
          <a:solidFill>
            <a:schemeClr val="accent6">
              <a:lumMod val="40000"/>
              <a:lumOff val="60000"/>
            </a:schemeClr>
          </a:solidFill>
          <a:ln w="9525" cap="flat">
            <a:solidFill>
              <a:schemeClr val="accent6">
                <a:lumMod val="40000"/>
                <a:lumOff val="60000"/>
              </a:schemeClr>
            </a:solidFill>
            <a:prstDash val="solid"/>
            <a:miter/>
          </a:ln>
        </p:spPr>
        <p:txBody>
          <a:bodyPr rtlCol="0" anchor="ctr"/>
          <a:lstStyle/>
          <a:p>
            <a:endParaRPr lang="fr-CA"/>
          </a:p>
        </p:txBody>
      </p:sp>
      <p:sp>
        <p:nvSpPr>
          <p:cNvPr id="57" name="Forme libre : forme 56">
            <a:extLst>
              <a:ext uri="{FF2B5EF4-FFF2-40B4-BE49-F238E27FC236}">
                <a16:creationId xmlns:a16="http://schemas.microsoft.com/office/drawing/2014/main" id="{EDE90688-27D6-470F-8CC3-C3C287E76008}"/>
              </a:ext>
            </a:extLst>
          </p:cNvPr>
          <p:cNvSpPr/>
          <p:nvPr/>
        </p:nvSpPr>
        <p:spPr>
          <a:xfrm rot="5400000">
            <a:off x="10558163" y="2294061"/>
            <a:ext cx="685125" cy="1403545"/>
          </a:xfrm>
          <a:custGeom>
            <a:avLst/>
            <a:gdLst>
              <a:gd name="connsiteX0" fmla="*/ 343710 w 685124"/>
              <a:gd name="connsiteY0" fmla="*/ 1595 h 1403545"/>
              <a:gd name="connsiteX1" fmla="*/ 685821 w 685124"/>
              <a:gd name="connsiteY1" fmla="*/ 702018 h 1403545"/>
              <a:gd name="connsiteX2" fmla="*/ 343710 w 685124"/>
              <a:gd name="connsiteY2" fmla="*/ 1402441 h 1403545"/>
              <a:gd name="connsiteX3" fmla="*/ 1598 w 685124"/>
              <a:gd name="connsiteY3" fmla="*/ 702018 h 1403545"/>
              <a:gd name="connsiteX4" fmla="*/ 343710 w 685124"/>
              <a:gd name="connsiteY4" fmla="*/ 1595 h 140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124" h="1403545">
                <a:moveTo>
                  <a:pt x="343710" y="1595"/>
                </a:moveTo>
                <a:cubicBezTo>
                  <a:pt x="343710" y="1595"/>
                  <a:pt x="685821" y="242267"/>
                  <a:pt x="685821" y="702018"/>
                </a:cubicBezTo>
                <a:cubicBezTo>
                  <a:pt x="685821" y="1161769"/>
                  <a:pt x="343710" y="1402441"/>
                  <a:pt x="343710" y="1402441"/>
                </a:cubicBezTo>
                <a:cubicBezTo>
                  <a:pt x="343710" y="1402441"/>
                  <a:pt x="1598" y="1167617"/>
                  <a:pt x="1598" y="702018"/>
                </a:cubicBezTo>
                <a:cubicBezTo>
                  <a:pt x="1598" y="236419"/>
                  <a:pt x="343710" y="1595"/>
                  <a:pt x="343710" y="1595"/>
                </a:cubicBezTo>
                <a:close/>
              </a:path>
            </a:pathLst>
          </a:custGeom>
          <a:solidFill>
            <a:schemeClr val="accent6">
              <a:lumMod val="40000"/>
              <a:lumOff val="60000"/>
            </a:schemeClr>
          </a:solidFill>
          <a:ln w="4502" cap="flat">
            <a:solidFill>
              <a:schemeClr val="accent6">
                <a:lumMod val="40000"/>
                <a:lumOff val="60000"/>
              </a:schemeClr>
            </a:solidFill>
            <a:prstDash val="solid"/>
            <a:miter/>
          </a:ln>
        </p:spPr>
        <p:txBody>
          <a:bodyPr rtlCol="0" anchor="ctr"/>
          <a:lstStyle/>
          <a:p>
            <a:endParaRPr lang="fr-CA"/>
          </a:p>
        </p:txBody>
      </p:sp>
      <p:sp>
        <p:nvSpPr>
          <p:cNvPr id="46" name="Ellipse 45">
            <a:extLst>
              <a:ext uri="{FF2B5EF4-FFF2-40B4-BE49-F238E27FC236}">
                <a16:creationId xmlns:a16="http://schemas.microsoft.com/office/drawing/2014/main" id="{281013D5-874B-4FF1-84C9-89CF2A59D299}"/>
              </a:ext>
            </a:extLst>
          </p:cNvPr>
          <p:cNvSpPr/>
          <p:nvPr/>
        </p:nvSpPr>
        <p:spPr>
          <a:xfrm>
            <a:off x="10002706" y="4653513"/>
            <a:ext cx="1440000" cy="14400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t>Apprenant(e) à distance en asynchrone</a:t>
            </a:r>
            <a:endParaRPr lang="fr-CA" sz="800"/>
          </a:p>
        </p:txBody>
      </p:sp>
      <p:sp>
        <p:nvSpPr>
          <p:cNvPr id="61" name="ZoneTexte 60">
            <a:extLst>
              <a:ext uri="{FF2B5EF4-FFF2-40B4-BE49-F238E27FC236}">
                <a16:creationId xmlns:a16="http://schemas.microsoft.com/office/drawing/2014/main" id="{3E4D0730-B5A8-4D7C-9CA2-C08B9C3EDD31}"/>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4147736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itre 1">
            <a:extLst>
              <a:ext uri="{FF2B5EF4-FFF2-40B4-BE49-F238E27FC236}">
                <a16:creationId xmlns:a16="http://schemas.microsoft.com/office/drawing/2014/main" id="{D2C05746-6785-4420-84F7-29220250FBEA}"/>
              </a:ext>
            </a:extLst>
          </p:cNvPr>
          <p:cNvSpPr>
            <a:spLocks noGrp="1"/>
          </p:cNvSpPr>
          <p:nvPr>
            <p:ph type="title"/>
          </p:nvPr>
        </p:nvSpPr>
        <p:spPr>
          <a:xfrm>
            <a:off x="529976" y="484394"/>
            <a:ext cx="4756727" cy="1325563"/>
          </a:xfrm>
        </p:spPr>
        <p:txBody>
          <a:bodyPr>
            <a:normAutofit/>
          </a:bodyPr>
          <a:lstStyle/>
          <a:p>
            <a:pPr algn="r"/>
            <a:r>
              <a:rPr lang="fr-CA" sz="3600">
                <a:solidFill>
                  <a:srgbClr val="FAA32C"/>
                </a:solidFill>
                <a:latin typeface="Viga" panose="020B0604020202020204" charset="0"/>
              </a:rPr>
              <a:t>13 infographies </a:t>
            </a:r>
            <a:r>
              <a:rPr lang="fr-CA" sz="3600"/>
              <a:t>   </a:t>
            </a:r>
            <a:br>
              <a:rPr lang="fr-CA"/>
            </a:br>
            <a:r>
              <a:rPr lang="fr-CA" sz="2000"/>
              <a:t>« </a:t>
            </a:r>
            <a:r>
              <a:rPr lang="fr-CA" sz="2000">
                <a:solidFill>
                  <a:srgbClr val="FFFFFF"/>
                </a:solidFill>
                <a:latin typeface="Ubuntu" panose="020B0604020202020204" charset="0"/>
              </a:rPr>
              <a:t>Alternance classe-distance </a:t>
            </a:r>
            <a:r>
              <a:rPr lang="fr-CA" sz="2000"/>
              <a:t>» </a:t>
            </a:r>
          </a:p>
        </p:txBody>
      </p:sp>
      <p:sp>
        <p:nvSpPr>
          <p:cNvPr id="3" name="Espace réservé du texte 2">
            <a:extLst>
              <a:ext uri="{FF2B5EF4-FFF2-40B4-BE49-F238E27FC236}">
                <a16:creationId xmlns:a16="http://schemas.microsoft.com/office/drawing/2014/main" id="{8DF29E75-DAE9-4883-B2DC-92079F0B699C}"/>
              </a:ext>
            </a:extLst>
          </p:cNvPr>
          <p:cNvSpPr>
            <a:spLocks noGrp="1"/>
          </p:cNvSpPr>
          <p:nvPr>
            <p:ph type="body" sz="quarter" idx="10"/>
          </p:nvPr>
        </p:nvSpPr>
        <p:spPr>
          <a:xfrm>
            <a:off x="5732767" y="484395"/>
            <a:ext cx="6011558" cy="5958446"/>
          </a:xfrm>
        </p:spPr>
        <p:txBody>
          <a:bodyPr>
            <a:noAutofit/>
          </a:bodyPr>
          <a:lstStyle/>
          <a:p>
            <a:pPr marL="514350" indent="-514350">
              <a:lnSpc>
                <a:spcPct val="100000"/>
              </a:lnSpc>
              <a:buFont typeface="+mj-lt"/>
              <a:buAutoNum type="arabicPeriod"/>
            </a:pPr>
            <a:r>
              <a:rPr lang="fr-CA" sz="1800">
                <a:latin typeface="+mn-lt"/>
              </a:rPr>
              <a:t>Synchrone, asynchrone et variantes   </a:t>
            </a:r>
          </a:p>
          <a:p>
            <a:pPr marL="514350" indent="-514350">
              <a:lnSpc>
                <a:spcPct val="100000"/>
              </a:lnSpc>
              <a:buFont typeface="+mj-lt"/>
              <a:buAutoNum type="arabicPeriod"/>
            </a:pPr>
            <a:r>
              <a:rPr lang="fr-CA" sz="1800">
                <a:latin typeface="+mn-lt"/>
              </a:rPr>
              <a:t>Continuum classe-distance  </a:t>
            </a:r>
          </a:p>
          <a:p>
            <a:pPr marL="514350" indent="-514350">
              <a:lnSpc>
                <a:spcPct val="100000"/>
              </a:lnSpc>
              <a:buFont typeface="+mj-lt"/>
              <a:buAutoNum type="arabicPeriod"/>
            </a:pPr>
            <a:r>
              <a:rPr lang="fr-CA" sz="1800">
                <a:latin typeface="+mn-lt"/>
              </a:rPr>
              <a:t>Relation enseignant(e)-apprenant(e) </a:t>
            </a:r>
          </a:p>
          <a:p>
            <a:pPr marL="514350" indent="-514350">
              <a:lnSpc>
                <a:spcPct val="100000"/>
              </a:lnSpc>
              <a:buFont typeface="+mj-lt"/>
              <a:buAutoNum type="arabicPeriod"/>
            </a:pPr>
            <a:r>
              <a:rPr lang="fr-CA" sz="1800">
                <a:latin typeface="+mn-lt"/>
              </a:rPr>
              <a:t>Stratégies d’enseignement</a:t>
            </a:r>
          </a:p>
          <a:p>
            <a:pPr marL="514350" indent="-514350">
              <a:lnSpc>
                <a:spcPct val="100000"/>
              </a:lnSpc>
              <a:buFont typeface="+mj-lt"/>
              <a:buAutoNum type="arabicPeriod"/>
            </a:pPr>
            <a:r>
              <a:rPr lang="fr-CA" sz="1800">
                <a:latin typeface="+mn-lt"/>
              </a:rPr>
              <a:t>Production de matériel pédagogique autoportant   </a:t>
            </a:r>
          </a:p>
          <a:p>
            <a:pPr marL="514350" indent="-514350">
              <a:lnSpc>
                <a:spcPct val="100000"/>
              </a:lnSpc>
              <a:buFont typeface="+mj-lt"/>
              <a:buAutoNum type="arabicPeriod"/>
            </a:pPr>
            <a:r>
              <a:rPr lang="fr-CA" sz="1800">
                <a:latin typeface="+mn-lt"/>
              </a:rPr>
              <a:t>Rétroaction</a:t>
            </a:r>
          </a:p>
          <a:p>
            <a:pPr marL="514350" indent="-514350">
              <a:lnSpc>
                <a:spcPct val="100000"/>
              </a:lnSpc>
              <a:buFont typeface="+mj-lt"/>
              <a:buAutoNum type="arabicPeriod"/>
            </a:pPr>
            <a:r>
              <a:rPr lang="fr-CA" sz="1800">
                <a:latin typeface="+mn-lt"/>
              </a:rPr>
              <a:t>Visioconférence</a:t>
            </a:r>
          </a:p>
          <a:p>
            <a:pPr marL="514350" indent="-514350">
              <a:lnSpc>
                <a:spcPct val="100000"/>
              </a:lnSpc>
              <a:buFont typeface="+mj-lt"/>
              <a:buAutoNum type="arabicPeriod"/>
            </a:pPr>
            <a:r>
              <a:rPr lang="fr-CA" sz="1800">
                <a:latin typeface="+mn-lt"/>
              </a:rPr>
              <a:t>Outils d’autonomisation, de collaboration et d’interactions</a:t>
            </a:r>
          </a:p>
          <a:p>
            <a:pPr marL="514350" indent="-514350">
              <a:lnSpc>
                <a:spcPct val="100000"/>
              </a:lnSpc>
              <a:buFont typeface="+mj-lt"/>
              <a:buAutoNum type="arabicPeriod"/>
            </a:pPr>
            <a:r>
              <a:rPr lang="fr-CA" sz="1800">
                <a:latin typeface="+mn-lt"/>
              </a:rPr>
              <a:t>Suivi des apprentissages</a:t>
            </a:r>
          </a:p>
          <a:p>
            <a:pPr marL="514350" indent="-514350">
              <a:lnSpc>
                <a:spcPct val="100000"/>
              </a:lnSpc>
              <a:buFont typeface="+mj-lt"/>
              <a:buAutoNum type="arabicPeriod"/>
            </a:pPr>
            <a:r>
              <a:rPr lang="fr-CA" sz="1800">
                <a:latin typeface="+mn-lt"/>
              </a:rPr>
              <a:t>Évaluation à distance</a:t>
            </a:r>
          </a:p>
          <a:p>
            <a:pPr marL="514350" indent="-514350">
              <a:lnSpc>
                <a:spcPct val="100000"/>
              </a:lnSpc>
              <a:buFont typeface="+mj-lt"/>
              <a:buAutoNum type="arabicPeriod"/>
            </a:pPr>
            <a:r>
              <a:rPr lang="fr-CA" sz="1800">
                <a:latin typeface="+mn-lt"/>
              </a:rPr>
              <a:t>Pédagogie inclusive</a:t>
            </a:r>
          </a:p>
          <a:p>
            <a:pPr marL="514350" indent="-514350">
              <a:lnSpc>
                <a:spcPct val="100000"/>
              </a:lnSpc>
              <a:buFont typeface="+mj-lt"/>
              <a:buAutoNum type="arabicPeriod"/>
            </a:pPr>
            <a:r>
              <a:rPr lang="fr-CA" sz="1800">
                <a:latin typeface="+mn-lt"/>
              </a:rPr>
              <a:t>Réponse à l’intervention (RAI)</a:t>
            </a:r>
          </a:p>
          <a:p>
            <a:pPr marL="514350" indent="-514350">
              <a:lnSpc>
                <a:spcPct val="100000"/>
              </a:lnSpc>
              <a:buFont typeface="+mj-lt"/>
              <a:buAutoNum type="arabicPeriod"/>
            </a:pPr>
            <a:r>
              <a:rPr lang="fr-CA" sz="1800">
                <a:latin typeface="+mn-lt"/>
              </a:rPr>
              <a:t>Relation avec la famille</a:t>
            </a:r>
          </a:p>
        </p:txBody>
      </p:sp>
      <p:pic>
        <p:nvPicPr>
          <p:cNvPr id="10" name="Graphique 9">
            <a:extLst>
              <a:ext uri="{FF2B5EF4-FFF2-40B4-BE49-F238E27FC236}">
                <a16:creationId xmlns:a16="http://schemas.microsoft.com/office/drawing/2014/main" id="{246A4FE4-1DEC-4386-883A-EE728D799F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7675" y="5850890"/>
            <a:ext cx="2589872" cy="729299"/>
          </a:xfrm>
          <a:prstGeom prst="rect">
            <a:avLst/>
          </a:prstGeom>
        </p:spPr>
      </p:pic>
      <p:pic>
        <p:nvPicPr>
          <p:cNvPr id="5" name="Image 4">
            <a:hlinkClick r:id="rId5"/>
            <a:extLst>
              <a:ext uri="{FF2B5EF4-FFF2-40B4-BE49-F238E27FC236}">
                <a16:creationId xmlns:a16="http://schemas.microsoft.com/office/drawing/2014/main" id="{D525629A-E629-DD4A-B99C-6BAD68F422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9986" y="1640040"/>
            <a:ext cx="3046717" cy="2093554"/>
          </a:xfrm>
          <a:prstGeom prst="rect">
            <a:avLst/>
          </a:prstGeom>
        </p:spPr>
      </p:pic>
      <p:sp>
        <p:nvSpPr>
          <p:cNvPr id="6" name="Espace réservé du texte 2">
            <a:extLst>
              <a:ext uri="{FF2B5EF4-FFF2-40B4-BE49-F238E27FC236}">
                <a16:creationId xmlns:a16="http://schemas.microsoft.com/office/drawing/2014/main" id="{12A0507B-94BE-C24D-9C84-8F7DFC0F897C}"/>
              </a:ext>
            </a:extLst>
          </p:cNvPr>
          <p:cNvSpPr txBox="1">
            <a:spLocks/>
          </p:cNvSpPr>
          <p:nvPr/>
        </p:nvSpPr>
        <p:spPr>
          <a:xfrm>
            <a:off x="2389625" y="3733594"/>
            <a:ext cx="2747438" cy="524081"/>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Viga" panose="020B0800030000020004" pitchFamily="34" charset="77"/>
                <a:ea typeface="+mn-ea"/>
                <a:cs typeface="+mn-cs"/>
              </a:defRPr>
            </a:lvl1pPr>
            <a:lvl2pPr marL="685800" indent="-228600" algn="l" defTabSz="914400" rtl="0" eaLnBrk="1" latinLnBrk="0" hangingPunct="1">
              <a:lnSpc>
                <a:spcPct val="90000"/>
              </a:lnSpc>
              <a:spcBef>
                <a:spcPts val="500"/>
              </a:spcBef>
              <a:buClr>
                <a:schemeClr val="accent1"/>
              </a:buClr>
              <a:buFontTx/>
              <a:buBlip>
                <a:blip r:embed="rId7">
                  <a:extLst>
                    <a:ext uri="{96DAC541-7B7A-43D3-8B79-37D633B846F1}">
                      <asvg:svgBlip xmlns:asvg="http://schemas.microsoft.com/office/drawing/2016/SVG/main" r:embed="rId8"/>
                    </a:ext>
                  </a:extLst>
                </a:blip>
              </a:buBlip>
              <a:defRPr sz="1800" b="0" i="0" kern="1200">
                <a:solidFill>
                  <a:schemeClr val="bg1"/>
                </a:solidFill>
                <a:latin typeface="Viga" panose="020B0800030000020004" pitchFamily="34" charset="77"/>
                <a:ea typeface="+mn-ea"/>
                <a:cs typeface="+mn-cs"/>
              </a:defRPr>
            </a:lvl2pPr>
            <a:lvl3pPr marL="1143000" indent="-228600" algn="l" defTabSz="914400" rtl="0" eaLnBrk="1" latinLnBrk="0" hangingPunct="1">
              <a:lnSpc>
                <a:spcPct val="90000"/>
              </a:lnSpc>
              <a:spcBef>
                <a:spcPts val="500"/>
              </a:spcBef>
              <a:buFontTx/>
              <a:buBlip>
                <a:blip r:embed="rId9">
                  <a:extLst>
                    <a:ext uri="{96DAC541-7B7A-43D3-8B79-37D633B846F1}">
                      <asvg:svgBlip xmlns:asvg="http://schemas.microsoft.com/office/drawing/2016/SVG/main" r:embed="rId10"/>
                    </a:ext>
                  </a:extLst>
                </a:blip>
              </a:buBlip>
              <a:defRPr sz="1400" b="0" i="0" kern="1200">
                <a:solidFill>
                  <a:schemeClr val="bg1"/>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Tx/>
              <a:buBlip>
                <a:blip r:embed="rId9">
                  <a:extLst>
                    <a:ext uri="{96DAC541-7B7A-43D3-8B79-37D633B846F1}">
                      <asvg:svgBlip xmlns:asvg="http://schemas.microsoft.com/office/drawing/2016/SVG/main" r:embed="rId10"/>
                    </a:ext>
                  </a:extLst>
                </a:blip>
              </a:buBlip>
              <a:defRPr sz="1100" b="0" i="0" kern="1200">
                <a:solidFill>
                  <a:schemeClr val="bg1"/>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100" b="0" i="0" kern="1200">
                <a:solidFill>
                  <a:schemeClr val="bg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fr-CA">
              <a:latin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6E937FCF-0D24-E043-A1BB-3AD6D342D264}"/>
              </a:ext>
            </a:extLst>
          </p:cNvPr>
          <p:cNvSpPr/>
          <p:nvPr>
            <p:custDataLst>
              <p:tags r:id="rId1"/>
            </p:custDataLst>
          </p:nvPr>
        </p:nvSpPr>
        <p:spPr>
          <a:xfrm>
            <a:off x="0" y="5780876"/>
            <a:ext cx="12192000" cy="407740"/>
          </a:xfrm>
          <a:prstGeom prst="rect">
            <a:avLst/>
          </a:prstGeom>
        </p:spPr>
        <p:txBody>
          <a:bodyPr wrap="square" lIns="0" tIns="0" rIns="0" bIns="0">
            <a:spAutoFit/>
          </a:bodyPr>
          <a:lstStyle/>
          <a:p>
            <a:pPr lvl="0" algn="ctr">
              <a:lnSpc>
                <a:spcPct val="115000"/>
              </a:lnSpc>
              <a:spcAft>
                <a:spcPts val="200"/>
              </a:spcAft>
            </a:pPr>
            <a:r>
              <a:rPr lang="fr-CA" sz="1100">
                <a:latin typeface="Viga"/>
                <a:ea typeface="Viga"/>
                <a:cs typeface="Viga"/>
                <a:sym typeface="Viga"/>
              </a:rPr>
              <a:t>Si le travail d’équipe est important, il sera nécessaire de planifier soigneusement la formation des groupes.</a:t>
            </a:r>
          </a:p>
          <a:p>
            <a:pPr lvl="0" algn="ctr">
              <a:lnSpc>
                <a:spcPct val="115000"/>
              </a:lnSpc>
              <a:spcAft>
                <a:spcPts val="200"/>
              </a:spcAft>
            </a:pPr>
            <a:r>
              <a:rPr lang="fr-CA" sz="1100">
                <a:latin typeface="Viga"/>
                <a:ea typeface="Viga"/>
                <a:cs typeface="Viga"/>
                <a:sym typeface="Viga"/>
              </a:rPr>
              <a:t>Il importe de choisir des stratégies et des modes d’enseignement-apprentissage qui permettent une expérience équitable pour tous les apprenant(e)s.</a:t>
            </a:r>
          </a:p>
        </p:txBody>
      </p:sp>
      <p:sp>
        <p:nvSpPr>
          <p:cNvPr id="70" name="Rectangle 69">
            <a:extLst>
              <a:ext uri="{FF2B5EF4-FFF2-40B4-BE49-F238E27FC236}">
                <a16:creationId xmlns:a16="http://schemas.microsoft.com/office/drawing/2014/main" id="{403FC36C-9AD3-4F4A-94BE-0CE5D61F9E74}"/>
              </a:ext>
            </a:extLst>
          </p:cNvPr>
          <p:cNvSpPr/>
          <p:nvPr>
            <p:custDataLst>
              <p:tags r:id="rId2"/>
            </p:custDataLst>
          </p:nvPr>
        </p:nvSpPr>
        <p:spPr>
          <a:xfrm>
            <a:off x="372414" y="245648"/>
            <a:ext cx="10637964" cy="622863"/>
          </a:xfrm>
          <a:prstGeom prst="rect">
            <a:avLst/>
          </a:prstGeom>
        </p:spPr>
        <p:txBody>
          <a:bodyPr wrap="square" lIns="0" tIns="0" rIns="0" bIns="0">
            <a:spAutoFit/>
          </a:bodyPr>
          <a:lstStyle/>
          <a:p>
            <a:pPr lvl="0">
              <a:lnSpc>
                <a:spcPts val="4800"/>
              </a:lnSpc>
              <a:buClr>
                <a:srgbClr val="000000"/>
              </a:buClr>
              <a:buSzPts val="1100"/>
            </a:pPr>
            <a:r>
              <a:rPr lang="fr-CA" sz="4400">
                <a:solidFill>
                  <a:schemeClr val="accent4"/>
                </a:solidFill>
                <a:latin typeface="Caveat"/>
                <a:ea typeface="Caveat"/>
                <a:cs typeface="Caveat"/>
                <a:sym typeface="Caveat"/>
              </a:rPr>
              <a:t>Stratégies en contexte d’alternance ou de comodalité</a:t>
            </a:r>
          </a:p>
        </p:txBody>
      </p:sp>
      <p:sp>
        <p:nvSpPr>
          <p:cNvPr id="71" name="Rectangle 70">
            <a:extLst>
              <a:ext uri="{FF2B5EF4-FFF2-40B4-BE49-F238E27FC236}">
                <a16:creationId xmlns:a16="http://schemas.microsoft.com/office/drawing/2014/main" id="{9FEE2CD2-2991-B84F-BF63-1D52C0974541}"/>
              </a:ext>
            </a:extLst>
          </p:cNvPr>
          <p:cNvSpPr/>
          <p:nvPr>
            <p:custDataLst>
              <p:tags r:id="rId3"/>
            </p:custDataLst>
          </p:nvPr>
        </p:nvSpPr>
        <p:spPr>
          <a:xfrm>
            <a:off x="0" y="917632"/>
            <a:ext cx="7340252" cy="412956"/>
          </a:xfrm>
          <a:prstGeom prst="rect">
            <a:avLst/>
          </a:prstGeom>
          <a:gradFill>
            <a:gsLst>
              <a:gs pos="100000">
                <a:schemeClr val="bg1"/>
              </a:gs>
              <a:gs pos="0">
                <a:schemeClr val="bg2">
                  <a:lumMod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pPr lvl="0"/>
            <a:r>
              <a:rPr lang="fr-CA" sz="1400">
                <a:solidFill>
                  <a:schemeClr val="accent5"/>
                </a:solidFill>
                <a:latin typeface="Viga" panose="020B0800030000020004" pitchFamily="34" charset="77"/>
              </a:rPr>
              <a:t>Planifier les modalités en fonction de la stratégie d’enseignement</a:t>
            </a:r>
          </a:p>
        </p:txBody>
      </p:sp>
      <p:grpSp>
        <p:nvGrpSpPr>
          <p:cNvPr id="42" name="Groupe 41">
            <a:extLst>
              <a:ext uri="{FF2B5EF4-FFF2-40B4-BE49-F238E27FC236}">
                <a16:creationId xmlns:a16="http://schemas.microsoft.com/office/drawing/2014/main" id="{89021D7F-52BA-D340-92DC-3F9E539D5D49}"/>
              </a:ext>
            </a:extLst>
          </p:cNvPr>
          <p:cNvGrpSpPr/>
          <p:nvPr>
            <p:custDataLst>
              <p:tags r:id="rId4"/>
            </p:custDataLst>
          </p:nvPr>
        </p:nvGrpSpPr>
        <p:grpSpPr>
          <a:xfrm>
            <a:off x="0" y="6148818"/>
            <a:ext cx="11894049" cy="570481"/>
            <a:chOff x="0" y="6148818"/>
            <a:chExt cx="11894049" cy="570481"/>
          </a:xfrm>
        </p:grpSpPr>
        <p:sp>
          <p:nvSpPr>
            <p:cNvPr id="43" name="Rectangle 42">
              <a:extLst>
                <a:ext uri="{FF2B5EF4-FFF2-40B4-BE49-F238E27FC236}">
                  <a16:creationId xmlns:a16="http://schemas.microsoft.com/office/drawing/2014/main" id="{84AE78F0-1940-8F41-82BC-DF962E3617CA}"/>
                </a:ext>
              </a:extLst>
            </p:cNvPr>
            <p:cNvSpPr/>
            <p:nvPr/>
          </p:nvSpPr>
          <p:spPr>
            <a:xfrm>
              <a:off x="908942" y="6410321"/>
              <a:ext cx="2165657" cy="169277"/>
            </a:xfrm>
            <a:prstGeom prst="rect">
              <a:avLst/>
            </a:prstGeom>
            <a:ln>
              <a:noFill/>
            </a:ln>
          </p:spPr>
          <p:txBody>
            <a:bodyPr wrap="none" lIns="0" tIns="0" rIns="0" bIns="0">
              <a:spAutoFit/>
            </a:bodyPr>
            <a:lstStyle/>
            <a:p>
              <a:r>
                <a:rPr lang="fr-CA" sz="1100">
                  <a:solidFill>
                    <a:schemeClr val="accent6">
                      <a:lumMod val="20000"/>
                      <a:lumOff val="80000"/>
                    </a:schemeClr>
                  </a:solidFill>
                  <a:latin typeface="Viga" panose="020B0800030000020004" pitchFamily="34" charset="77"/>
                </a:rPr>
                <a:t>Fiche 4 - </a:t>
              </a:r>
              <a:r>
                <a:rPr lang="fr-CA" sz="1100">
                  <a:solidFill>
                    <a:schemeClr val="accent6">
                      <a:lumMod val="20000"/>
                      <a:lumOff val="80000"/>
                    </a:schemeClr>
                  </a:solidFill>
                  <a:latin typeface="Viga"/>
                </a:rPr>
                <a:t>Stratégies pédagogiques</a:t>
              </a:r>
            </a:p>
          </p:txBody>
        </p:sp>
        <p:cxnSp>
          <p:nvCxnSpPr>
            <p:cNvPr id="44" name="Connecteur droit 43">
              <a:extLst>
                <a:ext uri="{FF2B5EF4-FFF2-40B4-BE49-F238E27FC236}">
                  <a16:creationId xmlns:a16="http://schemas.microsoft.com/office/drawing/2014/main" id="{043B3CC9-C73F-E142-8F81-A4CB6B16186A}"/>
                </a:ext>
              </a:extLst>
            </p:cNvPr>
            <p:cNvCxnSpPr>
              <a:cxnSpLocks/>
            </p:cNvCxnSpPr>
            <p:nvPr/>
          </p:nvCxnSpPr>
          <p:spPr>
            <a:xfrm>
              <a:off x="3269293" y="6478858"/>
              <a:ext cx="7405556"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CADA8CA4-6108-FB4B-9BF1-0E866B041119}"/>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Google Shape;126;p27">
              <a:extLst>
                <a:ext uri="{FF2B5EF4-FFF2-40B4-BE49-F238E27FC236}">
                  <a16:creationId xmlns:a16="http://schemas.microsoft.com/office/drawing/2014/main" id="{26344F04-7F6A-CC4C-8745-CB55747EC500}"/>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2021-07-07</a:t>
              </a:r>
              <a:endParaRPr sz="800">
                <a:solidFill>
                  <a:schemeClr val="accent6">
                    <a:lumMod val="20000"/>
                    <a:lumOff val="80000"/>
                  </a:schemeClr>
                </a:solidFill>
                <a:latin typeface="Viga"/>
                <a:ea typeface="Viga"/>
                <a:cs typeface="Viga"/>
                <a:sym typeface="Viga"/>
              </a:endParaRPr>
            </a:p>
          </p:txBody>
        </p:sp>
        <p:pic>
          <p:nvPicPr>
            <p:cNvPr id="48" name="Graphique 47">
              <a:extLst>
                <a:ext uri="{FF2B5EF4-FFF2-40B4-BE49-F238E27FC236}">
                  <a16:creationId xmlns:a16="http://schemas.microsoft.com/office/drawing/2014/main" id="{E7A0BEE1-845E-E742-B61D-4D00BC919F62}"/>
                </a:ext>
              </a:extLst>
            </p:cNvPr>
            <p:cNvPicPr>
              <a:picLocks noChangeAspect="1"/>
            </p:cNvPicPr>
            <p:nvPr/>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402047" y="6148818"/>
              <a:ext cx="399337" cy="570481"/>
            </a:xfrm>
            <a:prstGeom prst="rect">
              <a:avLst/>
            </a:prstGeom>
          </p:spPr>
        </p:pic>
      </p:grpSp>
      <p:sp>
        <p:nvSpPr>
          <p:cNvPr id="52" name="Rectangle 51">
            <a:extLst>
              <a:ext uri="{FF2B5EF4-FFF2-40B4-BE49-F238E27FC236}">
                <a16:creationId xmlns:a16="http://schemas.microsoft.com/office/drawing/2014/main" id="{120390BB-7098-0D41-8EB6-B6B57F5DADFB}"/>
              </a:ext>
            </a:extLst>
          </p:cNvPr>
          <p:cNvSpPr/>
          <p:nvPr>
            <p:custDataLst>
              <p:tags r:id="rId5"/>
            </p:custDataLst>
          </p:nvPr>
        </p:nvSpPr>
        <p:spPr>
          <a:xfrm rot="16200000">
            <a:off x="-728335" y="3047008"/>
            <a:ext cx="2502923" cy="369332"/>
          </a:xfrm>
          <a:prstGeom prst="rect">
            <a:avLst/>
          </a:prstGeom>
        </p:spPr>
        <p:txBody>
          <a:bodyPr wrap="square" lIns="0" tIns="0" rIns="0" bIns="0">
            <a:spAutoFit/>
          </a:bodyPr>
          <a:lstStyle/>
          <a:p>
            <a:pPr lvl="0" algn="ctr"/>
            <a:r>
              <a:rPr lang="fr-CA" sz="2400">
                <a:solidFill>
                  <a:schemeClr val="accent5"/>
                </a:solidFill>
                <a:latin typeface="Caveat"/>
              </a:rPr>
              <a:t>J’ai choisi ma stratégie</a:t>
            </a:r>
          </a:p>
        </p:txBody>
      </p:sp>
      <p:sp>
        <p:nvSpPr>
          <p:cNvPr id="78" name="Rectangle : coins arrondis 77">
            <a:extLst>
              <a:ext uri="{FF2B5EF4-FFF2-40B4-BE49-F238E27FC236}">
                <a16:creationId xmlns:a16="http://schemas.microsoft.com/office/drawing/2014/main" id="{DFF289E0-1905-FF46-A6EB-951D6310FB73}"/>
              </a:ext>
            </a:extLst>
          </p:cNvPr>
          <p:cNvSpPr/>
          <p:nvPr>
            <p:custDataLst>
              <p:tags r:id="rId6"/>
            </p:custDataLst>
          </p:nvPr>
        </p:nvSpPr>
        <p:spPr>
          <a:xfrm>
            <a:off x="4798424" y="5141099"/>
            <a:ext cx="6973019" cy="428966"/>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0" tIns="108000" rIns="0" bIns="0" rtlCol="0" anchor="t" anchorCtr="0"/>
          <a:lstStyle/>
          <a:p>
            <a:pPr marL="9525" algn="ctr">
              <a:lnSpc>
                <a:spcPct val="115000"/>
              </a:lnSpc>
              <a:spcAft>
                <a:spcPts val="300"/>
              </a:spcAft>
              <a:buClr>
                <a:schemeClr val="bg1"/>
              </a:buClr>
              <a:buSzPct val="100000"/>
            </a:pPr>
            <a:r>
              <a:rPr lang="fr-CA" sz="1100">
                <a:solidFill>
                  <a:schemeClr val="bg1"/>
                </a:solidFill>
                <a:latin typeface="+mj-lt"/>
                <a:sym typeface="Ubuntu"/>
              </a:rPr>
              <a:t>Synchrone animé</a:t>
            </a:r>
            <a:endParaRPr lang="fr-CA" sz="800">
              <a:solidFill>
                <a:schemeClr val="bg1"/>
              </a:solidFill>
              <a:latin typeface="Ubuntu"/>
              <a:sym typeface="Ubuntu"/>
            </a:endParaRPr>
          </a:p>
        </p:txBody>
      </p:sp>
      <p:sp>
        <p:nvSpPr>
          <p:cNvPr id="80" name="Rectangle : coins arrondis 79">
            <a:extLst>
              <a:ext uri="{FF2B5EF4-FFF2-40B4-BE49-F238E27FC236}">
                <a16:creationId xmlns:a16="http://schemas.microsoft.com/office/drawing/2014/main" id="{96782C30-C7A3-D940-8FEE-8258E8A36A34}"/>
              </a:ext>
            </a:extLst>
          </p:cNvPr>
          <p:cNvSpPr/>
          <p:nvPr>
            <p:custDataLst>
              <p:tags r:id="rId7"/>
            </p:custDataLst>
          </p:nvPr>
        </p:nvSpPr>
        <p:spPr>
          <a:xfrm>
            <a:off x="6409713" y="4023623"/>
            <a:ext cx="1594809" cy="42769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Ins="0" bIns="0" rtlCol="0" anchor="t" anchorCtr="0"/>
          <a:lstStyle/>
          <a:p>
            <a:pPr marL="9525" algn="ctr">
              <a:lnSpc>
                <a:spcPct val="115000"/>
              </a:lnSpc>
              <a:spcAft>
                <a:spcPts val="300"/>
              </a:spcAft>
              <a:buClr>
                <a:schemeClr val="bg1"/>
              </a:buClr>
              <a:buSzPct val="100000"/>
            </a:pPr>
            <a:r>
              <a:rPr lang="fr-CA" sz="1100">
                <a:solidFill>
                  <a:schemeClr val="bg1"/>
                </a:solidFill>
                <a:latin typeface="+mj-lt"/>
                <a:sym typeface="Ubuntu"/>
              </a:rPr>
              <a:t>Asynchrone autonome</a:t>
            </a:r>
            <a:endParaRPr lang="fr-CA" sz="800">
              <a:solidFill>
                <a:schemeClr val="bg1"/>
              </a:solidFill>
              <a:latin typeface="Ubuntu"/>
              <a:sym typeface="Ubuntu"/>
            </a:endParaRPr>
          </a:p>
        </p:txBody>
      </p:sp>
      <p:sp>
        <p:nvSpPr>
          <p:cNvPr id="81" name="Rectangle : coins arrondis 80">
            <a:extLst>
              <a:ext uri="{FF2B5EF4-FFF2-40B4-BE49-F238E27FC236}">
                <a16:creationId xmlns:a16="http://schemas.microsoft.com/office/drawing/2014/main" id="{AC96B8E1-F8B7-9A46-A7EB-9E331757D7DB}"/>
              </a:ext>
            </a:extLst>
          </p:cNvPr>
          <p:cNvSpPr/>
          <p:nvPr>
            <p:custDataLst>
              <p:tags r:id="rId8"/>
            </p:custDataLst>
          </p:nvPr>
        </p:nvSpPr>
        <p:spPr>
          <a:xfrm>
            <a:off x="6397149" y="4537331"/>
            <a:ext cx="1594809" cy="427703"/>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bIns="0" rtlCol="0" anchor="t" anchorCtr="0"/>
          <a:lstStyle/>
          <a:p>
            <a:pPr marL="9525" algn="ctr">
              <a:lnSpc>
                <a:spcPct val="115000"/>
              </a:lnSpc>
              <a:spcAft>
                <a:spcPts val="300"/>
              </a:spcAft>
              <a:buClr>
                <a:schemeClr val="bg1"/>
              </a:buClr>
              <a:buSzPct val="100000"/>
            </a:pPr>
            <a:r>
              <a:rPr lang="fr-CA" sz="1100">
                <a:solidFill>
                  <a:schemeClr val="bg1"/>
                </a:solidFill>
                <a:latin typeface="+mj-lt"/>
                <a:sym typeface="Ubuntu"/>
              </a:rPr>
              <a:t>Synchrone autonome </a:t>
            </a:r>
          </a:p>
        </p:txBody>
      </p:sp>
      <p:cxnSp>
        <p:nvCxnSpPr>
          <p:cNvPr id="101" name="Connecteur droit avec flèche 100">
            <a:extLst>
              <a:ext uri="{FF2B5EF4-FFF2-40B4-BE49-F238E27FC236}">
                <a16:creationId xmlns:a16="http://schemas.microsoft.com/office/drawing/2014/main" id="{64E3CAAC-86A6-C24A-A201-FABCCC3A1448}"/>
              </a:ext>
            </a:extLst>
          </p:cNvPr>
          <p:cNvCxnSpPr>
            <a:cxnSpLocks/>
          </p:cNvCxnSpPr>
          <p:nvPr>
            <p:custDataLst>
              <p:tags r:id="rId9"/>
            </p:custDataLst>
          </p:nvPr>
        </p:nvCxnSpPr>
        <p:spPr>
          <a:xfrm>
            <a:off x="2903070" y="2060630"/>
            <a:ext cx="0" cy="945158"/>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Ellipse 103">
            <a:extLst>
              <a:ext uri="{FF2B5EF4-FFF2-40B4-BE49-F238E27FC236}">
                <a16:creationId xmlns:a16="http://schemas.microsoft.com/office/drawing/2014/main" id="{26F22DB3-06EB-FD4D-8E1C-199A27A7FC30}"/>
              </a:ext>
            </a:extLst>
          </p:cNvPr>
          <p:cNvSpPr/>
          <p:nvPr>
            <p:custDataLst>
              <p:tags r:id="rId10"/>
            </p:custDataLst>
          </p:nvPr>
        </p:nvSpPr>
        <p:spPr>
          <a:xfrm>
            <a:off x="2748906" y="2127659"/>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OUI</a:t>
            </a:r>
          </a:p>
        </p:txBody>
      </p:sp>
      <p:cxnSp>
        <p:nvCxnSpPr>
          <p:cNvPr id="127" name="Connecteur droit avec flèche 126">
            <a:extLst>
              <a:ext uri="{FF2B5EF4-FFF2-40B4-BE49-F238E27FC236}">
                <a16:creationId xmlns:a16="http://schemas.microsoft.com/office/drawing/2014/main" id="{FBBCF691-B6A4-9442-AE35-EF4F8D165A20}"/>
              </a:ext>
            </a:extLst>
          </p:cNvPr>
          <p:cNvCxnSpPr>
            <a:cxnSpLocks/>
          </p:cNvCxnSpPr>
          <p:nvPr>
            <p:custDataLst>
              <p:tags r:id="rId11"/>
            </p:custDataLst>
          </p:nvPr>
        </p:nvCxnSpPr>
        <p:spPr>
          <a:xfrm flipH="1">
            <a:off x="8003534" y="4237472"/>
            <a:ext cx="663503" cy="0"/>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Connecteur droit 133">
            <a:extLst>
              <a:ext uri="{FF2B5EF4-FFF2-40B4-BE49-F238E27FC236}">
                <a16:creationId xmlns:a16="http://schemas.microsoft.com/office/drawing/2014/main" id="{4FDC1339-A1F3-F341-88AB-BBDF1ECECFF0}"/>
              </a:ext>
            </a:extLst>
          </p:cNvPr>
          <p:cNvCxnSpPr>
            <a:cxnSpLocks/>
          </p:cNvCxnSpPr>
          <p:nvPr>
            <p:custDataLst>
              <p:tags r:id="rId12"/>
            </p:custDataLst>
          </p:nvPr>
        </p:nvCxnSpPr>
        <p:spPr>
          <a:xfrm flipV="1">
            <a:off x="8633817" y="2904159"/>
            <a:ext cx="0" cy="1881748"/>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9" name="Losange 138">
            <a:extLst>
              <a:ext uri="{FF2B5EF4-FFF2-40B4-BE49-F238E27FC236}">
                <a16:creationId xmlns:a16="http://schemas.microsoft.com/office/drawing/2014/main" id="{9A68FB56-9FB6-B64E-A6BD-E88A48AC1F4B}"/>
              </a:ext>
            </a:extLst>
          </p:cNvPr>
          <p:cNvSpPr/>
          <p:nvPr>
            <p:custDataLst>
              <p:tags r:id="rId13"/>
            </p:custDataLst>
          </p:nvPr>
        </p:nvSpPr>
        <p:spPr>
          <a:xfrm>
            <a:off x="8483143" y="4084614"/>
            <a:ext cx="308329" cy="308329"/>
          </a:xfrm>
          <a:prstGeom prst="diamond">
            <a:avLst/>
          </a:prstGeom>
          <a:solidFill>
            <a:schemeClr val="bg1"/>
          </a:solidFill>
          <a:ln w="19050">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tx1">
                    <a:lumMod val="40000"/>
                    <a:lumOff val="60000"/>
                  </a:schemeClr>
                </a:solidFill>
                <a:latin typeface="+mj-lt"/>
              </a:rPr>
              <a:t>OU</a:t>
            </a:r>
          </a:p>
        </p:txBody>
      </p:sp>
      <p:cxnSp>
        <p:nvCxnSpPr>
          <p:cNvPr id="140" name="Connecteur droit avec flèche 139">
            <a:extLst>
              <a:ext uri="{FF2B5EF4-FFF2-40B4-BE49-F238E27FC236}">
                <a16:creationId xmlns:a16="http://schemas.microsoft.com/office/drawing/2014/main" id="{DDE069B6-B6C4-0B40-88FE-80CE397D35F1}"/>
              </a:ext>
            </a:extLst>
          </p:cNvPr>
          <p:cNvCxnSpPr>
            <a:cxnSpLocks/>
          </p:cNvCxnSpPr>
          <p:nvPr>
            <p:custDataLst>
              <p:tags r:id="rId14"/>
            </p:custDataLst>
          </p:nvPr>
        </p:nvCxnSpPr>
        <p:spPr>
          <a:xfrm flipH="1">
            <a:off x="7998301" y="4785907"/>
            <a:ext cx="645986" cy="0"/>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1" name="Ellipse 140">
            <a:extLst>
              <a:ext uri="{FF2B5EF4-FFF2-40B4-BE49-F238E27FC236}">
                <a16:creationId xmlns:a16="http://schemas.microsoft.com/office/drawing/2014/main" id="{1F10B11F-F3D0-DB42-925B-77EDE2255F43}"/>
              </a:ext>
            </a:extLst>
          </p:cNvPr>
          <p:cNvSpPr/>
          <p:nvPr>
            <p:custDataLst>
              <p:tags r:id="rId15"/>
            </p:custDataLst>
          </p:nvPr>
        </p:nvSpPr>
        <p:spPr>
          <a:xfrm>
            <a:off x="8481398" y="3335386"/>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OUI</a:t>
            </a:r>
          </a:p>
        </p:txBody>
      </p:sp>
      <p:cxnSp>
        <p:nvCxnSpPr>
          <p:cNvPr id="152" name="Connecteur droit 151">
            <a:extLst>
              <a:ext uri="{FF2B5EF4-FFF2-40B4-BE49-F238E27FC236}">
                <a16:creationId xmlns:a16="http://schemas.microsoft.com/office/drawing/2014/main" id="{564012C2-495E-184F-BC88-3199D460AEBF}"/>
              </a:ext>
            </a:extLst>
          </p:cNvPr>
          <p:cNvCxnSpPr>
            <a:cxnSpLocks/>
          </p:cNvCxnSpPr>
          <p:nvPr>
            <p:custDataLst>
              <p:tags r:id="rId16"/>
            </p:custDataLst>
          </p:nvPr>
        </p:nvCxnSpPr>
        <p:spPr>
          <a:xfrm flipV="1">
            <a:off x="1645019" y="3341863"/>
            <a:ext cx="0" cy="2020464"/>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4" name="Connecteur droit avec flèche 153">
            <a:extLst>
              <a:ext uri="{FF2B5EF4-FFF2-40B4-BE49-F238E27FC236}">
                <a16:creationId xmlns:a16="http://schemas.microsoft.com/office/drawing/2014/main" id="{485AFE9F-3262-414B-8CF9-1B689C6E57DB}"/>
              </a:ext>
            </a:extLst>
          </p:cNvPr>
          <p:cNvCxnSpPr>
            <a:cxnSpLocks/>
          </p:cNvCxnSpPr>
          <p:nvPr>
            <p:custDataLst>
              <p:tags r:id="rId17"/>
            </p:custDataLst>
          </p:nvPr>
        </p:nvCxnSpPr>
        <p:spPr>
          <a:xfrm>
            <a:off x="1645019" y="5355582"/>
            <a:ext cx="3153405" cy="0"/>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6" name="Ellipse 155">
            <a:extLst>
              <a:ext uri="{FF2B5EF4-FFF2-40B4-BE49-F238E27FC236}">
                <a16:creationId xmlns:a16="http://schemas.microsoft.com/office/drawing/2014/main" id="{5E742AF2-4210-8B4A-8AC0-576DFCB60C11}"/>
              </a:ext>
            </a:extLst>
          </p:cNvPr>
          <p:cNvSpPr/>
          <p:nvPr>
            <p:custDataLst>
              <p:tags r:id="rId18"/>
            </p:custDataLst>
          </p:nvPr>
        </p:nvSpPr>
        <p:spPr>
          <a:xfrm>
            <a:off x="1490855" y="3646197"/>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OUI</a:t>
            </a:r>
          </a:p>
        </p:txBody>
      </p:sp>
      <p:cxnSp>
        <p:nvCxnSpPr>
          <p:cNvPr id="163" name="Connecteur droit avec flèche 162">
            <a:extLst>
              <a:ext uri="{FF2B5EF4-FFF2-40B4-BE49-F238E27FC236}">
                <a16:creationId xmlns:a16="http://schemas.microsoft.com/office/drawing/2014/main" id="{6C373BF5-FF29-0549-883D-6925360E7D89}"/>
              </a:ext>
            </a:extLst>
          </p:cNvPr>
          <p:cNvCxnSpPr>
            <a:cxnSpLocks/>
          </p:cNvCxnSpPr>
          <p:nvPr>
            <p:custDataLst>
              <p:tags r:id="rId19"/>
            </p:custDataLst>
          </p:nvPr>
        </p:nvCxnSpPr>
        <p:spPr>
          <a:xfrm>
            <a:off x="2903070" y="3310050"/>
            <a:ext cx="0" cy="2029127"/>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4" name="Ellipse 163">
            <a:extLst>
              <a:ext uri="{FF2B5EF4-FFF2-40B4-BE49-F238E27FC236}">
                <a16:creationId xmlns:a16="http://schemas.microsoft.com/office/drawing/2014/main" id="{D9AAA9B0-90E4-2D42-8C91-F89DFA01284A}"/>
              </a:ext>
            </a:extLst>
          </p:cNvPr>
          <p:cNvSpPr/>
          <p:nvPr>
            <p:custDataLst>
              <p:tags r:id="rId20"/>
            </p:custDataLst>
          </p:nvPr>
        </p:nvSpPr>
        <p:spPr>
          <a:xfrm>
            <a:off x="2748906" y="3646197"/>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NON</a:t>
            </a:r>
          </a:p>
        </p:txBody>
      </p:sp>
      <p:cxnSp>
        <p:nvCxnSpPr>
          <p:cNvPr id="171" name="Connecteur droit avec flèche 170">
            <a:extLst>
              <a:ext uri="{FF2B5EF4-FFF2-40B4-BE49-F238E27FC236}">
                <a16:creationId xmlns:a16="http://schemas.microsoft.com/office/drawing/2014/main" id="{31FC905B-07DF-CF4B-AE7C-8CED237C857C}"/>
              </a:ext>
            </a:extLst>
          </p:cNvPr>
          <p:cNvCxnSpPr>
            <a:cxnSpLocks/>
          </p:cNvCxnSpPr>
          <p:nvPr>
            <p:custDataLst>
              <p:tags r:id="rId21"/>
            </p:custDataLst>
          </p:nvPr>
        </p:nvCxnSpPr>
        <p:spPr>
          <a:xfrm flipV="1">
            <a:off x="4164237" y="4751183"/>
            <a:ext cx="2226758" cy="34724"/>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Connecteur droit avec flèche 171">
            <a:extLst>
              <a:ext uri="{FF2B5EF4-FFF2-40B4-BE49-F238E27FC236}">
                <a16:creationId xmlns:a16="http://schemas.microsoft.com/office/drawing/2014/main" id="{5BA7AB31-C014-164D-8089-78EF39E44E4F}"/>
              </a:ext>
            </a:extLst>
          </p:cNvPr>
          <p:cNvCxnSpPr>
            <a:cxnSpLocks/>
          </p:cNvCxnSpPr>
          <p:nvPr>
            <p:custDataLst>
              <p:tags r:id="rId22"/>
            </p:custDataLst>
          </p:nvPr>
        </p:nvCxnSpPr>
        <p:spPr>
          <a:xfrm>
            <a:off x="4170391" y="4237472"/>
            <a:ext cx="2239322" cy="0"/>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necteur droit 172">
            <a:extLst>
              <a:ext uri="{FF2B5EF4-FFF2-40B4-BE49-F238E27FC236}">
                <a16:creationId xmlns:a16="http://schemas.microsoft.com/office/drawing/2014/main" id="{02246963-E315-0943-B03B-91D0104D131F}"/>
              </a:ext>
            </a:extLst>
          </p:cNvPr>
          <p:cNvCxnSpPr>
            <a:cxnSpLocks/>
          </p:cNvCxnSpPr>
          <p:nvPr>
            <p:custDataLst>
              <p:tags r:id="rId23"/>
            </p:custDataLst>
          </p:nvPr>
        </p:nvCxnSpPr>
        <p:spPr>
          <a:xfrm flipV="1">
            <a:off x="4170391" y="3525726"/>
            <a:ext cx="0" cy="1260181"/>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80" name="Ellipse 179">
            <a:extLst>
              <a:ext uri="{FF2B5EF4-FFF2-40B4-BE49-F238E27FC236}">
                <a16:creationId xmlns:a16="http://schemas.microsoft.com/office/drawing/2014/main" id="{90F5BB51-F02F-7543-9FA7-16A168E02983}"/>
              </a:ext>
            </a:extLst>
          </p:cNvPr>
          <p:cNvSpPr/>
          <p:nvPr>
            <p:custDataLst>
              <p:tags r:id="rId24"/>
            </p:custDataLst>
          </p:nvPr>
        </p:nvSpPr>
        <p:spPr>
          <a:xfrm>
            <a:off x="4016227" y="3646197"/>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OUI</a:t>
            </a:r>
          </a:p>
        </p:txBody>
      </p:sp>
      <p:sp>
        <p:nvSpPr>
          <p:cNvPr id="182" name="Losange 181">
            <a:extLst>
              <a:ext uri="{FF2B5EF4-FFF2-40B4-BE49-F238E27FC236}">
                <a16:creationId xmlns:a16="http://schemas.microsoft.com/office/drawing/2014/main" id="{DBD88910-C0E4-4E4C-9EFD-7D0215F9666E}"/>
              </a:ext>
            </a:extLst>
          </p:cNvPr>
          <p:cNvSpPr/>
          <p:nvPr>
            <p:custDataLst>
              <p:tags r:id="rId25"/>
            </p:custDataLst>
          </p:nvPr>
        </p:nvSpPr>
        <p:spPr>
          <a:xfrm>
            <a:off x="4016227" y="4083308"/>
            <a:ext cx="308329" cy="308329"/>
          </a:xfrm>
          <a:prstGeom prst="diamond">
            <a:avLst/>
          </a:prstGeom>
          <a:solidFill>
            <a:schemeClr val="bg1"/>
          </a:solidFill>
          <a:ln w="19050">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tx1">
                    <a:lumMod val="40000"/>
                    <a:lumOff val="60000"/>
                  </a:schemeClr>
                </a:solidFill>
                <a:latin typeface="+mj-lt"/>
              </a:rPr>
              <a:t>OU</a:t>
            </a:r>
          </a:p>
        </p:txBody>
      </p:sp>
      <p:cxnSp>
        <p:nvCxnSpPr>
          <p:cNvPr id="186" name="Connecteur droit avec flèche 185">
            <a:extLst>
              <a:ext uri="{FF2B5EF4-FFF2-40B4-BE49-F238E27FC236}">
                <a16:creationId xmlns:a16="http://schemas.microsoft.com/office/drawing/2014/main" id="{26869211-4B7F-2944-BEE9-55287A9DC842}"/>
              </a:ext>
            </a:extLst>
          </p:cNvPr>
          <p:cNvCxnSpPr>
            <a:cxnSpLocks/>
          </p:cNvCxnSpPr>
          <p:nvPr>
            <p:custDataLst>
              <p:tags r:id="rId26"/>
            </p:custDataLst>
          </p:nvPr>
        </p:nvCxnSpPr>
        <p:spPr>
          <a:xfrm>
            <a:off x="5451883" y="2012748"/>
            <a:ext cx="0" cy="688512"/>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7" name="Ellipse 186">
            <a:extLst>
              <a:ext uri="{FF2B5EF4-FFF2-40B4-BE49-F238E27FC236}">
                <a16:creationId xmlns:a16="http://schemas.microsoft.com/office/drawing/2014/main" id="{9A4441AF-2C6A-584E-8E2B-AF42D70D116E}"/>
              </a:ext>
            </a:extLst>
          </p:cNvPr>
          <p:cNvSpPr/>
          <p:nvPr>
            <p:custDataLst>
              <p:tags r:id="rId27"/>
            </p:custDataLst>
          </p:nvPr>
        </p:nvSpPr>
        <p:spPr>
          <a:xfrm>
            <a:off x="5297719" y="2127659"/>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OUI</a:t>
            </a:r>
          </a:p>
        </p:txBody>
      </p:sp>
      <p:cxnSp>
        <p:nvCxnSpPr>
          <p:cNvPr id="189" name="Connecteur droit avec flèche 188">
            <a:extLst>
              <a:ext uri="{FF2B5EF4-FFF2-40B4-BE49-F238E27FC236}">
                <a16:creationId xmlns:a16="http://schemas.microsoft.com/office/drawing/2014/main" id="{A7CD9566-FAE4-9441-80C8-99164F93F9B3}"/>
              </a:ext>
            </a:extLst>
          </p:cNvPr>
          <p:cNvCxnSpPr>
            <a:cxnSpLocks/>
          </p:cNvCxnSpPr>
          <p:nvPr>
            <p:custDataLst>
              <p:tags r:id="rId28"/>
            </p:custDataLst>
          </p:nvPr>
        </p:nvCxnSpPr>
        <p:spPr>
          <a:xfrm>
            <a:off x="5447744" y="4277395"/>
            <a:ext cx="0" cy="863704"/>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1" name="Losange 190">
            <a:extLst>
              <a:ext uri="{FF2B5EF4-FFF2-40B4-BE49-F238E27FC236}">
                <a16:creationId xmlns:a16="http://schemas.microsoft.com/office/drawing/2014/main" id="{0B862479-F589-9649-ABC4-BC8245958E80}"/>
              </a:ext>
            </a:extLst>
          </p:cNvPr>
          <p:cNvSpPr/>
          <p:nvPr>
            <p:custDataLst>
              <p:tags r:id="rId29"/>
            </p:custDataLst>
          </p:nvPr>
        </p:nvSpPr>
        <p:spPr>
          <a:xfrm>
            <a:off x="5294096" y="4627421"/>
            <a:ext cx="308329" cy="308329"/>
          </a:xfrm>
          <a:prstGeom prst="diamond">
            <a:avLst/>
          </a:prstGeom>
          <a:solidFill>
            <a:schemeClr val="bg1"/>
          </a:solidFill>
          <a:ln w="19050">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tx1">
                    <a:lumMod val="40000"/>
                    <a:lumOff val="60000"/>
                  </a:schemeClr>
                </a:solidFill>
                <a:latin typeface="+mj-lt"/>
              </a:rPr>
              <a:t>OU</a:t>
            </a:r>
          </a:p>
        </p:txBody>
      </p:sp>
      <p:cxnSp>
        <p:nvCxnSpPr>
          <p:cNvPr id="197" name="Connecteur droit 196">
            <a:extLst>
              <a:ext uri="{FF2B5EF4-FFF2-40B4-BE49-F238E27FC236}">
                <a16:creationId xmlns:a16="http://schemas.microsoft.com/office/drawing/2014/main" id="{5666E1A7-0016-8349-AFA6-6AD60120502C}"/>
              </a:ext>
            </a:extLst>
          </p:cNvPr>
          <p:cNvCxnSpPr>
            <a:cxnSpLocks/>
          </p:cNvCxnSpPr>
          <p:nvPr>
            <p:custDataLst>
              <p:tags r:id="rId30"/>
            </p:custDataLst>
          </p:nvPr>
        </p:nvCxnSpPr>
        <p:spPr>
          <a:xfrm flipV="1">
            <a:off x="8773377" y="1782425"/>
            <a:ext cx="2748556" cy="1"/>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0" name="Connecteur droit avec flèche 199">
            <a:extLst>
              <a:ext uri="{FF2B5EF4-FFF2-40B4-BE49-F238E27FC236}">
                <a16:creationId xmlns:a16="http://schemas.microsoft.com/office/drawing/2014/main" id="{4EAB461F-5186-E945-BE0F-2C4B8813D5E3}"/>
              </a:ext>
            </a:extLst>
          </p:cNvPr>
          <p:cNvCxnSpPr>
            <a:cxnSpLocks/>
          </p:cNvCxnSpPr>
          <p:nvPr>
            <p:custDataLst>
              <p:tags r:id="rId31"/>
            </p:custDataLst>
          </p:nvPr>
        </p:nvCxnSpPr>
        <p:spPr>
          <a:xfrm>
            <a:off x="11521933" y="1774473"/>
            <a:ext cx="0" cy="3358674"/>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Connecteur droit avec flèche 205">
            <a:extLst>
              <a:ext uri="{FF2B5EF4-FFF2-40B4-BE49-F238E27FC236}">
                <a16:creationId xmlns:a16="http://schemas.microsoft.com/office/drawing/2014/main" id="{3142612D-21D0-C644-BE10-37A8E43EB2DE}"/>
              </a:ext>
            </a:extLst>
          </p:cNvPr>
          <p:cNvCxnSpPr>
            <a:cxnSpLocks/>
          </p:cNvCxnSpPr>
          <p:nvPr>
            <p:custDataLst>
              <p:tags r:id="rId32"/>
            </p:custDataLst>
          </p:nvPr>
        </p:nvCxnSpPr>
        <p:spPr>
          <a:xfrm>
            <a:off x="8644287" y="1887471"/>
            <a:ext cx="0" cy="811801"/>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7" name="Ellipse 206">
            <a:extLst>
              <a:ext uri="{FF2B5EF4-FFF2-40B4-BE49-F238E27FC236}">
                <a16:creationId xmlns:a16="http://schemas.microsoft.com/office/drawing/2014/main" id="{1AF7EAF3-C487-DB49-B65C-6159046C7D30}"/>
              </a:ext>
            </a:extLst>
          </p:cNvPr>
          <p:cNvSpPr/>
          <p:nvPr>
            <p:custDataLst>
              <p:tags r:id="rId33"/>
            </p:custDataLst>
          </p:nvPr>
        </p:nvSpPr>
        <p:spPr>
          <a:xfrm>
            <a:off x="8490123" y="2127659"/>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NON</a:t>
            </a:r>
          </a:p>
        </p:txBody>
      </p:sp>
      <p:cxnSp>
        <p:nvCxnSpPr>
          <p:cNvPr id="208" name="Connecteur droit avec flèche 207">
            <a:extLst>
              <a:ext uri="{FF2B5EF4-FFF2-40B4-BE49-F238E27FC236}">
                <a16:creationId xmlns:a16="http://schemas.microsoft.com/office/drawing/2014/main" id="{7E960D2B-1B9D-634B-9095-0C20669D519C}"/>
              </a:ext>
            </a:extLst>
          </p:cNvPr>
          <p:cNvCxnSpPr>
            <a:cxnSpLocks/>
          </p:cNvCxnSpPr>
          <p:nvPr>
            <p:custDataLst>
              <p:tags r:id="rId34"/>
            </p:custDataLst>
          </p:nvPr>
        </p:nvCxnSpPr>
        <p:spPr>
          <a:xfrm>
            <a:off x="8598408" y="2963964"/>
            <a:ext cx="1105406" cy="0"/>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9" name="Ellipse 208">
            <a:extLst>
              <a:ext uri="{FF2B5EF4-FFF2-40B4-BE49-F238E27FC236}">
                <a16:creationId xmlns:a16="http://schemas.microsoft.com/office/drawing/2014/main" id="{3BB03D83-CEAC-2C4F-9DAA-673D977846C4}"/>
              </a:ext>
            </a:extLst>
          </p:cNvPr>
          <p:cNvSpPr/>
          <p:nvPr>
            <p:custDataLst>
              <p:tags r:id="rId35"/>
            </p:custDataLst>
          </p:nvPr>
        </p:nvSpPr>
        <p:spPr>
          <a:xfrm>
            <a:off x="9115680" y="2794471"/>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NON</a:t>
            </a:r>
          </a:p>
        </p:txBody>
      </p:sp>
      <p:cxnSp>
        <p:nvCxnSpPr>
          <p:cNvPr id="221" name="Connecteur droit avec flèche 220">
            <a:extLst>
              <a:ext uri="{FF2B5EF4-FFF2-40B4-BE49-F238E27FC236}">
                <a16:creationId xmlns:a16="http://schemas.microsoft.com/office/drawing/2014/main" id="{7F4D87EF-A1ED-2A4C-9A12-8D3899617A9E}"/>
              </a:ext>
            </a:extLst>
          </p:cNvPr>
          <p:cNvCxnSpPr>
            <a:cxnSpLocks/>
          </p:cNvCxnSpPr>
          <p:nvPr>
            <p:custDataLst>
              <p:tags r:id="rId36"/>
            </p:custDataLst>
          </p:nvPr>
        </p:nvCxnSpPr>
        <p:spPr>
          <a:xfrm>
            <a:off x="6790668" y="2965952"/>
            <a:ext cx="0" cy="1057671"/>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Connecteur droit 222">
            <a:extLst>
              <a:ext uri="{FF2B5EF4-FFF2-40B4-BE49-F238E27FC236}">
                <a16:creationId xmlns:a16="http://schemas.microsoft.com/office/drawing/2014/main" id="{3427BF41-F67B-9943-A9AD-EBA85BF2430B}"/>
              </a:ext>
            </a:extLst>
          </p:cNvPr>
          <p:cNvCxnSpPr>
            <a:cxnSpLocks/>
          </p:cNvCxnSpPr>
          <p:nvPr>
            <p:custDataLst>
              <p:tags r:id="rId37"/>
            </p:custDataLst>
          </p:nvPr>
        </p:nvCxnSpPr>
        <p:spPr>
          <a:xfrm flipV="1">
            <a:off x="6088051" y="2967851"/>
            <a:ext cx="711342" cy="1"/>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0" name="Connecteur droit avec flèche 229">
            <a:extLst>
              <a:ext uri="{FF2B5EF4-FFF2-40B4-BE49-F238E27FC236}">
                <a16:creationId xmlns:a16="http://schemas.microsoft.com/office/drawing/2014/main" id="{2CEB6FB3-F022-5047-9264-95C891238D77}"/>
              </a:ext>
            </a:extLst>
          </p:cNvPr>
          <p:cNvCxnSpPr>
            <a:cxnSpLocks/>
            <a:stCxn id="233" idx="3"/>
          </p:cNvCxnSpPr>
          <p:nvPr>
            <p:custDataLst>
              <p:tags r:id="rId38"/>
            </p:custDataLst>
          </p:nvPr>
        </p:nvCxnSpPr>
        <p:spPr>
          <a:xfrm>
            <a:off x="3092309" y="1782425"/>
            <a:ext cx="1432818" cy="1"/>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1" name="Ellipse 230">
            <a:extLst>
              <a:ext uri="{FF2B5EF4-FFF2-40B4-BE49-F238E27FC236}">
                <a16:creationId xmlns:a16="http://schemas.microsoft.com/office/drawing/2014/main" id="{69489BE8-2124-BC4B-9BE7-A9F805C7F1FF}"/>
              </a:ext>
            </a:extLst>
          </p:cNvPr>
          <p:cNvSpPr/>
          <p:nvPr>
            <p:custDataLst>
              <p:tags r:id="rId39"/>
            </p:custDataLst>
          </p:nvPr>
        </p:nvSpPr>
        <p:spPr>
          <a:xfrm>
            <a:off x="3290234" y="1628261"/>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NON</a:t>
            </a:r>
          </a:p>
        </p:txBody>
      </p:sp>
      <p:sp>
        <p:nvSpPr>
          <p:cNvPr id="233" name="Rectangle 232">
            <a:extLst>
              <a:ext uri="{FF2B5EF4-FFF2-40B4-BE49-F238E27FC236}">
                <a16:creationId xmlns:a16="http://schemas.microsoft.com/office/drawing/2014/main" id="{20D5F21F-B274-234C-BA1E-713FAEA7CE5D}"/>
              </a:ext>
            </a:extLst>
          </p:cNvPr>
          <p:cNvSpPr/>
          <p:nvPr>
            <p:custDataLst>
              <p:tags r:id="rId40"/>
            </p:custDataLst>
          </p:nvPr>
        </p:nvSpPr>
        <p:spPr>
          <a:xfrm>
            <a:off x="1543859" y="1525056"/>
            <a:ext cx="1548450" cy="514738"/>
          </a:xfrm>
          <a:prstGeom prst="rect">
            <a:avLst/>
          </a:prstGeom>
          <a:solidFill>
            <a:schemeClr val="lt1"/>
          </a:solidFill>
          <a:ln w="9525">
            <a:solidFill>
              <a:schemeClr val="tx1">
                <a:lumMod val="40000"/>
                <a:lumOff val="60000"/>
              </a:schemeClr>
            </a:solidFill>
          </a:ln>
        </p:spPr>
        <p:txBody>
          <a:bodyPr wrap="square" lIns="108000" tIns="72000" rIns="72000" bIns="72000" anchor="ctr" anchorCtr="0">
            <a:spAutoFit/>
          </a:bodyPr>
          <a:lstStyle/>
          <a:p>
            <a:pPr lvl="0"/>
            <a:r>
              <a:rPr lang="fr-CA" sz="800">
                <a:solidFill>
                  <a:schemeClr val="accent4"/>
                </a:solidFill>
                <a:latin typeface="Ubuntu" panose="020B0504030602030204" pitchFamily="34" charset="0"/>
              </a:rPr>
              <a:t>Est-ce que mes élèves ont besoin de rétroaction immédiate pour progresser ?</a:t>
            </a:r>
          </a:p>
        </p:txBody>
      </p:sp>
      <p:sp>
        <p:nvSpPr>
          <p:cNvPr id="234" name="Rectangle 233">
            <a:extLst>
              <a:ext uri="{FF2B5EF4-FFF2-40B4-BE49-F238E27FC236}">
                <a16:creationId xmlns:a16="http://schemas.microsoft.com/office/drawing/2014/main" id="{B51E3EDF-2D5F-CA46-8411-139926EF0C99}"/>
              </a:ext>
            </a:extLst>
          </p:cNvPr>
          <p:cNvSpPr/>
          <p:nvPr>
            <p:custDataLst>
              <p:tags r:id="rId41"/>
            </p:custDataLst>
          </p:nvPr>
        </p:nvSpPr>
        <p:spPr>
          <a:xfrm>
            <a:off x="4532390" y="1525056"/>
            <a:ext cx="1822119" cy="514738"/>
          </a:xfrm>
          <a:prstGeom prst="rect">
            <a:avLst/>
          </a:prstGeom>
          <a:solidFill>
            <a:schemeClr val="lt1"/>
          </a:solidFill>
          <a:ln w="9525">
            <a:solidFill>
              <a:schemeClr val="tx1">
                <a:lumMod val="40000"/>
                <a:lumOff val="60000"/>
              </a:schemeClr>
            </a:solidFill>
          </a:ln>
        </p:spPr>
        <p:txBody>
          <a:bodyPr wrap="square" lIns="108000" tIns="72000" rIns="72000" bIns="72000" anchor="ctr" anchorCtr="0">
            <a:spAutoFit/>
          </a:bodyPr>
          <a:lstStyle/>
          <a:p>
            <a:pPr lvl="0"/>
            <a:r>
              <a:rPr lang="fr-CA" sz="800">
                <a:solidFill>
                  <a:schemeClr val="accent4"/>
                </a:solidFill>
                <a:latin typeface="Ubuntu" panose="020B0504030602030204" pitchFamily="34" charset="0"/>
              </a:rPr>
              <a:t>Est-ce que mes élèves ont besoin de collaborer ou d’interagir pour accomplir la tâche ?</a:t>
            </a:r>
          </a:p>
        </p:txBody>
      </p:sp>
      <p:sp>
        <p:nvSpPr>
          <p:cNvPr id="235" name="Rectangle 234">
            <a:extLst>
              <a:ext uri="{FF2B5EF4-FFF2-40B4-BE49-F238E27FC236}">
                <a16:creationId xmlns:a16="http://schemas.microsoft.com/office/drawing/2014/main" id="{0B224F16-7816-6C4F-B340-64A28F1E65C6}"/>
              </a:ext>
            </a:extLst>
          </p:cNvPr>
          <p:cNvSpPr/>
          <p:nvPr>
            <p:custDataLst>
              <p:tags r:id="rId42"/>
            </p:custDataLst>
          </p:nvPr>
        </p:nvSpPr>
        <p:spPr>
          <a:xfrm>
            <a:off x="7794590" y="1525056"/>
            <a:ext cx="1822119" cy="514738"/>
          </a:xfrm>
          <a:prstGeom prst="rect">
            <a:avLst/>
          </a:prstGeom>
          <a:solidFill>
            <a:schemeClr val="lt1"/>
          </a:solidFill>
          <a:ln w="9525">
            <a:solidFill>
              <a:schemeClr val="tx1">
                <a:lumMod val="40000"/>
                <a:lumOff val="60000"/>
              </a:schemeClr>
            </a:solidFill>
          </a:ln>
        </p:spPr>
        <p:txBody>
          <a:bodyPr wrap="square" lIns="108000" tIns="72000" rIns="72000" bIns="72000" anchor="ctr" anchorCtr="0">
            <a:spAutoFit/>
          </a:bodyPr>
          <a:lstStyle/>
          <a:p>
            <a:pPr lvl="0"/>
            <a:r>
              <a:rPr lang="fr-CA" sz="800">
                <a:solidFill>
                  <a:schemeClr val="accent4"/>
                </a:solidFill>
                <a:latin typeface="Ubuntu" panose="020B0504030602030204" pitchFamily="34" charset="0"/>
              </a:rPr>
              <a:t>Est-ce la première fois que mes élèves utiliseront cet outil ou cette stratégie ?</a:t>
            </a:r>
          </a:p>
        </p:txBody>
      </p:sp>
      <p:sp>
        <p:nvSpPr>
          <p:cNvPr id="236" name="Rectangle 235">
            <a:extLst>
              <a:ext uri="{FF2B5EF4-FFF2-40B4-BE49-F238E27FC236}">
                <a16:creationId xmlns:a16="http://schemas.microsoft.com/office/drawing/2014/main" id="{2497F95E-D7B4-2F45-8945-64BAF4A8CC1E}"/>
              </a:ext>
            </a:extLst>
          </p:cNvPr>
          <p:cNvSpPr/>
          <p:nvPr>
            <p:custDataLst>
              <p:tags r:id="rId43"/>
            </p:custDataLst>
          </p:nvPr>
        </p:nvSpPr>
        <p:spPr>
          <a:xfrm>
            <a:off x="2659324" y="3018039"/>
            <a:ext cx="1715719" cy="514738"/>
          </a:xfrm>
          <a:prstGeom prst="rect">
            <a:avLst/>
          </a:prstGeom>
          <a:solidFill>
            <a:schemeClr val="lt1"/>
          </a:solidFill>
          <a:ln w="9525">
            <a:solidFill>
              <a:schemeClr val="tx1">
                <a:lumMod val="40000"/>
                <a:lumOff val="60000"/>
              </a:schemeClr>
            </a:solidFill>
          </a:ln>
        </p:spPr>
        <p:txBody>
          <a:bodyPr wrap="square" lIns="108000" tIns="72000" rIns="72000" bIns="72000" anchor="ctr" anchorCtr="0">
            <a:spAutoFit/>
          </a:bodyPr>
          <a:lstStyle/>
          <a:p>
            <a:pPr lvl="0"/>
            <a:r>
              <a:rPr lang="fr-CA" sz="800">
                <a:solidFill>
                  <a:schemeClr val="accent4"/>
                </a:solidFill>
                <a:latin typeface="Ubuntu" panose="020B0504030602030204" pitchFamily="34" charset="0"/>
              </a:rPr>
              <a:t>Est-ce que cette rétroaction peut être fournie de façon automatisée ?</a:t>
            </a:r>
          </a:p>
        </p:txBody>
      </p:sp>
      <p:sp>
        <p:nvSpPr>
          <p:cNvPr id="238" name="Rectangle 237">
            <a:extLst>
              <a:ext uri="{FF2B5EF4-FFF2-40B4-BE49-F238E27FC236}">
                <a16:creationId xmlns:a16="http://schemas.microsoft.com/office/drawing/2014/main" id="{8BD5F952-04C2-EA40-A63B-7C492ECF9FD0}"/>
              </a:ext>
            </a:extLst>
          </p:cNvPr>
          <p:cNvSpPr/>
          <p:nvPr>
            <p:custDataLst>
              <p:tags r:id="rId44"/>
            </p:custDataLst>
          </p:nvPr>
        </p:nvSpPr>
        <p:spPr>
          <a:xfrm>
            <a:off x="7178226" y="2712879"/>
            <a:ext cx="1780156" cy="514738"/>
          </a:xfrm>
          <a:prstGeom prst="rect">
            <a:avLst/>
          </a:prstGeom>
          <a:solidFill>
            <a:schemeClr val="lt1"/>
          </a:solidFill>
          <a:ln w="9525">
            <a:solidFill>
              <a:schemeClr val="tx1">
                <a:lumMod val="40000"/>
                <a:lumOff val="60000"/>
              </a:schemeClr>
            </a:solidFill>
          </a:ln>
        </p:spPr>
        <p:txBody>
          <a:bodyPr wrap="square" lIns="108000" tIns="72000" rIns="72000" bIns="72000" anchor="ctr" anchorCtr="0">
            <a:spAutoFit/>
          </a:bodyPr>
          <a:lstStyle/>
          <a:p>
            <a:pPr lvl="0"/>
            <a:r>
              <a:rPr lang="fr-CA" sz="800">
                <a:solidFill>
                  <a:schemeClr val="accent4"/>
                </a:solidFill>
                <a:latin typeface="Ubuntu" panose="020B0504030602030204" pitchFamily="34" charset="0"/>
              </a:rPr>
              <a:t>Est-ce que mes élèves ont besoin d’être connectés à l’internet pour accomplir la tâche ?</a:t>
            </a:r>
          </a:p>
        </p:txBody>
      </p:sp>
      <p:cxnSp>
        <p:nvCxnSpPr>
          <p:cNvPr id="240" name="Connecteur droit avec flèche 239">
            <a:extLst>
              <a:ext uri="{FF2B5EF4-FFF2-40B4-BE49-F238E27FC236}">
                <a16:creationId xmlns:a16="http://schemas.microsoft.com/office/drawing/2014/main" id="{06030B67-E8FB-A844-9BC3-5756348ADA6A}"/>
              </a:ext>
            </a:extLst>
          </p:cNvPr>
          <p:cNvCxnSpPr>
            <a:cxnSpLocks/>
          </p:cNvCxnSpPr>
          <p:nvPr>
            <p:custDataLst>
              <p:tags r:id="rId45"/>
            </p:custDataLst>
          </p:nvPr>
        </p:nvCxnSpPr>
        <p:spPr>
          <a:xfrm flipV="1">
            <a:off x="1668169" y="2051369"/>
            <a:ext cx="0" cy="1232896"/>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3" name="Ellipse 242">
            <a:extLst>
              <a:ext uri="{FF2B5EF4-FFF2-40B4-BE49-F238E27FC236}">
                <a16:creationId xmlns:a16="http://schemas.microsoft.com/office/drawing/2014/main" id="{207EC245-7593-DB40-A7A6-98351F812B21}"/>
              </a:ext>
            </a:extLst>
          </p:cNvPr>
          <p:cNvSpPr/>
          <p:nvPr>
            <p:custDataLst>
              <p:tags r:id="rId46"/>
            </p:custDataLst>
          </p:nvPr>
        </p:nvSpPr>
        <p:spPr>
          <a:xfrm>
            <a:off x="9797883" y="1628261"/>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OUI</a:t>
            </a:r>
          </a:p>
        </p:txBody>
      </p:sp>
      <p:cxnSp>
        <p:nvCxnSpPr>
          <p:cNvPr id="247" name="Connecteur droit avec flèche 246">
            <a:extLst>
              <a:ext uri="{FF2B5EF4-FFF2-40B4-BE49-F238E27FC236}">
                <a16:creationId xmlns:a16="http://schemas.microsoft.com/office/drawing/2014/main" id="{D941425A-811D-B449-84D0-1F94D37DE0B5}"/>
              </a:ext>
            </a:extLst>
          </p:cNvPr>
          <p:cNvCxnSpPr>
            <a:cxnSpLocks/>
          </p:cNvCxnSpPr>
          <p:nvPr>
            <p:custDataLst>
              <p:tags r:id="rId47"/>
            </p:custDataLst>
          </p:nvPr>
        </p:nvCxnSpPr>
        <p:spPr>
          <a:xfrm>
            <a:off x="6362005" y="1782425"/>
            <a:ext cx="1426435" cy="0"/>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8" name="Ellipse 247">
            <a:extLst>
              <a:ext uri="{FF2B5EF4-FFF2-40B4-BE49-F238E27FC236}">
                <a16:creationId xmlns:a16="http://schemas.microsoft.com/office/drawing/2014/main" id="{092A8999-EF3B-1347-8CD8-6FD378A95A77}"/>
              </a:ext>
            </a:extLst>
          </p:cNvPr>
          <p:cNvSpPr/>
          <p:nvPr>
            <p:custDataLst>
              <p:tags r:id="rId48"/>
            </p:custDataLst>
          </p:nvPr>
        </p:nvSpPr>
        <p:spPr>
          <a:xfrm>
            <a:off x="6554295" y="1628261"/>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NON</a:t>
            </a:r>
          </a:p>
        </p:txBody>
      </p:sp>
      <p:sp>
        <p:nvSpPr>
          <p:cNvPr id="249" name="Ellipse 248">
            <a:extLst>
              <a:ext uri="{FF2B5EF4-FFF2-40B4-BE49-F238E27FC236}">
                <a16:creationId xmlns:a16="http://schemas.microsoft.com/office/drawing/2014/main" id="{631E43D1-FF06-D241-8215-370FA051F88F}"/>
              </a:ext>
            </a:extLst>
          </p:cNvPr>
          <p:cNvSpPr/>
          <p:nvPr>
            <p:custDataLst>
              <p:tags r:id="rId49"/>
            </p:custDataLst>
          </p:nvPr>
        </p:nvSpPr>
        <p:spPr>
          <a:xfrm>
            <a:off x="1514005" y="2625102"/>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NON</a:t>
            </a:r>
          </a:p>
        </p:txBody>
      </p:sp>
      <p:cxnSp>
        <p:nvCxnSpPr>
          <p:cNvPr id="271" name="Connecteur droit 270">
            <a:extLst>
              <a:ext uri="{FF2B5EF4-FFF2-40B4-BE49-F238E27FC236}">
                <a16:creationId xmlns:a16="http://schemas.microsoft.com/office/drawing/2014/main" id="{FAFAEC42-FEE7-DD4E-84A9-91F0536EFD28}"/>
              </a:ext>
            </a:extLst>
          </p:cNvPr>
          <p:cNvCxnSpPr>
            <a:cxnSpLocks/>
          </p:cNvCxnSpPr>
          <p:nvPr>
            <p:custDataLst>
              <p:tags r:id="rId50"/>
            </p:custDataLst>
          </p:nvPr>
        </p:nvCxnSpPr>
        <p:spPr>
          <a:xfrm flipV="1">
            <a:off x="5447744" y="3139708"/>
            <a:ext cx="0" cy="106044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75" name="Ellipse 274">
            <a:extLst>
              <a:ext uri="{FF2B5EF4-FFF2-40B4-BE49-F238E27FC236}">
                <a16:creationId xmlns:a16="http://schemas.microsoft.com/office/drawing/2014/main" id="{3CABCCFB-BD0F-024E-A720-825D7C2C17A2}"/>
              </a:ext>
            </a:extLst>
          </p:cNvPr>
          <p:cNvSpPr/>
          <p:nvPr>
            <p:custDataLst>
              <p:tags r:id="rId51"/>
            </p:custDataLst>
          </p:nvPr>
        </p:nvSpPr>
        <p:spPr>
          <a:xfrm>
            <a:off x="5297719" y="3335386"/>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OUI</a:t>
            </a:r>
          </a:p>
        </p:txBody>
      </p:sp>
      <p:sp>
        <p:nvSpPr>
          <p:cNvPr id="279" name="Rectangle 278">
            <a:extLst>
              <a:ext uri="{FF2B5EF4-FFF2-40B4-BE49-F238E27FC236}">
                <a16:creationId xmlns:a16="http://schemas.microsoft.com/office/drawing/2014/main" id="{BF2BE0B3-06AC-AA45-8E1A-FD2B0D32CAAB}"/>
              </a:ext>
            </a:extLst>
          </p:cNvPr>
          <p:cNvSpPr/>
          <p:nvPr>
            <p:custDataLst>
              <p:tags r:id="rId52"/>
            </p:custDataLst>
          </p:nvPr>
        </p:nvSpPr>
        <p:spPr>
          <a:xfrm>
            <a:off x="4659185" y="2712879"/>
            <a:ext cx="1466141" cy="514738"/>
          </a:xfrm>
          <a:prstGeom prst="rect">
            <a:avLst/>
          </a:prstGeom>
          <a:solidFill>
            <a:schemeClr val="lt1"/>
          </a:solidFill>
          <a:ln w="9525">
            <a:solidFill>
              <a:schemeClr val="tx1">
                <a:lumMod val="40000"/>
                <a:lumOff val="60000"/>
              </a:schemeClr>
            </a:solidFill>
          </a:ln>
        </p:spPr>
        <p:txBody>
          <a:bodyPr wrap="square" lIns="108000" tIns="72000" rIns="72000" bIns="72000" anchor="ctr" anchorCtr="0">
            <a:spAutoFit/>
          </a:bodyPr>
          <a:lstStyle/>
          <a:p>
            <a:pPr lvl="0"/>
            <a:r>
              <a:rPr lang="fr-CA" sz="800">
                <a:solidFill>
                  <a:schemeClr val="accent4"/>
                </a:solidFill>
                <a:latin typeface="Ubuntu" panose="020B0504030602030204" pitchFamily="34" charset="0"/>
              </a:rPr>
              <a:t>Est-ce que la collaboration ou l’interaction doit avoir lieu en temps réel ?</a:t>
            </a:r>
          </a:p>
        </p:txBody>
      </p:sp>
      <p:sp>
        <p:nvSpPr>
          <p:cNvPr id="280" name="Ellipse 279">
            <a:extLst>
              <a:ext uri="{FF2B5EF4-FFF2-40B4-BE49-F238E27FC236}">
                <a16:creationId xmlns:a16="http://schemas.microsoft.com/office/drawing/2014/main" id="{1E0CCE4A-F874-4248-8722-CB0E058B2099}"/>
              </a:ext>
            </a:extLst>
          </p:cNvPr>
          <p:cNvSpPr/>
          <p:nvPr>
            <p:custDataLst>
              <p:tags r:id="rId53"/>
            </p:custDataLst>
          </p:nvPr>
        </p:nvSpPr>
        <p:spPr>
          <a:xfrm>
            <a:off x="6329842" y="2827768"/>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NON</a:t>
            </a:r>
          </a:p>
        </p:txBody>
      </p:sp>
      <p:sp>
        <p:nvSpPr>
          <p:cNvPr id="285" name="Rectangle : coins arrondis 284">
            <a:extLst>
              <a:ext uri="{FF2B5EF4-FFF2-40B4-BE49-F238E27FC236}">
                <a16:creationId xmlns:a16="http://schemas.microsoft.com/office/drawing/2014/main" id="{412E2563-EE46-1B4A-A819-2962B226EDF4}"/>
              </a:ext>
            </a:extLst>
          </p:cNvPr>
          <p:cNvSpPr/>
          <p:nvPr>
            <p:custDataLst>
              <p:tags r:id="rId54"/>
            </p:custDataLst>
          </p:nvPr>
        </p:nvSpPr>
        <p:spPr>
          <a:xfrm>
            <a:off x="9711879" y="2735962"/>
            <a:ext cx="1525912" cy="42896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Ins="0" bIns="0" rtlCol="0" anchor="t" anchorCtr="0"/>
          <a:lstStyle/>
          <a:p>
            <a:pPr marL="9525" algn="ctr">
              <a:lnSpc>
                <a:spcPct val="115000"/>
              </a:lnSpc>
              <a:spcAft>
                <a:spcPts val="300"/>
              </a:spcAft>
              <a:buClr>
                <a:schemeClr val="bg1"/>
              </a:buClr>
              <a:buSzPct val="100000"/>
            </a:pPr>
            <a:r>
              <a:rPr lang="fr-CA" sz="1100">
                <a:solidFill>
                  <a:schemeClr val="bg1"/>
                </a:solidFill>
                <a:latin typeface="+mj-lt"/>
                <a:sym typeface="Ubuntu"/>
              </a:rPr>
              <a:t>Hors connexion</a:t>
            </a:r>
            <a:endParaRPr lang="fr-CA" sz="800">
              <a:solidFill>
                <a:schemeClr val="bg1"/>
              </a:solidFill>
              <a:sym typeface="Ubuntu"/>
            </a:endParaRPr>
          </a:p>
        </p:txBody>
      </p:sp>
      <p:sp>
        <p:nvSpPr>
          <p:cNvPr id="290" name="Rectangle : coins arrondis 289">
            <a:extLst>
              <a:ext uri="{FF2B5EF4-FFF2-40B4-BE49-F238E27FC236}">
                <a16:creationId xmlns:a16="http://schemas.microsoft.com/office/drawing/2014/main" id="{6EC97247-4F7E-6C42-8A7E-B35E0E00A5C1}"/>
              </a:ext>
            </a:extLst>
          </p:cNvPr>
          <p:cNvSpPr/>
          <p:nvPr>
            <p:custDataLst>
              <p:tags r:id="rId55"/>
            </p:custDataLst>
          </p:nvPr>
        </p:nvSpPr>
        <p:spPr>
          <a:xfrm>
            <a:off x="1073001" y="2990659"/>
            <a:ext cx="1216126" cy="569498"/>
          </a:xfrm>
          <a:prstGeom prst="roundRect">
            <a:avLst/>
          </a:prstGeom>
          <a:solidFill>
            <a:schemeClr val="accent3"/>
          </a:solidFill>
          <a:ln w="9525">
            <a:solidFill>
              <a:schemeClr val="tx1">
                <a:lumMod val="40000"/>
                <a:lumOff val="60000"/>
              </a:schemeClr>
            </a:solidFill>
          </a:ln>
        </p:spPr>
        <p:txBody>
          <a:bodyPr wrap="square" lIns="108000" tIns="72000" rIns="72000" bIns="72000" anchor="ctr" anchorCtr="0">
            <a:spAutoFit/>
          </a:bodyPr>
          <a:lstStyle/>
          <a:p>
            <a:pPr lvl="0"/>
            <a:r>
              <a:rPr lang="fr-CA" sz="800">
                <a:solidFill>
                  <a:schemeClr val="bg1"/>
                </a:solidFill>
                <a:latin typeface="Ubuntu" panose="020B0504030602030204" pitchFamily="34" charset="0"/>
              </a:rPr>
              <a:t>Mes élèves auront-ils besoin de moi fréquemment ?</a:t>
            </a:r>
          </a:p>
        </p:txBody>
      </p:sp>
      <p:sp>
        <p:nvSpPr>
          <p:cNvPr id="2" name="Flèche : droite 1">
            <a:extLst>
              <a:ext uri="{FF2B5EF4-FFF2-40B4-BE49-F238E27FC236}">
                <a16:creationId xmlns:a16="http://schemas.microsoft.com/office/drawing/2014/main" id="{7CB3D299-B81A-492A-98D3-8808762BAF96}"/>
              </a:ext>
            </a:extLst>
          </p:cNvPr>
          <p:cNvSpPr/>
          <p:nvPr/>
        </p:nvSpPr>
        <p:spPr>
          <a:xfrm>
            <a:off x="677015" y="3200919"/>
            <a:ext cx="370197" cy="146885"/>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5" name="ZoneTexte 64">
            <a:extLst>
              <a:ext uri="{FF2B5EF4-FFF2-40B4-BE49-F238E27FC236}">
                <a16:creationId xmlns:a16="http://schemas.microsoft.com/office/drawing/2014/main" id="{DB686507-4141-41DD-84C5-74B21F22E0DF}"/>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4287645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sp>
        <p:nvSpPr>
          <p:cNvPr id="12" name="Espace réservé du texte 2">
            <a:extLst>
              <a:ext uri="{FF2B5EF4-FFF2-40B4-BE49-F238E27FC236}">
                <a16:creationId xmlns:a16="http://schemas.microsoft.com/office/drawing/2014/main" id="{DEE04D4A-58E8-6F47-9CDB-E6EF90647751}"/>
              </a:ext>
            </a:extLst>
          </p:cNvPr>
          <p:cNvSpPr txBox="1">
            <a:spLocks/>
          </p:cNvSpPr>
          <p:nvPr/>
        </p:nvSpPr>
        <p:spPr>
          <a:xfrm>
            <a:off x="5826032" y="568275"/>
            <a:ext cx="5800725" cy="6011914"/>
          </a:xfrm>
          <a:prstGeom prst="rect">
            <a:avLst/>
          </a:prstGeom>
        </p:spPr>
        <p:txBody>
          <a:bodyPr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5"/>
                </a:solidFill>
                <a:latin typeface="Viga" panose="020B0800030000020004" pitchFamily="34" charset="77"/>
                <a:ea typeface="+mn-ea"/>
                <a:cs typeface="+mn-cs"/>
              </a:defRPr>
            </a:lvl1pPr>
            <a:lvl2pPr marL="685800" indent="-228600" algn="l" defTabSz="914400" rtl="0" eaLnBrk="1" latinLnBrk="0" hangingPunct="1">
              <a:lnSpc>
                <a:spcPct val="90000"/>
              </a:lnSpc>
              <a:spcBef>
                <a:spcPts val="500"/>
              </a:spcBef>
              <a:buClr>
                <a:schemeClr val="accent1"/>
              </a:buClr>
              <a:buFontTx/>
              <a:buBlip>
                <a:blip r:embed="rId4">
                  <a:extLst>
                    <a:ext uri="{96DAC541-7B7A-43D3-8B79-37D633B846F1}">
                      <asvg:svgBlip xmlns:asvg="http://schemas.microsoft.com/office/drawing/2016/SVG/main" r:embed="rId5"/>
                    </a:ext>
                  </a:extLst>
                </a:blip>
              </a:buBlip>
              <a:defRPr sz="1800" b="0" i="0" kern="1200">
                <a:solidFill>
                  <a:schemeClr val="accent4"/>
                </a:solidFill>
                <a:latin typeface="Viga" panose="020B0800030000020004" pitchFamily="34" charset="77"/>
                <a:ea typeface="+mn-ea"/>
                <a:cs typeface="+mn-cs"/>
              </a:defRPr>
            </a:lvl2pPr>
            <a:lvl3pPr marL="1143000" indent="-228600" algn="l" defTabSz="914400" rtl="0" eaLnBrk="1" latinLnBrk="0" hangingPunct="1">
              <a:lnSpc>
                <a:spcPct val="90000"/>
              </a:lnSpc>
              <a:spcBef>
                <a:spcPts val="500"/>
              </a:spcBef>
              <a:buFontTx/>
              <a:buBlip>
                <a:blip r:embed="rId6">
                  <a:extLst>
                    <a:ext uri="{96DAC541-7B7A-43D3-8B79-37D633B846F1}">
                      <asvg:svgBlip xmlns:asvg="http://schemas.microsoft.com/office/drawing/2016/SVG/main" r:embed="rId7"/>
                    </a:ext>
                  </a:extLst>
                </a:blip>
              </a:buBlip>
              <a:defRPr sz="1400" b="0" i="0" kern="1200">
                <a:solidFill>
                  <a:schemeClr val="accent4"/>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Tx/>
              <a:buBlip>
                <a:blip r:embed="rId6">
                  <a:extLst>
                    <a:ext uri="{96DAC541-7B7A-43D3-8B79-37D633B846F1}">
                      <asvg:svgBlip xmlns:asvg="http://schemas.microsoft.com/office/drawing/2016/SVG/main" r:embed="rId7"/>
                    </a:ext>
                  </a:extLst>
                </a:blip>
              </a:buBlip>
              <a:defRPr sz="1100" b="0" i="0" kern="1200">
                <a:solidFill>
                  <a:schemeClr val="accent4"/>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100" b="0" i="0" kern="1200">
                <a:solidFill>
                  <a:schemeClr val="accent4"/>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dk1"/>
              </a:buClr>
              <a:buSzPts val="1500"/>
            </a:pPr>
            <a:r>
              <a:rPr lang="fr-CA" sz="2000">
                <a:solidFill>
                  <a:schemeClr val="bg1"/>
                </a:solidFill>
                <a:latin typeface="+mn-lt"/>
                <a:sym typeface="Ubuntu"/>
              </a:rPr>
              <a:t>Ce matériel (animations, capsules vidéo, audio, capsules interactives, etc.) peut être utilisé par l’élève de façon autonome afin de permettre à l’enseignant d’effectuer des suivis personnalisés par exemple. </a:t>
            </a:r>
          </a:p>
          <a:p>
            <a:pPr>
              <a:buClr>
                <a:schemeClr val="dk1"/>
              </a:buClr>
              <a:buSzPts val="1500"/>
            </a:pPr>
            <a:r>
              <a:rPr lang="fr-CA" sz="2000">
                <a:solidFill>
                  <a:schemeClr val="bg1"/>
                </a:solidFill>
                <a:latin typeface="+mn-lt"/>
                <a:sym typeface="Ubuntu"/>
              </a:rPr>
              <a:t>Processus de conception :</a:t>
            </a:r>
          </a:p>
          <a:p>
            <a:pPr>
              <a:buClr>
                <a:schemeClr val="dk1"/>
              </a:buClr>
              <a:buSzPts val="1500"/>
            </a:pPr>
            <a:r>
              <a:rPr lang="fr-CA" sz="2000">
                <a:solidFill>
                  <a:schemeClr val="bg1"/>
                </a:solidFill>
                <a:latin typeface="+mn-lt"/>
                <a:sym typeface="Ubuntu"/>
              </a:rPr>
              <a:t>- Intention</a:t>
            </a:r>
            <a:br>
              <a:rPr lang="fr-CA" sz="2000">
                <a:solidFill>
                  <a:schemeClr val="bg1"/>
                </a:solidFill>
                <a:latin typeface="+mn-lt"/>
                <a:sym typeface="Ubuntu"/>
              </a:rPr>
            </a:br>
            <a:r>
              <a:rPr lang="fr-CA" sz="2000">
                <a:solidFill>
                  <a:schemeClr val="bg1"/>
                </a:solidFill>
                <a:latin typeface="+mn-lt"/>
                <a:sym typeface="Ubuntu"/>
              </a:rPr>
              <a:t>- Scénarisation</a:t>
            </a:r>
            <a:br>
              <a:rPr lang="fr-CA" sz="2000">
                <a:solidFill>
                  <a:schemeClr val="bg1"/>
                </a:solidFill>
                <a:latin typeface="+mn-lt"/>
                <a:sym typeface="Ubuntu"/>
              </a:rPr>
            </a:br>
            <a:r>
              <a:rPr lang="fr-CA" sz="2000">
                <a:solidFill>
                  <a:schemeClr val="bg1"/>
                </a:solidFill>
                <a:latin typeface="+mn-lt"/>
                <a:sym typeface="Ubuntu"/>
              </a:rPr>
              <a:t>- Médiatisation</a:t>
            </a:r>
            <a:br>
              <a:rPr lang="fr-CA" sz="2000">
                <a:solidFill>
                  <a:schemeClr val="bg1"/>
                </a:solidFill>
                <a:latin typeface="+mn-lt"/>
                <a:sym typeface="Ubuntu"/>
              </a:rPr>
            </a:br>
            <a:r>
              <a:rPr lang="fr-CA" sz="2000">
                <a:solidFill>
                  <a:schemeClr val="bg1"/>
                </a:solidFill>
                <a:latin typeface="+mn-lt"/>
                <a:sym typeface="Ubuntu"/>
              </a:rPr>
              <a:t>- Montage</a:t>
            </a:r>
            <a:br>
              <a:rPr lang="fr-CA" sz="2000">
                <a:solidFill>
                  <a:schemeClr val="bg1"/>
                </a:solidFill>
                <a:latin typeface="+mn-lt"/>
                <a:sym typeface="Ubuntu"/>
              </a:rPr>
            </a:br>
            <a:r>
              <a:rPr lang="fr-CA" sz="2000">
                <a:solidFill>
                  <a:schemeClr val="bg1"/>
                </a:solidFill>
                <a:latin typeface="+mn-lt"/>
                <a:sym typeface="Ubuntu"/>
              </a:rPr>
              <a:t>- Distribution</a:t>
            </a:r>
            <a:endParaRPr lang="fr-CA" sz="2000">
              <a:solidFill>
                <a:schemeClr val="bg1"/>
              </a:solidFill>
              <a:latin typeface="+mn-lt"/>
            </a:endParaRPr>
          </a:p>
        </p:txBody>
      </p:sp>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10611" y="5918604"/>
            <a:ext cx="2589872" cy="729299"/>
          </a:xfrm>
          <a:prstGeom prst="rect">
            <a:avLst/>
          </a:prstGeom>
        </p:spPr>
      </p:pic>
      <p:pic>
        <p:nvPicPr>
          <p:cNvPr id="7" name="Google Shape;77;p15">
            <a:hlinkClick r:id="rId10"/>
            <a:extLst>
              <a:ext uri="{FF2B5EF4-FFF2-40B4-BE49-F238E27FC236}">
                <a16:creationId xmlns:a16="http://schemas.microsoft.com/office/drawing/2014/main" id="{FF897D23-B0B4-7C42-8CC1-0386371D516B}"/>
              </a:ext>
            </a:extLst>
          </p:cNvPr>
          <p:cNvPicPr preferRelativeResize="0"/>
          <p:nvPr/>
        </p:nvPicPr>
        <p:blipFill rotWithShape="1">
          <a:blip r:embed="rId11">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A88BBD3A-3441-7D41-9EC3-B5D402E4C760}"/>
              </a:ext>
            </a:extLst>
          </p:cNvPr>
          <p:cNvSpPr txBox="1">
            <a:spLocks/>
          </p:cNvSpPr>
          <p:nvPr/>
        </p:nvSpPr>
        <p:spPr>
          <a:xfrm>
            <a:off x="483329" y="484394"/>
            <a:ext cx="4820194" cy="1344406"/>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Matériel pédagogique autoportant</a:t>
            </a:r>
            <a:endParaRPr lang="fr-CA" sz="3200"/>
          </a:p>
        </p:txBody>
      </p:sp>
      <p:pic>
        <p:nvPicPr>
          <p:cNvPr id="2" name="Image 1">
            <a:hlinkClick r:id="rId12"/>
            <a:extLst>
              <a:ext uri="{FF2B5EF4-FFF2-40B4-BE49-F238E27FC236}">
                <a16:creationId xmlns:a16="http://schemas.microsoft.com/office/drawing/2014/main" id="{48518554-9439-984E-AA4C-37C92E3F38C2}"/>
              </a:ext>
            </a:extLst>
          </p:cNvPr>
          <p:cNvPicPr>
            <a:picLocks noChangeAspect="1"/>
          </p:cNvPicPr>
          <p:nvPr/>
        </p:nvPicPr>
        <p:blipFill>
          <a:blip r:embed="rId13"/>
          <a:stretch>
            <a:fillRect/>
          </a:stretch>
        </p:blipFill>
        <p:spPr>
          <a:xfrm>
            <a:off x="5923812" y="4107626"/>
            <a:ext cx="2857500" cy="1609725"/>
          </a:xfrm>
          <a:prstGeom prst="rect">
            <a:avLst/>
          </a:prstGeom>
          <a:ln>
            <a:solidFill>
              <a:schemeClr val="accent1"/>
            </a:solidFill>
          </a:ln>
        </p:spPr>
      </p:pic>
      <p:sp>
        <p:nvSpPr>
          <p:cNvPr id="11" name="Rectangle 10">
            <a:extLst>
              <a:ext uri="{FF2B5EF4-FFF2-40B4-BE49-F238E27FC236}">
                <a16:creationId xmlns:a16="http://schemas.microsoft.com/office/drawing/2014/main" id="{1F00BD67-DBD8-6B44-BB7B-88D87A55A24F}"/>
              </a:ext>
            </a:extLst>
          </p:cNvPr>
          <p:cNvSpPr/>
          <p:nvPr/>
        </p:nvSpPr>
        <p:spPr>
          <a:xfrm>
            <a:off x="3110767" y="1474857"/>
            <a:ext cx="2294709" cy="707886"/>
          </a:xfrm>
          <a:prstGeom prst="rect">
            <a:avLst/>
          </a:prstGeom>
        </p:spPr>
        <p:txBody>
          <a:bodyPr wrap="squar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5</a:t>
            </a:r>
            <a:br>
              <a:rPr lang="fr-CA" sz="2000">
                <a:solidFill>
                  <a:srgbClr val="FFFFFF"/>
                </a:solidFill>
                <a:latin typeface="Ubuntu" panose="020B0604020202020204" charset="0"/>
              </a:rPr>
            </a:br>
            <a:endParaRPr lang="fr-FR" sz="2000"/>
          </a:p>
        </p:txBody>
      </p:sp>
    </p:spTree>
    <p:extLst>
      <p:ext uri="{BB962C8B-B14F-4D97-AF65-F5344CB8AC3E}">
        <p14:creationId xmlns:p14="http://schemas.microsoft.com/office/powerpoint/2010/main" val="4269230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Image 1">
            <a:extLst>
              <a:ext uri="{FF2B5EF4-FFF2-40B4-BE49-F238E27FC236}">
                <a16:creationId xmlns:a16="http://schemas.microsoft.com/office/drawing/2014/main" id="{40C43DC5-EC4E-2949-B566-61EF2C0B75E5}"/>
              </a:ext>
            </a:extLst>
          </p:cNvPr>
          <p:cNvPicPr>
            <a:picLocks noChangeAspect="1"/>
          </p:cNvPicPr>
          <p:nvPr/>
        </p:nvPicPr>
        <p:blipFill>
          <a:blip r:embed="rId3"/>
          <a:stretch>
            <a:fillRect/>
          </a:stretch>
        </p:blipFill>
        <p:spPr>
          <a:xfrm>
            <a:off x="0" y="3338"/>
            <a:ext cx="12192000" cy="6851324"/>
          </a:xfrm>
          <a:prstGeom prst="rect">
            <a:avLst/>
          </a:prstGeom>
        </p:spPr>
      </p:pic>
    </p:spTree>
    <p:extLst>
      <p:ext uri="{BB962C8B-B14F-4D97-AF65-F5344CB8AC3E}">
        <p14:creationId xmlns:p14="http://schemas.microsoft.com/office/powerpoint/2010/main" val="1030291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2" name="Image 1">
            <a:extLst>
              <a:ext uri="{FF2B5EF4-FFF2-40B4-BE49-F238E27FC236}">
                <a16:creationId xmlns:a16="http://schemas.microsoft.com/office/drawing/2014/main" id="{7ED8BE7C-156C-2549-81EE-D4DE55DA25E9}"/>
              </a:ext>
            </a:extLst>
          </p:cNvPr>
          <p:cNvPicPr>
            <a:picLocks noChangeAspect="1"/>
          </p:cNvPicPr>
          <p:nvPr/>
        </p:nvPicPr>
        <p:blipFill>
          <a:blip r:embed="rId3"/>
          <a:stretch>
            <a:fillRect/>
          </a:stretch>
        </p:blipFill>
        <p:spPr>
          <a:xfrm>
            <a:off x="0" y="3338"/>
            <a:ext cx="12192000" cy="6851324"/>
          </a:xfrm>
          <a:prstGeom prst="rect">
            <a:avLst/>
          </a:prstGeom>
        </p:spPr>
      </p:pic>
    </p:spTree>
    <p:extLst>
      <p:ext uri="{BB962C8B-B14F-4D97-AF65-F5344CB8AC3E}">
        <p14:creationId xmlns:p14="http://schemas.microsoft.com/office/powerpoint/2010/main" val="1426634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4" name="Image 3">
            <a:extLst>
              <a:ext uri="{FF2B5EF4-FFF2-40B4-BE49-F238E27FC236}">
                <a16:creationId xmlns:a16="http://schemas.microsoft.com/office/drawing/2014/main" id="{40825F34-772F-9C45-99A1-7BB58DFD3C30}"/>
              </a:ext>
            </a:extLst>
          </p:cNvPr>
          <p:cNvPicPr>
            <a:picLocks noChangeAspect="1"/>
          </p:cNvPicPr>
          <p:nvPr/>
        </p:nvPicPr>
        <p:blipFill>
          <a:blip r:embed="rId3"/>
          <a:stretch>
            <a:fillRect/>
          </a:stretch>
        </p:blipFill>
        <p:spPr>
          <a:xfrm>
            <a:off x="847" y="0"/>
            <a:ext cx="12190305" cy="6858000"/>
          </a:xfrm>
          <a:prstGeom prst="rect">
            <a:avLst/>
          </a:prstGeom>
        </p:spPr>
      </p:pic>
    </p:spTree>
    <p:extLst>
      <p:ext uri="{BB962C8B-B14F-4D97-AF65-F5344CB8AC3E}">
        <p14:creationId xmlns:p14="http://schemas.microsoft.com/office/powerpoint/2010/main" val="3509579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B284D2D7-D9F0-8A46-A286-51974F912731}"/>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EBF48083-8614-D34C-B11B-6011B9565D8F}"/>
              </a:ext>
            </a:extLst>
          </p:cNvPr>
          <p:cNvSpPr txBox="1">
            <a:spLocks/>
          </p:cNvSpPr>
          <p:nvPr/>
        </p:nvSpPr>
        <p:spPr>
          <a:xfrm>
            <a:off x="457204" y="484394"/>
            <a:ext cx="4820194" cy="1344406"/>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Rétroaction</a:t>
            </a:r>
            <a:endParaRPr lang="fr-CA" sz="3200"/>
          </a:p>
        </p:txBody>
      </p:sp>
      <p:sp>
        <p:nvSpPr>
          <p:cNvPr id="9" name="Espace réservé du texte 2">
            <a:extLst>
              <a:ext uri="{FF2B5EF4-FFF2-40B4-BE49-F238E27FC236}">
                <a16:creationId xmlns:a16="http://schemas.microsoft.com/office/drawing/2014/main" id="{E4B9C7DE-1A47-A947-897A-B91AE08C724A}"/>
              </a:ext>
            </a:extLst>
          </p:cNvPr>
          <p:cNvSpPr txBox="1">
            <a:spLocks/>
          </p:cNvSpPr>
          <p:nvPr/>
        </p:nvSpPr>
        <p:spPr>
          <a:xfrm>
            <a:off x="5812969" y="568275"/>
            <a:ext cx="5800725" cy="6011914"/>
          </a:xfrm>
          <a:prstGeom prst="rect">
            <a:avLst/>
          </a:prstGeom>
        </p:spPr>
        <p:txBody>
          <a:bodyPr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5"/>
                </a:solidFill>
                <a:latin typeface="Viga" panose="020B0800030000020004" pitchFamily="34" charset="77"/>
                <a:ea typeface="+mn-ea"/>
                <a:cs typeface="+mn-cs"/>
              </a:defRPr>
            </a:lvl1pPr>
            <a:lvl2pPr marL="685800" indent="-228600" algn="l" defTabSz="914400" rtl="0" eaLnBrk="1" latinLnBrk="0" hangingPunct="1">
              <a:lnSpc>
                <a:spcPct val="90000"/>
              </a:lnSpc>
              <a:spcBef>
                <a:spcPts val="500"/>
              </a:spcBef>
              <a:buClr>
                <a:schemeClr val="accent1"/>
              </a:buClr>
              <a:buFontTx/>
              <a:buBlip>
                <a:blip r:embed="rId8">
                  <a:extLst>
                    <a:ext uri="{96DAC541-7B7A-43D3-8B79-37D633B846F1}">
                      <asvg:svgBlip xmlns:asvg="http://schemas.microsoft.com/office/drawing/2016/SVG/main" r:embed="rId9"/>
                    </a:ext>
                  </a:extLst>
                </a:blip>
              </a:buBlip>
              <a:defRPr sz="1800" b="0" i="0" kern="1200">
                <a:solidFill>
                  <a:schemeClr val="accent4"/>
                </a:solidFill>
                <a:latin typeface="Viga" panose="020B0800030000020004" pitchFamily="34" charset="77"/>
                <a:ea typeface="+mn-ea"/>
                <a:cs typeface="+mn-cs"/>
              </a:defRPr>
            </a:lvl2pPr>
            <a:lvl3pPr marL="1143000" indent="-228600" algn="l" defTabSz="914400" rtl="0" eaLnBrk="1" latinLnBrk="0" hangingPunct="1">
              <a:lnSpc>
                <a:spcPct val="90000"/>
              </a:lnSpc>
              <a:spcBef>
                <a:spcPts val="500"/>
              </a:spcBef>
              <a:buFontTx/>
              <a:buBlip>
                <a:blip r:embed="rId10">
                  <a:extLst>
                    <a:ext uri="{96DAC541-7B7A-43D3-8B79-37D633B846F1}">
                      <asvg:svgBlip xmlns:asvg="http://schemas.microsoft.com/office/drawing/2016/SVG/main" r:embed="rId11"/>
                    </a:ext>
                  </a:extLst>
                </a:blip>
              </a:buBlip>
              <a:defRPr sz="1400" b="0" i="0" kern="1200">
                <a:solidFill>
                  <a:schemeClr val="accent4"/>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Tx/>
              <a:buBlip>
                <a:blip r:embed="rId10">
                  <a:extLst>
                    <a:ext uri="{96DAC541-7B7A-43D3-8B79-37D633B846F1}">
                      <asvg:svgBlip xmlns:asvg="http://schemas.microsoft.com/office/drawing/2016/SVG/main" r:embed="rId11"/>
                    </a:ext>
                  </a:extLst>
                </a:blip>
              </a:buBlip>
              <a:defRPr sz="1100" b="0" i="0" kern="1200">
                <a:solidFill>
                  <a:schemeClr val="accent4"/>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100" b="0" i="0" kern="1200">
                <a:solidFill>
                  <a:schemeClr val="accent4"/>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dk1"/>
              </a:buClr>
              <a:buSzPts val="1500"/>
            </a:pPr>
            <a:r>
              <a:rPr lang="fr-CA" sz="2000">
                <a:solidFill>
                  <a:schemeClr val="bg1"/>
                </a:solidFill>
                <a:latin typeface="+mn-lt"/>
                <a:sym typeface="Ubuntu"/>
              </a:rPr>
              <a:t>En contexte de FAD, les rétroactions doivent tenir compte de la distance entre l’apprenant(e) et l’enseignant(e). Elles sont précieuses en classe, mais elles le sont davantage en FAD et elles auront un effet tout aussi déterminant sur la réussite des apprenant(e)s.</a:t>
            </a:r>
            <a:br>
              <a:rPr lang="fr-CA" sz="2000">
                <a:solidFill>
                  <a:schemeClr val="bg1"/>
                </a:solidFill>
                <a:latin typeface="+mn-lt"/>
                <a:sym typeface="Ubuntu"/>
              </a:rPr>
            </a:br>
            <a:endParaRPr lang="fr-CA" sz="2000">
              <a:solidFill>
                <a:schemeClr val="bg1"/>
              </a:solidFill>
              <a:latin typeface="+mn-lt"/>
              <a:sym typeface="Ubuntu"/>
            </a:endParaRPr>
          </a:p>
          <a:p>
            <a:pPr>
              <a:buClr>
                <a:schemeClr val="dk1"/>
              </a:buClr>
              <a:buSzPts val="1500"/>
            </a:pPr>
            <a:r>
              <a:rPr lang="fr-CA" sz="2000">
                <a:solidFill>
                  <a:schemeClr val="bg1"/>
                </a:solidFill>
                <a:latin typeface="+mn-lt"/>
                <a:sym typeface="Ubuntu"/>
              </a:rPr>
              <a:t>- Les trois types de rétroactions</a:t>
            </a:r>
          </a:p>
          <a:p>
            <a:pPr>
              <a:buClr>
                <a:schemeClr val="dk1"/>
              </a:buClr>
              <a:buSzPts val="1500"/>
            </a:pPr>
            <a:r>
              <a:rPr lang="fr-CA" sz="2000">
                <a:solidFill>
                  <a:schemeClr val="bg1"/>
                </a:solidFill>
                <a:latin typeface="+mn-lt"/>
                <a:sym typeface="Ubuntu"/>
              </a:rPr>
              <a:t>- Les applications</a:t>
            </a:r>
          </a:p>
          <a:p>
            <a:pPr>
              <a:buClr>
                <a:schemeClr val="dk1"/>
              </a:buClr>
              <a:buSzPts val="1500"/>
            </a:pPr>
            <a:r>
              <a:rPr lang="fr-CA" sz="2000">
                <a:solidFill>
                  <a:schemeClr val="bg1"/>
                </a:solidFill>
                <a:latin typeface="+mn-lt"/>
                <a:sym typeface="Ubuntu"/>
              </a:rPr>
              <a:t>- Les rétroactions en pratique</a:t>
            </a:r>
            <a:endParaRPr lang="fr-CA" sz="2000">
              <a:solidFill>
                <a:schemeClr val="bg1"/>
              </a:solidFill>
              <a:latin typeface="+mn-lt"/>
            </a:endParaRPr>
          </a:p>
        </p:txBody>
      </p:sp>
      <p:pic>
        <p:nvPicPr>
          <p:cNvPr id="10" name="Image 9">
            <a:hlinkClick r:id="rId12"/>
            <a:extLst>
              <a:ext uri="{FF2B5EF4-FFF2-40B4-BE49-F238E27FC236}">
                <a16:creationId xmlns:a16="http://schemas.microsoft.com/office/drawing/2014/main" id="{E4C03E43-0C1B-5845-B2E5-19EEF994BAB9}"/>
              </a:ext>
            </a:extLst>
          </p:cNvPr>
          <p:cNvPicPr>
            <a:picLocks noChangeAspect="1"/>
          </p:cNvPicPr>
          <p:nvPr/>
        </p:nvPicPr>
        <p:blipFill>
          <a:blip r:embed="rId13"/>
          <a:stretch>
            <a:fillRect/>
          </a:stretch>
        </p:blipFill>
        <p:spPr>
          <a:xfrm>
            <a:off x="9014904" y="4173582"/>
            <a:ext cx="2857500" cy="1609725"/>
          </a:xfrm>
          <a:prstGeom prst="rect">
            <a:avLst/>
          </a:prstGeom>
          <a:ln>
            <a:solidFill>
              <a:schemeClr val="accent1"/>
            </a:solidFill>
          </a:ln>
        </p:spPr>
      </p:pic>
      <p:sp>
        <p:nvSpPr>
          <p:cNvPr id="11" name="Rectangle 10">
            <a:extLst>
              <a:ext uri="{FF2B5EF4-FFF2-40B4-BE49-F238E27FC236}">
                <a16:creationId xmlns:a16="http://schemas.microsoft.com/office/drawing/2014/main" id="{9F5ED1F3-037C-8048-B357-90101615645D}"/>
              </a:ext>
            </a:extLst>
          </p:cNvPr>
          <p:cNvSpPr/>
          <p:nvPr/>
        </p:nvSpPr>
        <p:spPr>
          <a:xfrm>
            <a:off x="3084642" y="952341"/>
            <a:ext cx="2294709" cy="707886"/>
          </a:xfrm>
          <a:prstGeom prst="rect">
            <a:avLst/>
          </a:prstGeom>
        </p:spPr>
        <p:txBody>
          <a:bodyPr wrap="squar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6</a:t>
            </a:r>
            <a:br>
              <a:rPr lang="fr-CA" sz="2000">
                <a:solidFill>
                  <a:srgbClr val="FFFFFF"/>
                </a:solidFill>
                <a:latin typeface="Ubuntu" panose="020B0604020202020204" charset="0"/>
              </a:rPr>
            </a:br>
            <a:endParaRPr lang="fr-FR" sz="2000"/>
          </a:p>
        </p:txBody>
      </p:sp>
      <p:sp>
        <p:nvSpPr>
          <p:cNvPr id="3" name="Rectangle 2">
            <a:extLst>
              <a:ext uri="{FF2B5EF4-FFF2-40B4-BE49-F238E27FC236}">
                <a16:creationId xmlns:a16="http://schemas.microsoft.com/office/drawing/2014/main" id="{F348A7E5-0911-7C48-B207-27A84F5D32EF}"/>
              </a:ext>
            </a:extLst>
          </p:cNvPr>
          <p:cNvSpPr/>
          <p:nvPr/>
        </p:nvSpPr>
        <p:spPr>
          <a:xfrm>
            <a:off x="6328113" y="5710886"/>
            <a:ext cx="2013693" cy="369332"/>
          </a:xfrm>
          <a:prstGeom prst="rect">
            <a:avLst/>
          </a:prstGeom>
        </p:spPr>
        <p:txBody>
          <a:bodyPr wrap="none">
            <a:spAutoFit/>
          </a:bodyPr>
          <a:lstStyle/>
          <a:p>
            <a:r>
              <a:rPr lang="fr-CA" err="1">
                <a:solidFill>
                  <a:schemeClr val="bg1"/>
                </a:solidFill>
                <a:sym typeface="Ubuntu"/>
                <a:hlinkClick r:id="rId14"/>
              </a:rPr>
              <a:t>Microformation</a:t>
            </a:r>
            <a:r>
              <a:rPr lang="fr-CA">
                <a:solidFill>
                  <a:schemeClr val="bg1"/>
                </a:solidFill>
                <a:sym typeface="Ubuntu"/>
                <a:hlinkClick r:id="rId14"/>
              </a:rPr>
              <a:t> 6</a:t>
            </a:r>
            <a:endParaRPr lang="fr-FR"/>
          </a:p>
        </p:txBody>
      </p:sp>
      <p:pic>
        <p:nvPicPr>
          <p:cNvPr id="12" name="Image 11">
            <a:hlinkClick r:id="rId14"/>
            <a:extLst>
              <a:ext uri="{FF2B5EF4-FFF2-40B4-BE49-F238E27FC236}">
                <a16:creationId xmlns:a16="http://schemas.microsoft.com/office/drawing/2014/main" id="{6C77AF0B-FF34-2142-BF8F-090966148628}"/>
              </a:ext>
            </a:extLst>
          </p:cNvPr>
          <p:cNvPicPr>
            <a:picLocks noChangeAspect="1"/>
          </p:cNvPicPr>
          <p:nvPr/>
        </p:nvPicPr>
        <p:blipFill>
          <a:blip r:embed="rId15"/>
          <a:stretch>
            <a:fillRect/>
          </a:stretch>
        </p:blipFill>
        <p:spPr>
          <a:xfrm>
            <a:off x="6053217" y="4173582"/>
            <a:ext cx="2721439" cy="1378862"/>
          </a:xfrm>
          <a:prstGeom prst="rect">
            <a:avLst/>
          </a:prstGeom>
          <a:ln>
            <a:solidFill>
              <a:schemeClr val="accent1"/>
            </a:solidFill>
          </a:ln>
        </p:spPr>
      </p:pic>
    </p:spTree>
    <p:extLst>
      <p:ext uri="{BB962C8B-B14F-4D97-AF65-F5344CB8AC3E}">
        <p14:creationId xmlns:p14="http://schemas.microsoft.com/office/powerpoint/2010/main" val="1729456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 avec coins arrondis en diagonale 2">
            <a:extLst>
              <a:ext uri="{FF2B5EF4-FFF2-40B4-BE49-F238E27FC236}">
                <a16:creationId xmlns:a16="http://schemas.microsoft.com/office/drawing/2014/main" id="{BEB29DB5-CA97-004F-BFF6-906FD242C925}"/>
              </a:ext>
            </a:extLst>
          </p:cNvPr>
          <p:cNvSpPr/>
          <p:nvPr/>
        </p:nvSpPr>
        <p:spPr>
          <a:xfrm>
            <a:off x="380144" y="4182865"/>
            <a:ext cx="5474098" cy="1848065"/>
          </a:xfrm>
          <a:prstGeom prst="round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5" name="Rectangle 24">
            <a:extLst>
              <a:ext uri="{FF2B5EF4-FFF2-40B4-BE49-F238E27FC236}">
                <a16:creationId xmlns:a16="http://schemas.microsoft.com/office/drawing/2014/main" id="{4A596809-7A36-9B48-8034-8449418EF844}"/>
              </a:ext>
            </a:extLst>
          </p:cNvPr>
          <p:cNvSpPr/>
          <p:nvPr/>
        </p:nvSpPr>
        <p:spPr>
          <a:xfrm>
            <a:off x="-15534" y="790189"/>
            <a:ext cx="5664292" cy="412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0" tIns="36000" rIns="0" bIns="0" rtlCol="0" anchor="ctr"/>
          <a:lstStyle/>
          <a:p>
            <a:pPr lvl="0"/>
            <a:r>
              <a:rPr lang="en-GB">
                <a:solidFill>
                  <a:schemeClr val="accent6"/>
                </a:solidFill>
                <a:latin typeface="Viga"/>
                <a:ea typeface="Viga"/>
                <a:cs typeface="Viga"/>
                <a:sym typeface="Viga"/>
              </a:rPr>
              <a:t>Quoi ?</a:t>
            </a:r>
          </a:p>
        </p:txBody>
      </p:sp>
      <p:sp>
        <p:nvSpPr>
          <p:cNvPr id="26" name="Rectangle 25">
            <a:extLst>
              <a:ext uri="{FF2B5EF4-FFF2-40B4-BE49-F238E27FC236}">
                <a16:creationId xmlns:a16="http://schemas.microsoft.com/office/drawing/2014/main" id="{C1E11E5A-59D7-8A48-A039-C8C2AB2B1D0B}"/>
              </a:ext>
            </a:extLst>
          </p:cNvPr>
          <p:cNvSpPr/>
          <p:nvPr/>
        </p:nvSpPr>
        <p:spPr>
          <a:xfrm>
            <a:off x="416316" y="1455608"/>
            <a:ext cx="4831659" cy="869854"/>
          </a:xfrm>
          <a:prstGeom prst="rect">
            <a:avLst/>
          </a:prstGeom>
        </p:spPr>
        <p:txBody>
          <a:bodyPr wrap="square" lIns="0" tIns="0" rIns="0" bIns="0" anchor="t">
            <a:spAutoFit/>
          </a:bodyPr>
          <a:lstStyle/>
          <a:p>
            <a:pPr marL="184150" lvl="0" indent="-171450">
              <a:lnSpc>
                <a:spcPct val="115000"/>
              </a:lnSpc>
              <a:spcBef>
                <a:spcPts val="1200"/>
              </a:spcBef>
              <a:spcAft>
                <a:spcPts val="400"/>
              </a:spcAft>
              <a:buClr>
                <a:schemeClr val="accent1"/>
              </a:buClr>
              <a:buSzPct val="100000"/>
              <a:buBlip>
                <a:blip r:embed="rId4">
                  <a:extLst>
                    <a:ext uri="{96DAC541-7B7A-43D3-8B79-37D633B846F1}">
                      <asvg:svgBlip xmlns:asvg="http://schemas.microsoft.com/office/drawing/2016/SVG/main" r:embed="rId5"/>
                    </a:ext>
                  </a:extLst>
                </a:blip>
              </a:buBlip>
            </a:pPr>
            <a:r>
              <a:rPr lang="fr-CA" sz="1100">
                <a:solidFill>
                  <a:schemeClr val="dk1"/>
                </a:solidFill>
                <a:latin typeface="Ubuntu"/>
                <a:ea typeface="Ubuntu"/>
                <a:cs typeface="Ubuntu"/>
                <a:sym typeface="Ubuntu"/>
              </a:rPr>
              <a:t>est basé sur une observation</a:t>
            </a:r>
          </a:p>
          <a:p>
            <a:pPr marL="184150" lvl="0" indent="-171450">
              <a:lnSpc>
                <a:spcPct val="115000"/>
              </a:lnSpc>
              <a:spcAft>
                <a:spcPts val="400"/>
              </a:spcAft>
              <a:buClr>
                <a:schemeClr val="accent1"/>
              </a:buClr>
              <a:buSzPct val="100000"/>
              <a:buBlip>
                <a:blip r:embed="rId4">
                  <a:extLst>
                    <a:ext uri="{96DAC541-7B7A-43D3-8B79-37D633B846F1}">
                      <asvg:svgBlip xmlns:asvg="http://schemas.microsoft.com/office/drawing/2016/SVG/main" r:embed="rId5"/>
                    </a:ext>
                  </a:extLst>
                </a:blip>
              </a:buBlip>
            </a:pPr>
            <a:r>
              <a:rPr lang="fr-CA" sz="1100">
                <a:solidFill>
                  <a:schemeClr val="dk1"/>
                </a:solidFill>
                <a:latin typeface="Ubuntu"/>
                <a:ea typeface="Ubuntu"/>
                <a:cs typeface="Ubuntu"/>
                <a:sym typeface="Ubuntu"/>
              </a:rPr>
              <a:t>informe l’apprenant(e) de sa progression</a:t>
            </a:r>
            <a:br>
              <a:rPr lang="fr-CA" sz="1100">
                <a:latin typeface="Ubuntu"/>
                <a:ea typeface="Ubuntu"/>
                <a:cs typeface="Ubuntu"/>
              </a:rPr>
            </a:br>
            <a:r>
              <a:rPr lang="fr-CA" sz="1100">
                <a:solidFill>
                  <a:schemeClr val="dk1"/>
                </a:solidFill>
                <a:latin typeface="Ubuntu"/>
                <a:ea typeface="Ubuntu"/>
                <a:cs typeface="Ubuntu"/>
                <a:sym typeface="Ubuntu"/>
              </a:rPr>
              <a:t>à l’égard d’un contenu d’apprentissage</a:t>
            </a:r>
            <a:endParaRPr lang="fr-CA" sz="1100">
              <a:solidFill>
                <a:schemeClr val="dk1"/>
              </a:solidFill>
              <a:latin typeface="Ubuntu"/>
              <a:ea typeface="Ubuntu"/>
              <a:cs typeface="Ubuntu"/>
            </a:endParaRPr>
          </a:p>
          <a:p>
            <a:pPr marL="184150" indent="-171450">
              <a:lnSpc>
                <a:spcPct val="115000"/>
              </a:lnSpc>
              <a:spcAft>
                <a:spcPts val="400"/>
              </a:spcAft>
              <a:buClr>
                <a:schemeClr val="accent1"/>
              </a:buClr>
              <a:buSzPct val="100000"/>
              <a:buBlip>
                <a:blip r:embed="rId4">
                  <a:extLst>
                    <a:ext uri="{96DAC541-7B7A-43D3-8B79-37D633B846F1}">
                      <asvg:svgBlip xmlns:asvg="http://schemas.microsoft.com/office/drawing/2016/SVG/main" r:embed="rId5"/>
                    </a:ext>
                  </a:extLst>
                </a:blip>
              </a:buBlip>
            </a:pPr>
            <a:r>
              <a:rPr lang="fr-CA" sz="1100">
                <a:solidFill>
                  <a:schemeClr val="dk1"/>
                </a:solidFill>
                <a:latin typeface="Ubuntu"/>
                <a:ea typeface="Ubuntu"/>
                <a:cs typeface="Ubuntu"/>
                <a:sym typeface="Ubuntu"/>
              </a:rPr>
              <a:t>indique ce qu'il ou elle peut faire pour s’améliorer</a:t>
            </a:r>
            <a:endParaRPr lang="fr-CA" sz="1100">
              <a:solidFill>
                <a:schemeClr val="dk1"/>
              </a:solidFill>
              <a:latin typeface="Ubuntu"/>
              <a:ea typeface="Ubuntu"/>
              <a:cs typeface="Ubuntu"/>
            </a:endParaRPr>
          </a:p>
        </p:txBody>
      </p:sp>
      <p:sp>
        <p:nvSpPr>
          <p:cNvPr id="33" name="Rectangle 32">
            <a:extLst>
              <a:ext uri="{FF2B5EF4-FFF2-40B4-BE49-F238E27FC236}">
                <a16:creationId xmlns:a16="http://schemas.microsoft.com/office/drawing/2014/main" id="{CB18428B-1957-DD46-A1A1-A8E3C9BF4CFC}"/>
              </a:ext>
            </a:extLst>
          </p:cNvPr>
          <p:cNvSpPr/>
          <p:nvPr/>
        </p:nvSpPr>
        <p:spPr>
          <a:xfrm>
            <a:off x="0" y="2456107"/>
            <a:ext cx="5664292" cy="412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0" tIns="36000" rIns="0" bIns="0" rtlCol="0" anchor="ctr"/>
          <a:lstStyle/>
          <a:p>
            <a:pPr lvl="0"/>
            <a:r>
              <a:rPr lang="fr-CA">
                <a:solidFill>
                  <a:schemeClr val="accent6"/>
                </a:solidFill>
                <a:latin typeface="Viga"/>
                <a:ea typeface="Viga"/>
                <a:cs typeface="Viga"/>
                <a:sym typeface="Viga"/>
              </a:rPr>
              <a:t>Pourquoi ?</a:t>
            </a:r>
          </a:p>
        </p:txBody>
      </p:sp>
      <p:sp>
        <p:nvSpPr>
          <p:cNvPr id="34" name="Rectangle 33">
            <a:extLst>
              <a:ext uri="{FF2B5EF4-FFF2-40B4-BE49-F238E27FC236}">
                <a16:creationId xmlns:a16="http://schemas.microsoft.com/office/drawing/2014/main" id="{D64B2237-8597-8C42-B165-B3740C2E408B}"/>
              </a:ext>
            </a:extLst>
          </p:cNvPr>
          <p:cNvSpPr/>
          <p:nvPr/>
        </p:nvSpPr>
        <p:spPr>
          <a:xfrm>
            <a:off x="437365" y="3042467"/>
            <a:ext cx="2695274" cy="767261"/>
          </a:xfrm>
          <a:prstGeom prst="rect">
            <a:avLst/>
          </a:prstGeom>
        </p:spPr>
        <p:txBody>
          <a:bodyPr wrap="square" lIns="0" tIns="0" rIns="0" bIns="0">
            <a:spAutoFit/>
          </a:bodyPr>
          <a:lstStyle/>
          <a:p>
            <a:pPr marL="184150" lvl="0" indent="-171450">
              <a:lnSpc>
                <a:spcPct val="115000"/>
              </a:lnSpc>
              <a:spcBef>
                <a:spcPts val="1200"/>
              </a:spcBef>
              <a:buClr>
                <a:srgbClr val="202D36"/>
              </a:buClr>
              <a:buSzPct val="100000"/>
              <a:buBlip>
                <a:blip r:embed="rId4">
                  <a:extLst>
                    <a:ext uri="{96DAC541-7B7A-43D3-8B79-37D633B846F1}">
                      <asvg:svgBlip xmlns:asvg="http://schemas.microsoft.com/office/drawing/2016/SVG/main" r:embed="rId5"/>
                    </a:ext>
                  </a:extLst>
                </a:blip>
              </a:buBlip>
            </a:pPr>
            <a:r>
              <a:rPr lang="fr-CA" sz="1100">
                <a:solidFill>
                  <a:schemeClr val="dk1"/>
                </a:solidFill>
                <a:latin typeface="Ubuntu"/>
                <a:ea typeface="Ubuntu"/>
                <a:cs typeface="Ubuntu"/>
                <a:sym typeface="Ubuntu"/>
              </a:rPr>
              <a:t>Impact de 0,70 au </a:t>
            </a:r>
            <a:br>
              <a:rPr lang="fr-CA" sz="1100">
                <a:solidFill>
                  <a:schemeClr val="dk1"/>
                </a:solidFill>
                <a:latin typeface="Ubuntu"/>
                <a:ea typeface="Ubuntu"/>
                <a:cs typeface="Ubuntu"/>
                <a:sym typeface="Ubuntu"/>
              </a:rPr>
            </a:br>
            <a:r>
              <a:rPr lang="fr-CA" sz="1100">
                <a:solidFill>
                  <a:schemeClr val="dk1"/>
                </a:solidFill>
                <a:latin typeface="Ubuntu"/>
                <a:ea typeface="Ubuntu"/>
                <a:cs typeface="Ubuntu"/>
                <a:sym typeface="Ubuntu"/>
              </a:rPr>
              <a:t>classement de Hattie : </a:t>
            </a:r>
            <a:br>
              <a:rPr lang="fr-CA" sz="1100">
                <a:solidFill>
                  <a:schemeClr val="dk1"/>
                </a:solidFill>
                <a:latin typeface="Ubuntu"/>
                <a:ea typeface="Ubuntu"/>
                <a:cs typeface="Ubuntu"/>
                <a:sym typeface="Ubuntu"/>
              </a:rPr>
            </a:br>
            <a:r>
              <a:rPr lang="fr-CA" sz="1100">
                <a:solidFill>
                  <a:schemeClr val="dk1"/>
                </a:solidFill>
                <a:latin typeface="Ubuntu"/>
                <a:ea typeface="Ubuntu"/>
                <a:cs typeface="Ubuntu"/>
                <a:sym typeface="Ubuntu"/>
                <a:hlinkClick r:id="rId6"/>
              </a:rPr>
              <a:t>Liste de facteurs pour </a:t>
            </a:r>
            <a:br>
              <a:rPr lang="fr-CA" sz="1100">
                <a:solidFill>
                  <a:schemeClr val="dk1"/>
                </a:solidFill>
                <a:latin typeface="Ubuntu"/>
                <a:ea typeface="Ubuntu"/>
                <a:cs typeface="Ubuntu"/>
                <a:sym typeface="Ubuntu"/>
                <a:hlinkClick r:id="rId6"/>
              </a:rPr>
            </a:br>
            <a:r>
              <a:rPr lang="fr-CA" sz="1100">
                <a:solidFill>
                  <a:schemeClr val="dk1"/>
                </a:solidFill>
                <a:latin typeface="Ubuntu"/>
                <a:ea typeface="Ubuntu"/>
                <a:cs typeface="Ubuntu"/>
                <a:sym typeface="Ubuntu"/>
                <a:hlinkClick r:id="rId6"/>
              </a:rPr>
              <a:t>la réussite scolaire</a:t>
            </a:r>
            <a:endParaRPr lang="fr-CA" sz="1100">
              <a:solidFill>
                <a:schemeClr val="dk1"/>
              </a:solidFill>
              <a:latin typeface="Ubuntu"/>
              <a:ea typeface="Ubuntu"/>
              <a:cs typeface="Ubuntu"/>
              <a:sym typeface="Ubuntu"/>
            </a:endParaRPr>
          </a:p>
        </p:txBody>
      </p:sp>
      <p:sp>
        <p:nvSpPr>
          <p:cNvPr id="21" name="Rectangle 20">
            <a:extLst>
              <a:ext uri="{FF2B5EF4-FFF2-40B4-BE49-F238E27FC236}">
                <a16:creationId xmlns:a16="http://schemas.microsoft.com/office/drawing/2014/main" id="{E6BF7709-0E6E-B946-A32D-098FE7D0D6C7}"/>
              </a:ext>
            </a:extLst>
          </p:cNvPr>
          <p:cNvSpPr/>
          <p:nvPr/>
        </p:nvSpPr>
        <p:spPr>
          <a:xfrm>
            <a:off x="372414" y="170492"/>
            <a:ext cx="7319088" cy="677108"/>
          </a:xfrm>
          <a:prstGeom prst="rect">
            <a:avLst/>
          </a:prstGeom>
        </p:spPr>
        <p:txBody>
          <a:bodyPr wrap="square" lIns="0" tIns="0" rIns="0" bIns="0">
            <a:spAutoFit/>
          </a:bodyPr>
          <a:lstStyle/>
          <a:p>
            <a:pPr lvl="0"/>
            <a:r>
              <a:rPr lang="fr-CA" sz="4400">
                <a:solidFill>
                  <a:schemeClr val="accent4"/>
                </a:solidFill>
                <a:latin typeface="Caveat"/>
                <a:ea typeface="Caveat"/>
                <a:cs typeface="Caveat"/>
                <a:sym typeface="Caveat"/>
              </a:rPr>
              <a:t>Rétroaction</a:t>
            </a:r>
          </a:p>
        </p:txBody>
      </p:sp>
      <p:sp>
        <p:nvSpPr>
          <p:cNvPr id="22" name="Rectangle : avec coin rogné 21">
            <a:extLst>
              <a:ext uri="{FF2B5EF4-FFF2-40B4-BE49-F238E27FC236}">
                <a16:creationId xmlns:a16="http://schemas.microsoft.com/office/drawing/2014/main" id="{50884305-9D3B-674B-AD09-E3CCC8221294}"/>
              </a:ext>
            </a:extLst>
          </p:cNvPr>
          <p:cNvSpPr/>
          <p:nvPr/>
        </p:nvSpPr>
        <p:spPr>
          <a:xfrm>
            <a:off x="6015853" y="2851462"/>
            <a:ext cx="2680552" cy="3215706"/>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bIns="45720" rtlCol="0" anchor="t" anchorCtr="0"/>
          <a:lstStyle/>
          <a:p>
            <a:pPr marL="231775" lvl="0" indent="-219075">
              <a:spcAft>
                <a:spcPts val="600"/>
              </a:spcAft>
              <a:buClr>
                <a:schemeClr val="bg1"/>
              </a:buClr>
              <a:buSzPct val="100000"/>
            </a:pPr>
            <a:r>
              <a:rPr lang="fr-CA">
                <a:solidFill>
                  <a:schemeClr val="bg1"/>
                </a:solidFill>
                <a:latin typeface="Viga"/>
                <a:ea typeface="Viga"/>
                <a:cs typeface="Viga"/>
                <a:sym typeface="Viga"/>
              </a:rPr>
              <a:t>De qui ?</a:t>
            </a:r>
          </a:p>
          <a:p>
            <a:pPr marL="231775" lvl="0" indent="-219075">
              <a:spcAft>
                <a:spcPts val="600"/>
              </a:spcAft>
              <a:buClr>
                <a:schemeClr val="bg1"/>
              </a:buClr>
              <a:buSzPct val="100000"/>
              <a:buBlip>
                <a:blip r:embed="rId7">
                  <a:extLst>
                    <a:ext uri="{96DAC541-7B7A-43D3-8B79-37D633B846F1}">
                      <asvg:svgBlip xmlns:asvg="http://schemas.microsoft.com/office/drawing/2016/SVG/main" r:embed="rId8"/>
                    </a:ext>
                  </a:extLst>
                </a:blip>
              </a:buBlip>
            </a:pPr>
            <a:endParaRPr lang="fr-CA" sz="1400">
              <a:solidFill>
                <a:schemeClr val="bg1"/>
              </a:solidFill>
              <a:latin typeface="Viga"/>
              <a:ea typeface="Viga"/>
              <a:cs typeface="Viga"/>
              <a:sym typeface="Viga"/>
            </a:endParaRPr>
          </a:p>
          <a:p>
            <a:pPr marL="231775" indent="-219075">
              <a:lnSpc>
                <a:spcPct val="115000"/>
              </a:lnSpc>
              <a:spcAft>
                <a:spcPts val="600"/>
              </a:spcAft>
              <a:buClr>
                <a:schemeClr val="bg1"/>
              </a:buClr>
              <a:buSzPct val="100000"/>
              <a:buBlip>
                <a:blip r:embed="rId7">
                  <a:extLst>
                    <a:ext uri="{96DAC541-7B7A-43D3-8B79-37D633B846F1}">
                      <asvg:svgBlip xmlns:asvg="http://schemas.microsoft.com/office/drawing/2016/SVG/main" r:embed="rId8"/>
                    </a:ext>
                  </a:extLst>
                </a:blip>
              </a:buBlip>
            </a:pPr>
            <a:r>
              <a:rPr lang="fr-CA" sz="1400">
                <a:solidFill>
                  <a:schemeClr val="bg1"/>
                </a:solidFill>
                <a:latin typeface="Ubuntu"/>
                <a:ea typeface="Ubuntu"/>
                <a:cs typeface="Ubuntu"/>
                <a:sym typeface="Ubuntu"/>
              </a:rPr>
              <a:t>Enseignant(e) et autres intervenant(e)s</a:t>
            </a:r>
            <a:endParaRPr lang="fr-CA" sz="1400">
              <a:solidFill>
                <a:schemeClr val="bg1"/>
              </a:solidFill>
              <a:latin typeface="Ubuntu"/>
              <a:ea typeface="Ubuntu"/>
              <a:cs typeface="Ubuntu"/>
            </a:endParaRPr>
          </a:p>
          <a:p>
            <a:pPr marL="231775" indent="-219075">
              <a:lnSpc>
                <a:spcPct val="115000"/>
              </a:lnSpc>
              <a:spcAft>
                <a:spcPts val="600"/>
              </a:spcAft>
              <a:buClr>
                <a:schemeClr val="bg1"/>
              </a:buClr>
              <a:buSzPct val="100000"/>
              <a:buBlip>
                <a:blip r:embed="rId7">
                  <a:extLst>
                    <a:ext uri="{96DAC541-7B7A-43D3-8B79-37D633B846F1}">
                      <asvg:svgBlip xmlns:asvg="http://schemas.microsoft.com/office/drawing/2016/SVG/main" r:embed="rId8"/>
                    </a:ext>
                  </a:extLst>
                </a:blip>
              </a:buBlip>
            </a:pPr>
            <a:r>
              <a:rPr lang="fr-CA" sz="1400">
                <a:solidFill>
                  <a:schemeClr val="bg1"/>
                </a:solidFill>
                <a:latin typeface="Ubuntu"/>
                <a:ea typeface="Ubuntu"/>
                <a:cs typeface="Ubuntu"/>
                <a:sym typeface="Ubuntu"/>
              </a:rPr>
              <a:t>Apprenant(e) </a:t>
            </a:r>
            <a:endParaRPr lang="fr-CA" sz="1400">
              <a:solidFill>
                <a:schemeClr val="bg1"/>
              </a:solidFill>
              <a:latin typeface="Ubuntu"/>
              <a:ea typeface="Ubuntu"/>
              <a:cs typeface="Ubuntu"/>
            </a:endParaRPr>
          </a:p>
          <a:p>
            <a:pPr marL="231775" lvl="0" indent="-219075">
              <a:lnSpc>
                <a:spcPct val="115000"/>
              </a:lnSpc>
              <a:spcAft>
                <a:spcPts val="600"/>
              </a:spcAft>
              <a:buClr>
                <a:schemeClr val="bg1"/>
              </a:buClr>
              <a:buSzPct val="100000"/>
              <a:buBlip>
                <a:blip r:embed="rId7">
                  <a:extLst>
                    <a:ext uri="{96DAC541-7B7A-43D3-8B79-37D633B846F1}">
                      <asvg:svgBlip xmlns:asvg="http://schemas.microsoft.com/office/drawing/2016/SVG/main" r:embed="rId8"/>
                    </a:ext>
                  </a:extLst>
                </a:blip>
              </a:buBlip>
            </a:pPr>
            <a:r>
              <a:rPr lang="fr-CA" sz="1400">
                <a:solidFill>
                  <a:schemeClr val="bg1"/>
                </a:solidFill>
                <a:latin typeface="Ubuntu"/>
                <a:ea typeface="Ubuntu"/>
                <a:cs typeface="Ubuntu"/>
                <a:sym typeface="Ubuntu"/>
              </a:rPr>
              <a:t>Pairs</a:t>
            </a:r>
            <a:endParaRPr lang="fr-CA" sz="1400">
              <a:solidFill>
                <a:schemeClr val="bg1"/>
              </a:solidFill>
              <a:latin typeface="Ubuntu"/>
              <a:ea typeface="Ubuntu"/>
              <a:cs typeface="Ubuntu"/>
            </a:endParaRPr>
          </a:p>
          <a:p>
            <a:pPr marL="231775" lvl="0" indent="-219075">
              <a:lnSpc>
                <a:spcPct val="115000"/>
              </a:lnSpc>
              <a:spcAft>
                <a:spcPts val="600"/>
              </a:spcAft>
              <a:buClr>
                <a:schemeClr val="bg1"/>
              </a:buClr>
              <a:buSzPct val="100000"/>
              <a:buBlip>
                <a:blip r:embed="rId7">
                  <a:extLst>
                    <a:ext uri="{96DAC541-7B7A-43D3-8B79-37D633B846F1}">
                      <asvg:svgBlip xmlns:asvg="http://schemas.microsoft.com/office/drawing/2016/SVG/main" r:embed="rId8"/>
                    </a:ext>
                  </a:extLst>
                </a:blip>
              </a:buBlip>
            </a:pPr>
            <a:r>
              <a:rPr lang="fr-CA" sz="1400">
                <a:solidFill>
                  <a:schemeClr val="bg1"/>
                </a:solidFill>
                <a:latin typeface="Ubuntu"/>
                <a:ea typeface="Ubuntu"/>
                <a:cs typeface="Ubuntu"/>
                <a:sym typeface="Ubuntu"/>
              </a:rPr>
              <a:t>Application ou logiciel</a:t>
            </a:r>
            <a:endParaRPr lang="fr-CA" sz="1400">
              <a:solidFill>
                <a:schemeClr val="bg1"/>
              </a:solidFill>
              <a:latin typeface="Ubuntu"/>
              <a:ea typeface="Ubuntu"/>
              <a:cs typeface="Ubuntu"/>
            </a:endParaRPr>
          </a:p>
          <a:p>
            <a:pPr marL="231775" lvl="0" indent="-219075">
              <a:lnSpc>
                <a:spcPct val="115000"/>
              </a:lnSpc>
              <a:spcAft>
                <a:spcPts val="600"/>
              </a:spcAft>
              <a:buClr>
                <a:schemeClr val="bg1"/>
              </a:buClr>
              <a:buSzPct val="100000"/>
              <a:buBlip>
                <a:blip r:embed="rId7">
                  <a:extLst>
                    <a:ext uri="{96DAC541-7B7A-43D3-8B79-37D633B846F1}">
                      <asvg:svgBlip xmlns:asvg="http://schemas.microsoft.com/office/drawing/2016/SVG/main" r:embed="rId8"/>
                    </a:ext>
                  </a:extLst>
                </a:blip>
              </a:buBlip>
            </a:pPr>
            <a:r>
              <a:rPr lang="fr-CA" sz="1400">
                <a:solidFill>
                  <a:schemeClr val="bg1"/>
                </a:solidFill>
                <a:latin typeface="Ubuntu"/>
                <a:ea typeface="Ubuntu"/>
                <a:cs typeface="Ubuntu"/>
                <a:sym typeface="Ubuntu"/>
              </a:rPr>
              <a:t>Auditoire authentique</a:t>
            </a:r>
            <a:endParaRPr lang="fr-CA" sz="1400">
              <a:solidFill>
                <a:schemeClr val="bg1"/>
              </a:solidFill>
              <a:latin typeface="Ubuntu"/>
              <a:ea typeface="Ubuntu"/>
              <a:cs typeface="Ubuntu"/>
            </a:endParaRPr>
          </a:p>
          <a:p>
            <a:pPr marL="231775" lvl="0" indent="-219075">
              <a:spcAft>
                <a:spcPts val="600"/>
              </a:spcAft>
              <a:buClr>
                <a:schemeClr val="bg1"/>
              </a:buClr>
              <a:buSzPct val="100000"/>
              <a:buBlip>
                <a:blip r:embed="rId7">
                  <a:extLst>
                    <a:ext uri="{96DAC541-7B7A-43D3-8B79-37D633B846F1}">
                      <asvg:svgBlip xmlns:asvg="http://schemas.microsoft.com/office/drawing/2016/SVG/main" r:embed="rId8"/>
                    </a:ext>
                  </a:extLst>
                </a:blip>
              </a:buBlip>
            </a:pPr>
            <a:endParaRPr lang="fr-CA" sz="1600">
              <a:solidFill>
                <a:schemeClr val="bg1"/>
              </a:solidFill>
              <a:latin typeface="Viga"/>
              <a:ea typeface="Viga"/>
              <a:cs typeface="Viga"/>
              <a:sym typeface="Viga"/>
            </a:endParaRPr>
          </a:p>
        </p:txBody>
      </p:sp>
      <p:sp>
        <p:nvSpPr>
          <p:cNvPr id="23" name="Rectangle : avec coin rogné 22">
            <a:extLst>
              <a:ext uri="{FF2B5EF4-FFF2-40B4-BE49-F238E27FC236}">
                <a16:creationId xmlns:a16="http://schemas.microsoft.com/office/drawing/2014/main" id="{A1373606-EAFC-AD49-9B75-AABEF30A7E03}"/>
              </a:ext>
            </a:extLst>
          </p:cNvPr>
          <p:cNvSpPr/>
          <p:nvPr/>
        </p:nvSpPr>
        <p:spPr>
          <a:xfrm>
            <a:off x="9016296" y="2859277"/>
            <a:ext cx="2815485" cy="3170819"/>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nchorCtr="0"/>
          <a:lstStyle/>
          <a:p>
            <a:pPr marL="231775" lvl="0" indent="-219075">
              <a:spcAft>
                <a:spcPts val="600"/>
              </a:spcAft>
              <a:buClr>
                <a:schemeClr val="bg1"/>
              </a:buClr>
              <a:buSzPct val="100000"/>
            </a:pPr>
            <a:r>
              <a:rPr lang="fr-CA">
                <a:solidFill>
                  <a:schemeClr val="bg1"/>
                </a:solidFill>
                <a:latin typeface="Viga"/>
                <a:ea typeface="Viga"/>
                <a:cs typeface="Viga"/>
                <a:sym typeface="Viga"/>
              </a:rPr>
              <a:t>À  qui ?</a:t>
            </a:r>
          </a:p>
          <a:p>
            <a:pPr marL="231775" lvl="0" indent="-219075">
              <a:lnSpc>
                <a:spcPct val="115000"/>
              </a:lnSpc>
              <a:spcAft>
                <a:spcPts val="600"/>
              </a:spcAft>
              <a:buClr>
                <a:schemeClr val="bg1"/>
              </a:buClr>
              <a:buSzPct val="100000"/>
              <a:buBlip>
                <a:blip r:embed="rId7">
                  <a:extLst>
                    <a:ext uri="{96DAC541-7B7A-43D3-8B79-37D633B846F1}">
                      <asvg:svgBlip xmlns:asvg="http://schemas.microsoft.com/office/drawing/2016/SVG/main" r:embed="rId8"/>
                    </a:ext>
                  </a:extLst>
                </a:blip>
              </a:buBlip>
            </a:pPr>
            <a:r>
              <a:rPr lang="fr-CA" sz="1400" b="1">
                <a:solidFill>
                  <a:schemeClr val="bg1"/>
                </a:solidFill>
                <a:latin typeface="Ubuntu" panose="020B0504030602030204" pitchFamily="34" charset="0"/>
                <a:ea typeface="Ubuntu"/>
                <a:cs typeface="Ubuntu"/>
                <a:sym typeface="Ubuntu"/>
              </a:rPr>
              <a:t>Apprenant(e) </a:t>
            </a:r>
            <a:br>
              <a:rPr lang="fr-CA" sz="1400">
                <a:solidFill>
                  <a:schemeClr val="bg1"/>
                </a:solidFill>
                <a:latin typeface="Ubuntu"/>
                <a:ea typeface="Ubuntu"/>
                <a:cs typeface="Ubuntu"/>
                <a:sym typeface="Ubuntu"/>
              </a:rPr>
            </a:br>
            <a:r>
              <a:rPr lang="fr-CA" sz="1200">
                <a:solidFill>
                  <a:schemeClr val="bg1"/>
                </a:solidFill>
                <a:latin typeface="Ubuntu"/>
                <a:ea typeface="Ubuntu"/>
                <a:cs typeface="Ubuntu"/>
                <a:sym typeface="Ubuntu"/>
              </a:rPr>
              <a:t>pour réguler </a:t>
            </a:r>
            <a:br>
              <a:rPr lang="fr-CA" sz="1200">
                <a:solidFill>
                  <a:schemeClr val="bg1"/>
                </a:solidFill>
                <a:latin typeface="Ubuntu"/>
                <a:ea typeface="Ubuntu"/>
                <a:cs typeface="Ubuntu"/>
                <a:sym typeface="Ubuntu"/>
              </a:rPr>
            </a:br>
            <a:r>
              <a:rPr lang="fr-CA" sz="1200">
                <a:solidFill>
                  <a:schemeClr val="bg1"/>
                </a:solidFill>
                <a:latin typeface="Ubuntu"/>
                <a:ea typeface="Ubuntu"/>
                <a:cs typeface="Ubuntu"/>
                <a:sym typeface="Ubuntu"/>
              </a:rPr>
              <a:t>ses stratégies </a:t>
            </a:r>
            <a:br>
              <a:rPr lang="fr-CA" sz="1200">
                <a:solidFill>
                  <a:schemeClr val="bg1"/>
                </a:solidFill>
                <a:latin typeface="Ubuntu"/>
                <a:ea typeface="Ubuntu"/>
                <a:cs typeface="Ubuntu"/>
                <a:sym typeface="Ubuntu"/>
              </a:rPr>
            </a:br>
            <a:r>
              <a:rPr lang="fr-CA" sz="1200">
                <a:solidFill>
                  <a:schemeClr val="bg1"/>
                </a:solidFill>
                <a:latin typeface="Ubuntu"/>
                <a:ea typeface="Ubuntu"/>
                <a:cs typeface="Ubuntu"/>
                <a:sym typeface="Ubuntu"/>
              </a:rPr>
              <a:t>d’apprentissage</a:t>
            </a:r>
          </a:p>
          <a:p>
            <a:pPr marL="231775" indent="-219075">
              <a:lnSpc>
                <a:spcPct val="115000"/>
              </a:lnSpc>
              <a:spcAft>
                <a:spcPts val="600"/>
              </a:spcAft>
              <a:buClr>
                <a:schemeClr val="bg1"/>
              </a:buClr>
              <a:buSzPct val="100000"/>
              <a:buBlip>
                <a:blip r:embed="rId7">
                  <a:extLst>
                    <a:ext uri="{96DAC541-7B7A-43D3-8B79-37D633B846F1}">
                      <asvg:svgBlip xmlns:asvg="http://schemas.microsoft.com/office/drawing/2016/SVG/main" r:embed="rId8"/>
                    </a:ext>
                  </a:extLst>
                </a:blip>
              </a:buBlip>
            </a:pPr>
            <a:r>
              <a:rPr lang="fr-FR" sz="1400" b="1">
                <a:solidFill>
                  <a:schemeClr val="bg1"/>
                </a:solidFill>
                <a:latin typeface="Ubuntu" panose="020B0504030602030204" pitchFamily="34" charset="0"/>
                <a:sym typeface="Ubuntu"/>
              </a:rPr>
              <a:t>E</a:t>
            </a:r>
            <a:r>
              <a:rPr lang="fr-CA" sz="1400" b="1" err="1">
                <a:solidFill>
                  <a:schemeClr val="bg1"/>
                </a:solidFill>
                <a:latin typeface="Ubuntu" panose="020B0504030602030204" pitchFamily="34" charset="0"/>
                <a:sym typeface="Ubuntu"/>
              </a:rPr>
              <a:t>nseignant</a:t>
            </a:r>
            <a:r>
              <a:rPr lang="fr-CA" sz="1400" b="1">
                <a:solidFill>
                  <a:schemeClr val="bg1"/>
                </a:solidFill>
                <a:latin typeface="Ubuntu" panose="020B0504030602030204" pitchFamily="34" charset="0"/>
                <a:sym typeface="Ubuntu"/>
              </a:rPr>
              <a:t>(e)</a:t>
            </a:r>
            <a:br>
              <a:rPr lang="fr-CA" sz="1200">
                <a:solidFill>
                  <a:schemeClr val="bg1"/>
                </a:solidFill>
                <a:latin typeface="Ubuntu"/>
                <a:ea typeface="Ubuntu"/>
                <a:cs typeface="Ubuntu"/>
                <a:sym typeface="Ubuntu"/>
              </a:rPr>
            </a:br>
            <a:r>
              <a:rPr lang="fr-CA" sz="1200">
                <a:solidFill>
                  <a:schemeClr val="bg1"/>
                </a:solidFill>
                <a:latin typeface="Ubuntu" panose="020B0504030602030204" pitchFamily="34" charset="0"/>
                <a:ea typeface="Ubuntu"/>
                <a:cs typeface="Ubuntu"/>
                <a:sym typeface="Ubuntu"/>
              </a:rPr>
              <a:t>pour réguler sa pratique pédagogique</a:t>
            </a:r>
            <a:endParaRPr lang="fr-CA" sz="1200">
              <a:solidFill>
                <a:schemeClr val="bg1"/>
              </a:solidFill>
              <a:latin typeface="Ubuntu" panose="020B0504030602030204" pitchFamily="34" charset="0"/>
              <a:ea typeface="Ubuntu"/>
              <a:cs typeface="Ubuntu"/>
              <a:sym typeface="Viga"/>
            </a:endParaRPr>
          </a:p>
          <a:p>
            <a:pPr marL="231775" lvl="0" indent="-219075">
              <a:lnSpc>
                <a:spcPct val="115000"/>
              </a:lnSpc>
              <a:spcAft>
                <a:spcPts val="600"/>
              </a:spcAft>
              <a:buClr>
                <a:schemeClr val="bg1"/>
              </a:buClr>
              <a:buSzPct val="100000"/>
              <a:buBlip>
                <a:blip r:embed="rId7">
                  <a:extLst>
                    <a:ext uri="{96DAC541-7B7A-43D3-8B79-37D633B846F1}">
                      <asvg:svgBlip xmlns:asvg="http://schemas.microsoft.com/office/drawing/2016/SVG/main" r:embed="rId8"/>
                    </a:ext>
                  </a:extLst>
                </a:blip>
              </a:buBlip>
            </a:pPr>
            <a:r>
              <a:rPr lang="fr-CA" sz="1400" b="1">
                <a:solidFill>
                  <a:schemeClr val="bg1"/>
                </a:solidFill>
                <a:latin typeface="Ubuntu" panose="020B0504030602030204" pitchFamily="34" charset="0"/>
                <a:ea typeface="Ubuntu"/>
                <a:cs typeface="Ubuntu"/>
                <a:sym typeface="Ubuntu"/>
              </a:rPr>
              <a:t>Autres intervenant(e)s</a:t>
            </a:r>
            <a:br>
              <a:rPr lang="fr-CA" sz="1400">
                <a:solidFill>
                  <a:schemeClr val="bg1"/>
                </a:solidFill>
                <a:latin typeface="Ubuntu"/>
                <a:ea typeface="Ubuntu"/>
                <a:cs typeface="Ubuntu"/>
                <a:sym typeface="Ubuntu"/>
              </a:rPr>
            </a:br>
            <a:r>
              <a:rPr lang="fr-CA" sz="1200">
                <a:solidFill>
                  <a:schemeClr val="bg1"/>
                </a:solidFill>
                <a:latin typeface="Ubuntu" panose="020B0504030602030204" pitchFamily="34" charset="0"/>
                <a:ea typeface="Ubuntu"/>
                <a:cs typeface="Ubuntu"/>
                <a:sym typeface="Ubuntu"/>
              </a:rPr>
              <a:t>pour réguler ses stratégies</a:t>
            </a:r>
            <a:endParaRPr lang="fr-CA" sz="1200">
              <a:solidFill>
                <a:schemeClr val="bg1"/>
              </a:solidFill>
              <a:latin typeface="Ubuntu" panose="020B0504030602030204" pitchFamily="34" charset="0"/>
              <a:ea typeface="Ubuntu"/>
              <a:cs typeface="Ubuntu"/>
              <a:sym typeface="Viga"/>
            </a:endParaRPr>
          </a:p>
          <a:p>
            <a:pPr marL="231775" lvl="0" indent="-219075">
              <a:lnSpc>
                <a:spcPct val="115000"/>
              </a:lnSpc>
              <a:spcAft>
                <a:spcPts val="600"/>
              </a:spcAft>
              <a:buClr>
                <a:schemeClr val="bg1"/>
              </a:buClr>
              <a:buSzPct val="100000"/>
              <a:buBlip>
                <a:blip r:embed="rId7">
                  <a:extLst>
                    <a:ext uri="{96DAC541-7B7A-43D3-8B79-37D633B846F1}">
                      <asvg:svgBlip xmlns:asvg="http://schemas.microsoft.com/office/drawing/2016/SVG/main" r:embed="rId8"/>
                    </a:ext>
                  </a:extLst>
                </a:blip>
              </a:buBlip>
            </a:pPr>
            <a:endParaRPr lang="fr-CA" sz="1100">
              <a:solidFill>
                <a:schemeClr val="bg1"/>
              </a:solidFill>
              <a:latin typeface="Ubuntu"/>
              <a:ea typeface="Ubuntu"/>
              <a:cs typeface="Ubuntu"/>
              <a:sym typeface="Ubuntu"/>
            </a:endParaRPr>
          </a:p>
        </p:txBody>
      </p:sp>
      <p:sp>
        <p:nvSpPr>
          <p:cNvPr id="32" name="Rectangle 31">
            <a:extLst>
              <a:ext uri="{FF2B5EF4-FFF2-40B4-BE49-F238E27FC236}">
                <a16:creationId xmlns:a16="http://schemas.microsoft.com/office/drawing/2014/main" id="{10D91324-6FB2-CC40-A207-F12FB78D204B}"/>
              </a:ext>
            </a:extLst>
          </p:cNvPr>
          <p:cNvSpPr/>
          <p:nvPr/>
        </p:nvSpPr>
        <p:spPr>
          <a:xfrm>
            <a:off x="9005457" y="789487"/>
            <a:ext cx="2854033" cy="4210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rIns="0" bIns="0" rtlCol="0" anchor="ctr"/>
          <a:lstStyle/>
          <a:p>
            <a:pPr lvl="0"/>
            <a:r>
              <a:rPr lang="fr-CA">
                <a:solidFill>
                  <a:srgbClr val="FFFFFF"/>
                </a:solidFill>
                <a:latin typeface="Viga"/>
                <a:ea typeface="Viga"/>
                <a:cs typeface="Viga"/>
                <a:sym typeface="Viga"/>
              </a:rPr>
              <a:t>Quand ?</a:t>
            </a:r>
          </a:p>
        </p:txBody>
      </p:sp>
      <p:sp>
        <p:nvSpPr>
          <p:cNvPr id="37" name="Rectangle 36">
            <a:extLst>
              <a:ext uri="{FF2B5EF4-FFF2-40B4-BE49-F238E27FC236}">
                <a16:creationId xmlns:a16="http://schemas.microsoft.com/office/drawing/2014/main" id="{081F75EE-9773-E14F-B151-FF02A7B6EE1D}"/>
              </a:ext>
            </a:extLst>
          </p:cNvPr>
          <p:cNvSpPr/>
          <p:nvPr/>
        </p:nvSpPr>
        <p:spPr>
          <a:xfrm>
            <a:off x="9025899" y="1320430"/>
            <a:ext cx="2833591" cy="1342483"/>
          </a:xfrm>
          <a:prstGeom prst="rect">
            <a:avLst/>
          </a:prstGeom>
        </p:spPr>
        <p:txBody>
          <a:bodyPr wrap="square" lIns="0" tIns="0" rIns="0" bIns="0" anchor="t">
            <a:spAutoFit/>
          </a:bodyPr>
          <a:lstStyle/>
          <a:p>
            <a:pPr marL="184150" lvl="0" indent="-171450">
              <a:lnSpc>
                <a:spcPct val="115000"/>
              </a:lnSpc>
              <a:buClr>
                <a:srgbClr val="333333"/>
              </a:buClr>
              <a:buSzPct val="100000"/>
              <a:buBlip>
                <a:blip r:embed="rId4">
                  <a:extLst>
                    <a:ext uri="{96DAC541-7B7A-43D3-8B79-37D633B846F1}">
                      <asvg:svgBlip xmlns:asvg="http://schemas.microsoft.com/office/drawing/2016/SVG/main" r:embed="rId5"/>
                    </a:ext>
                  </a:extLst>
                </a:blip>
              </a:buBlip>
            </a:pPr>
            <a:r>
              <a:rPr lang="fr-CA" sz="1100" b="1">
                <a:solidFill>
                  <a:srgbClr val="333333"/>
                </a:solidFill>
                <a:latin typeface="Ubuntu"/>
                <a:ea typeface="Ubuntu"/>
                <a:cs typeface="Ubuntu"/>
                <a:sym typeface="Ubuntu"/>
              </a:rPr>
              <a:t>Avant : </a:t>
            </a:r>
            <a:br>
              <a:rPr lang="fr-CA" sz="1100">
                <a:latin typeface="Ubuntu"/>
                <a:ea typeface="Ubuntu"/>
                <a:cs typeface="Ubuntu"/>
              </a:rPr>
            </a:br>
            <a:r>
              <a:rPr lang="fr-CA" sz="1100">
                <a:solidFill>
                  <a:srgbClr val="333333"/>
                </a:solidFill>
                <a:latin typeface="Ubuntu"/>
                <a:ea typeface="Ubuntu"/>
                <a:cs typeface="Ubuntu"/>
                <a:sym typeface="Ubuntu"/>
              </a:rPr>
              <a:t>Se préparer à atteindre la cible</a:t>
            </a:r>
          </a:p>
          <a:p>
            <a:pPr marL="184150" indent="-171450">
              <a:lnSpc>
                <a:spcPct val="115000"/>
              </a:lnSpc>
              <a:buClr>
                <a:srgbClr val="333333"/>
              </a:buClr>
              <a:buSzPct val="100000"/>
              <a:buBlip>
                <a:blip r:embed="rId4">
                  <a:extLst>
                    <a:ext uri="{96DAC541-7B7A-43D3-8B79-37D633B846F1}">
                      <asvg:svgBlip xmlns:asvg="http://schemas.microsoft.com/office/drawing/2016/SVG/main" r:embed="rId5"/>
                    </a:ext>
                  </a:extLst>
                </a:blip>
              </a:buBlip>
            </a:pPr>
            <a:r>
              <a:rPr lang="fr-CA" sz="1100" b="1">
                <a:solidFill>
                  <a:srgbClr val="333333"/>
                </a:solidFill>
                <a:latin typeface="Ubuntu"/>
                <a:ea typeface="Ubuntu"/>
                <a:cs typeface="Ubuntu"/>
                <a:sym typeface="Ubuntu"/>
              </a:rPr>
              <a:t>Pendant : </a:t>
            </a:r>
            <a:br>
              <a:rPr lang="fr-CA" sz="1100">
                <a:latin typeface="Ubuntu"/>
                <a:ea typeface="Ubuntu"/>
                <a:cs typeface="Ubuntu"/>
              </a:rPr>
            </a:br>
            <a:r>
              <a:rPr lang="fr-CA" sz="1100">
                <a:solidFill>
                  <a:srgbClr val="333333"/>
                </a:solidFill>
                <a:latin typeface="Ubuntu"/>
                <a:ea typeface="Ubuntu"/>
                <a:cs typeface="Ubuntu"/>
                <a:sym typeface="Ubuntu"/>
              </a:rPr>
              <a:t>S'ajuster en cours de route </a:t>
            </a:r>
            <a:endParaRPr lang="fr-CA" sz="1100">
              <a:solidFill>
                <a:srgbClr val="333333"/>
              </a:solidFill>
              <a:latin typeface="Ubuntu"/>
              <a:ea typeface="Ubuntu"/>
              <a:cs typeface="Ubuntu"/>
            </a:endParaRPr>
          </a:p>
          <a:p>
            <a:pPr marL="184150" lvl="0" indent="-171450">
              <a:lnSpc>
                <a:spcPct val="115000"/>
              </a:lnSpc>
              <a:buClr>
                <a:srgbClr val="333333"/>
              </a:buClr>
              <a:buSzPct val="100000"/>
              <a:buBlip>
                <a:blip r:embed="rId4">
                  <a:extLst>
                    <a:ext uri="{96DAC541-7B7A-43D3-8B79-37D633B846F1}">
                      <asvg:svgBlip xmlns:asvg="http://schemas.microsoft.com/office/drawing/2016/SVG/main" r:embed="rId5"/>
                    </a:ext>
                  </a:extLst>
                </a:blip>
              </a:buBlip>
            </a:pPr>
            <a:r>
              <a:rPr lang="fr-CA" sz="1100" b="1">
                <a:solidFill>
                  <a:srgbClr val="333333"/>
                </a:solidFill>
                <a:latin typeface="Ubuntu"/>
                <a:ea typeface="Ubuntu"/>
                <a:cs typeface="Ubuntu"/>
                <a:sym typeface="Ubuntu"/>
              </a:rPr>
              <a:t>Après : </a:t>
            </a:r>
            <a:br>
              <a:rPr lang="fr-CA" sz="1100">
                <a:latin typeface="Ubuntu"/>
                <a:ea typeface="Ubuntu"/>
                <a:cs typeface="Ubuntu"/>
              </a:rPr>
            </a:br>
            <a:r>
              <a:rPr lang="fr-CA" sz="1100">
                <a:solidFill>
                  <a:srgbClr val="333333"/>
                </a:solidFill>
                <a:latin typeface="Ubuntu"/>
                <a:ea typeface="Ubuntu"/>
                <a:cs typeface="Ubuntu"/>
                <a:sym typeface="Ubuntu"/>
              </a:rPr>
              <a:t>Assurer un transfert vers des tâches similaires</a:t>
            </a:r>
            <a:endParaRPr lang="fr-CA" sz="1100">
              <a:solidFill>
                <a:srgbClr val="333333"/>
              </a:solidFill>
              <a:latin typeface="Ubuntu"/>
              <a:ea typeface="Ubuntu"/>
              <a:cs typeface="Ubuntu"/>
            </a:endParaRPr>
          </a:p>
        </p:txBody>
      </p:sp>
      <p:sp>
        <p:nvSpPr>
          <p:cNvPr id="41" name="Rectangle 40">
            <a:extLst>
              <a:ext uri="{FF2B5EF4-FFF2-40B4-BE49-F238E27FC236}">
                <a16:creationId xmlns:a16="http://schemas.microsoft.com/office/drawing/2014/main" id="{79CE40EB-A16A-004F-A2B0-7026510173FF}"/>
              </a:ext>
            </a:extLst>
          </p:cNvPr>
          <p:cNvSpPr/>
          <p:nvPr/>
        </p:nvSpPr>
        <p:spPr>
          <a:xfrm>
            <a:off x="5979744" y="796116"/>
            <a:ext cx="2734767" cy="4129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rIns="0" bIns="0" rtlCol="0" anchor="ctr"/>
          <a:lstStyle/>
          <a:p>
            <a:pPr lvl="0"/>
            <a:r>
              <a:rPr lang="en-GB">
                <a:solidFill>
                  <a:srgbClr val="FFFFFF"/>
                </a:solidFill>
                <a:latin typeface="Viga"/>
                <a:ea typeface="Viga"/>
                <a:cs typeface="Viga"/>
                <a:sym typeface="Viga"/>
              </a:rPr>
              <a:t> Comment ?</a:t>
            </a:r>
          </a:p>
        </p:txBody>
      </p:sp>
      <p:sp>
        <p:nvSpPr>
          <p:cNvPr id="42" name="Rectangle 41">
            <a:extLst>
              <a:ext uri="{FF2B5EF4-FFF2-40B4-BE49-F238E27FC236}">
                <a16:creationId xmlns:a16="http://schemas.microsoft.com/office/drawing/2014/main" id="{C86E45D9-7076-9A4C-953E-A92D16193347}"/>
              </a:ext>
            </a:extLst>
          </p:cNvPr>
          <p:cNvSpPr/>
          <p:nvPr/>
        </p:nvSpPr>
        <p:spPr>
          <a:xfrm>
            <a:off x="6001992" y="1411390"/>
            <a:ext cx="2657099" cy="1392470"/>
          </a:xfrm>
          <a:prstGeom prst="rect">
            <a:avLst/>
          </a:prstGeom>
        </p:spPr>
        <p:txBody>
          <a:bodyPr wrap="square" lIns="0" tIns="0" rIns="0" bIns="0" numCol="1">
            <a:noAutofit/>
          </a:bodyPr>
          <a:lstStyle/>
          <a:p>
            <a:pPr marL="184150" lvl="0" indent="-171450">
              <a:lnSpc>
                <a:spcPct val="115000"/>
              </a:lnSpc>
              <a:buClr>
                <a:schemeClr val="dk1"/>
              </a:buClr>
              <a:buSzPct val="100000"/>
              <a:buBlip>
                <a:blip r:embed="rId4">
                  <a:extLst>
                    <a:ext uri="{96DAC541-7B7A-43D3-8B79-37D633B846F1}">
                      <asvg:svgBlip xmlns:asvg="http://schemas.microsoft.com/office/drawing/2016/SVG/main" r:embed="rId5"/>
                    </a:ext>
                  </a:extLst>
                </a:blip>
              </a:buBlip>
            </a:pPr>
            <a:r>
              <a:rPr lang="fr-CA" sz="1100">
                <a:solidFill>
                  <a:schemeClr val="dk1"/>
                </a:solidFill>
                <a:latin typeface="Ubuntu"/>
                <a:ea typeface="Ubuntu"/>
                <a:cs typeface="Ubuntu"/>
                <a:sym typeface="Ubuntu"/>
              </a:rPr>
              <a:t>Personnalisée et constructive</a:t>
            </a:r>
          </a:p>
          <a:p>
            <a:pPr marL="184150" lvl="0" indent="-171450">
              <a:lnSpc>
                <a:spcPct val="115000"/>
              </a:lnSpc>
              <a:buClr>
                <a:schemeClr val="dk1"/>
              </a:buClr>
              <a:buSzPct val="100000"/>
              <a:buBlip>
                <a:blip r:embed="rId4">
                  <a:extLst>
                    <a:ext uri="{96DAC541-7B7A-43D3-8B79-37D633B846F1}">
                      <asvg:svgBlip xmlns:asvg="http://schemas.microsoft.com/office/drawing/2016/SVG/main" r:embed="rId5"/>
                    </a:ext>
                  </a:extLst>
                </a:blip>
              </a:buBlip>
            </a:pPr>
            <a:r>
              <a:rPr lang="fr-CA" sz="1100">
                <a:solidFill>
                  <a:schemeClr val="dk1"/>
                </a:solidFill>
                <a:latin typeface="Ubuntu"/>
                <a:ea typeface="Ubuntu"/>
                <a:cs typeface="Ubuntu"/>
                <a:sym typeface="Ubuntu"/>
              </a:rPr>
              <a:t>Centrée sur la réalisation</a:t>
            </a:r>
          </a:p>
          <a:p>
            <a:pPr marL="184150" lvl="0" indent="-171450">
              <a:lnSpc>
                <a:spcPct val="115000"/>
              </a:lnSpc>
              <a:buClr>
                <a:schemeClr val="dk1"/>
              </a:buClr>
              <a:buSzPct val="100000"/>
              <a:buBlip>
                <a:blip r:embed="rId4">
                  <a:extLst>
                    <a:ext uri="{96DAC541-7B7A-43D3-8B79-37D633B846F1}">
                      <asvg:svgBlip xmlns:asvg="http://schemas.microsoft.com/office/drawing/2016/SVG/main" r:embed="rId5"/>
                    </a:ext>
                  </a:extLst>
                </a:blip>
              </a:buBlip>
            </a:pPr>
            <a:r>
              <a:rPr lang="fr-CA" sz="1100">
                <a:solidFill>
                  <a:schemeClr val="dk1"/>
                </a:solidFill>
                <a:latin typeface="Ubuntu"/>
                <a:ea typeface="Ubuntu"/>
                <a:cs typeface="Ubuntu"/>
                <a:sym typeface="Ubuntu"/>
              </a:rPr>
              <a:t>Liée aux cibles d’apprentissage</a:t>
            </a:r>
          </a:p>
          <a:p>
            <a:pPr marL="184150" lvl="0" indent="-171450">
              <a:lnSpc>
                <a:spcPct val="115000"/>
              </a:lnSpc>
              <a:buClr>
                <a:schemeClr val="dk1"/>
              </a:buClr>
              <a:buSzPct val="100000"/>
              <a:buBlip>
                <a:blip r:embed="rId4">
                  <a:extLst>
                    <a:ext uri="{96DAC541-7B7A-43D3-8B79-37D633B846F1}">
                      <asvg:svgBlip xmlns:asvg="http://schemas.microsoft.com/office/drawing/2016/SVG/main" r:embed="rId5"/>
                    </a:ext>
                  </a:extLst>
                </a:blip>
              </a:buBlip>
            </a:pPr>
            <a:r>
              <a:rPr lang="fr-CA" sz="1100">
                <a:solidFill>
                  <a:schemeClr val="dk1"/>
                </a:solidFill>
                <a:latin typeface="Ubuntu"/>
                <a:ea typeface="Ubuntu"/>
                <a:cs typeface="Ubuntu"/>
                <a:sym typeface="Ubuntu"/>
              </a:rPr>
              <a:t>Dirigée vers des stratégies</a:t>
            </a:r>
          </a:p>
          <a:p>
            <a:pPr marL="184150" lvl="0" indent="-171450">
              <a:lnSpc>
                <a:spcPct val="115000"/>
              </a:lnSpc>
              <a:buClr>
                <a:schemeClr val="dk1"/>
              </a:buClr>
              <a:buSzPct val="100000"/>
              <a:buBlip>
                <a:blip r:embed="rId4">
                  <a:extLst>
                    <a:ext uri="{96DAC541-7B7A-43D3-8B79-37D633B846F1}">
                      <asvg:svgBlip xmlns:asvg="http://schemas.microsoft.com/office/drawing/2016/SVG/main" r:embed="rId5"/>
                    </a:ext>
                  </a:extLst>
                </a:blip>
              </a:buBlip>
            </a:pPr>
            <a:r>
              <a:rPr lang="fr-CA" sz="1100">
                <a:solidFill>
                  <a:schemeClr val="dk1"/>
                </a:solidFill>
                <a:latin typeface="Ubuntu"/>
                <a:ea typeface="Ubuntu"/>
                <a:cs typeface="Ubuntu"/>
                <a:sym typeface="Ubuntu"/>
              </a:rPr>
              <a:t>Orientée vers l’apprentissage</a:t>
            </a:r>
          </a:p>
          <a:p>
            <a:pPr marL="184150" lvl="0" indent="-171450">
              <a:lnSpc>
                <a:spcPct val="115000"/>
              </a:lnSpc>
              <a:buClr>
                <a:schemeClr val="dk1"/>
              </a:buClr>
              <a:buSzPct val="100000"/>
              <a:buBlip>
                <a:blip r:embed="rId4">
                  <a:extLst>
                    <a:ext uri="{96DAC541-7B7A-43D3-8B79-37D633B846F1}">
                      <asvg:svgBlip xmlns:asvg="http://schemas.microsoft.com/office/drawing/2016/SVG/main" r:embed="rId5"/>
                    </a:ext>
                  </a:extLst>
                </a:blip>
              </a:buBlip>
            </a:pPr>
            <a:r>
              <a:rPr lang="fr-CA" sz="1100">
                <a:solidFill>
                  <a:schemeClr val="dk1"/>
                </a:solidFill>
                <a:latin typeface="Ubuntu"/>
                <a:ea typeface="Ubuntu"/>
                <a:cs typeface="Ubuntu"/>
                <a:sym typeface="Ubuntu"/>
              </a:rPr>
              <a:t>Morcelée</a:t>
            </a:r>
          </a:p>
        </p:txBody>
      </p:sp>
      <p:pic>
        <p:nvPicPr>
          <p:cNvPr id="5" name="Graphique 4">
            <a:extLst>
              <a:ext uri="{FF2B5EF4-FFF2-40B4-BE49-F238E27FC236}">
                <a16:creationId xmlns:a16="http://schemas.microsoft.com/office/drawing/2014/main" id="{E85955CB-87E3-1E4E-BA96-D15A316F0E7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90879" y="797983"/>
            <a:ext cx="1098516" cy="1098516"/>
          </a:xfrm>
          <a:prstGeom prst="rect">
            <a:avLst/>
          </a:prstGeom>
        </p:spPr>
      </p:pic>
      <p:pic>
        <p:nvPicPr>
          <p:cNvPr id="7" name="Graphique 6">
            <a:extLst>
              <a:ext uri="{FF2B5EF4-FFF2-40B4-BE49-F238E27FC236}">
                <a16:creationId xmlns:a16="http://schemas.microsoft.com/office/drawing/2014/main" id="{570EBC9B-EA2C-A048-9B7B-E05D51677A1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64045" y="2434729"/>
            <a:ext cx="1302332" cy="1302332"/>
          </a:xfrm>
          <a:prstGeom prst="rect">
            <a:avLst/>
          </a:prstGeom>
        </p:spPr>
      </p:pic>
      <p:pic>
        <p:nvPicPr>
          <p:cNvPr id="12" name="Graphique 11">
            <a:extLst>
              <a:ext uri="{FF2B5EF4-FFF2-40B4-BE49-F238E27FC236}">
                <a16:creationId xmlns:a16="http://schemas.microsoft.com/office/drawing/2014/main" id="{E9269D66-F9BA-2A4C-89C0-32AEB88A54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19015" y="129932"/>
            <a:ext cx="1098516" cy="1098516"/>
          </a:xfrm>
          <a:prstGeom prst="rect">
            <a:avLst/>
          </a:prstGeom>
        </p:spPr>
      </p:pic>
      <p:pic>
        <p:nvPicPr>
          <p:cNvPr id="29" name="Graphique 28">
            <a:extLst>
              <a:ext uri="{FF2B5EF4-FFF2-40B4-BE49-F238E27FC236}">
                <a16:creationId xmlns:a16="http://schemas.microsoft.com/office/drawing/2014/main" id="{4D608C02-441C-4F92-88EB-69BD7AA3CD6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68045" y="2711494"/>
            <a:ext cx="1155702" cy="1155702"/>
          </a:xfrm>
          <a:prstGeom prst="rect">
            <a:avLst/>
          </a:prstGeom>
        </p:spPr>
      </p:pic>
      <p:pic>
        <p:nvPicPr>
          <p:cNvPr id="30" name="Graphique 29">
            <a:extLst>
              <a:ext uri="{FF2B5EF4-FFF2-40B4-BE49-F238E27FC236}">
                <a16:creationId xmlns:a16="http://schemas.microsoft.com/office/drawing/2014/main" id="{90222847-B5DD-43F9-AC56-DB308DAAA68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613145" y="2634889"/>
            <a:ext cx="1046019" cy="1046019"/>
          </a:xfrm>
          <a:prstGeom prst="rect">
            <a:avLst/>
          </a:prstGeom>
        </p:spPr>
      </p:pic>
      <p:sp>
        <p:nvSpPr>
          <p:cNvPr id="31" name="Rectangle 30">
            <a:extLst>
              <a:ext uri="{FF2B5EF4-FFF2-40B4-BE49-F238E27FC236}">
                <a16:creationId xmlns:a16="http://schemas.microsoft.com/office/drawing/2014/main" id="{B0C6DBC8-32B3-43B8-ACC9-967D12FDAD95}"/>
              </a:ext>
            </a:extLst>
          </p:cNvPr>
          <p:cNvSpPr/>
          <p:nvPr/>
        </p:nvSpPr>
        <p:spPr>
          <a:xfrm>
            <a:off x="2265151" y="4393693"/>
            <a:ext cx="3252069" cy="1436291"/>
          </a:xfrm>
          <a:prstGeom prst="rect">
            <a:avLst/>
          </a:prstGeom>
        </p:spPr>
        <p:txBody>
          <a:bodyPr wrap="square" lIns="0" tIns="0" rIns="0" bIns="0" anchor="t">
            <a:spAutoFit/>
          </a:bodyPr>
          <a:lstStyle/>
          <a:p>
            <a:pPr marL="171450" indent="-171450">
              <a:spcAft>
                <a:spcPts val="400"/>
              </a:spcAft>
              <a:buBlip>
                <a:blip r:embed="rId4">
                  <a:extLst>
                    <a:ext uri="{96DAC541-7B7A-43D3-8B79-37D633B846F1}">
                      <asvg:svgBlip xmlns:asvg="http://schemas.microsoft.com/office/drawing/2016/SVG/main" r:embed="rId5"/>
                    </a:ext>
                  </a:extLst>
                </a:blip>
              </a:buBlip>
            </a:pPr>
            <a:r>
              <a:rPr lang="fr-CA" sz="1000">
                <a:solidFill>
                  <a:schemeClr val="bg1"/>
                </a:solidFill>
                <a:latin typeface="Ubuntu"/>
              </a:rPr>
              <a:t>Planifier avec une attention particulière.</a:t>
            </a:r>
          </a:p>
          <a:p>
            <a:pPr marL="171450" indent="-171450">
              <a:spcAft>
                <a:spcPts val="400"/>
              </a:spcAft>
              <a:buBlip>
                <a:blip r:embed="rId4">
                  <a:extLst>
                    <a:ext uri="{96DAC541-7B7A-43D3-8B79-37D633B846F1}">
                      <asvg:svgBlip xmlns:asvg="http://schemas.microsoft.com/office/drawing/2016/SVG/main" r:embed="rId5"/>
                    </a:ext>
                  </a:extLst>
                </a:blip>
              </a:buBlip>
            </a:pPr>
            <a:r>
              <a:rPr lang="fr-CA" sz="1000">
                <a:solidFill>
                  <a:schemeClr val="bg1"/>
                </a:solidFill>
                <a:latin typeface="Ubuntu"/>
              </a:rPr>
              <a:t>Faire en sorte que les apprenant(e)s aient une expérience équitable en personne ou à distance.</a:t>
            </a:r>
          </a:p>
          <a:p>
            <a:pPr marL="171450" indent="-171450">
              <a:spcAft>
                <a:spcPts val="400"/>
              </a:spcAft>
              <a:buBlip>
                <a:blip r:embed="rId4">
                  <a:extLst>
                    <a:ext uri="{96DAC541-7B7A-43D3-8B79-37D633B846F1}">
                      <asvg:svgBlip xmlns:asvg="http://schemas.microsoft.com/office/drawing/2016/SVG/main" r:embed="rId5"/>
                    </a:ext>
                  </a:extLst>
                </a:blip>
              </a:buBlip>
            </a:pPr>
            <a:r>
              <a:rPr lang="fr-CA" sz="1000">
                <a:solidFill>
                  <a:schemeClr val="bg1"/>
                </a:solidFill>
                <a:latin typeface="Ubuntu"/>
              </a:rPr>
              <a:t>Exploiter les outils synchrones et asynchrones.</a:t>
            </a:r>
          </a:p>
          <a:p>
            <a:pPr marL="171450" indent="-171450">
              <a:spcAft>
                <a:spcPts val="400"/>
              </a:spcAft>
              <a:buBlip>
                <a:blip r:embed="rId4">
                  <a:extLst>
                    <a:ext uri="{96DAC541-7B7A-43D3-8B79-37D633B846F1}">
                      <asvg:svgBlip xmlns:asvg="http://schemas.microsoft.com/office/drawing/2016/SVG/main" r:embed="rId5"/>
                    </a:ext>
                  </a:extLst>
                </a:blip>
              </a:buBlip>
            </a:pPr>
            <a:r>
              <a:rPr lang="fr-CA" sz="1000">
                <a:solidFill>
                  <a:schemeClr val="bg1"/>
                </a:solidFill>
                <a:latin typeface="Ubuntu"/>
              </a:rPr>
              <a:t>Utiliser le plan de travail ou la feuille de route pour soutenir le travail autonome et libérer du temps pour des rencontres individuelles et en sous-groupes.</a:t>
            </a:r>
          </a:p>
          <a:p>
            <a:pPr marL="171450" indent="-171450">
              <a:spcAft>
                <a:spcPts val="400"/>
              </a:spcAft>
              <a:buBlip>
                <a:blip r:embed="rId4">
                  <a:extLst>
                    <a:ext uri="{96DAC541-7B7A-43D3-8B79-37D633B846F1}">
                      <asvg:svgBlip xmlns:asvg="http://schemas.microsoft.com/office/drawing/2016/SVG/main" r:embed="rId5"/>
                    </a:ext>
                  </a:extLst>
                </a:blip>
              </a:buBlip>
            </a:pPr>
            <a:r>
              <a:rPr lang="fr-CA" sz="1000">
                <a:solidFill>
                  <a:schemeClr val="bg1"/>
                </a:solidFill>
                <a:latin typeface="Ubuntu"/>
              </a:rPr>
              <a:t>Choisir un modèle qu'on peut maintenir à long terme.</a:t>
            </a:r>
          </a:p>
        </p:txBody>
      </p:sp>
      <p:sp>
        <p:nvSpPr>
          <p:cNvPr id="2" name="Rectangle 1">
            <a:extLst>
              <a:ext uri="{FF2B5EF4-FFF2-40B4-BE49-F238E27FC236}">
                <a16:creationId xmlns:a16="http://schemas.microsoft.com/office/drawing/2014/main" id="{93752484-2915-2D4A-87E9-6B35A8AA5B66}"/>
              </a:ext>
            </a:extLst>
          </p:cNvPr>
          <p:cNvSpPr/>
          <p:nvPr/>
        </p:nvSpPr>
        <p:spPr>
          <a:xfrm>
            <a:off x="301815" y="5200028"/>
            <a:ext cx="1737359" cy="430887"/>
          </a:xfrm>
          <a:prstGeom prst="rect">
            <a:avLst/>
          </a:prstGeom>
        </p:spPr>
        <p:txBody>
          <a:bodyPr wrap="square" lIns="0" tIns="0" rIns="0" bIns="0">
            <a:spAutoFit/>
          </a:bodyPr>
          <a:lstStyle/>
          <a:p>
            <a:pPr algn="r"/>
            <a:r>
              <a:rPr lang="fr-CA" sz="1400">
                <a:solidFill>
                  <a:schemeClr val="bg1"/>
                </a:solidFill>
                <a:latin typeface="Viga" panose="020B0800030000020004" pitchFamily="34" charset="77"/>
              </a:rPr>
              <a:t>En enseignement comodal</a:t>
            </a:r>
          </a:p>
        </p:txBody>
      </p:sp>
      <p:sp>
        <p:nvSpPr>
          <p:cNvPr id="40" name="Rectangle 39">
            <a:extLst>
              <a:ext uri="{FF2B5EF4-FFF2-40B4-BE49-F238E27FC236}">
                <a16:creationId xmlns:a16="http://schemas.microsoft.com/office/drawing/2014/main" id="{7B820D60-2320-5E42-977D-C1F0C9CBA474}"/>
              </a:ext>
            </a:extLst>
          </p:cNvPr>
          <p:cNvSpPr/>
          <p:nvPr/>
        </p:nvSpPr>
        <p:spPr>
          <a:xfrm>
            <a:off x="2259398" y="3021920"/>
            <a:ext cx="2860941" cy="1156599"/>
          </a:xfrm>
          <a:prstGeom prst="rect">
            <a:avLst/>
          </a:prstGeom>
        </p:spPr>
        <p:txBody>
          <a:bodyPr wrap="square" lIns="0" tIns="0" rIns="0" bIns="0">
            <a:spAutoFit/>
          </a:bodyPr>
          <a:lstStyle/>
          <a:p>
            <a:pPr marL="182563" indent="-173038">
              <a:lnSpc>
                <a:spcPct val="115000"/>
              </a:lnSpc>
              <a:spcBef>
                <a:spcPts val="600"/>
              </a:spcBef>
              <a:buClr>
                <a:srgbClr val="202D36"/>
              </a:buClr>
              <a:buSzPct val="100000"/>
              <a:buBlip>
                <a:blip r:embed="rId4">
                  <a:extLst>
                    <a:ext uri="{96DAC541-7B7A-43D3-8B79-37D633B846F1}">
                      <asvg:svgBlip xmlns:asvg="http://schemas.microsoft.com/office/drawing/2016/SVG/main" r:embed="rId5"/>
                    </a:ext>
                  </a:extLst>
                </a:blip>
              </a:buBlip>
            </a:pPr>
            <a:r>
              <a:rPr lang="fr-CA" sz="1100" b="1">
                <a:solidFill>
                  <a:schemeClr val="dk1"/>
                </a:solidFill>
                <a:latin typeface="Ubuntu" panose="020B0504030602030204" pitchFamily="34" charset="0"/>
                <a:ea typeface="Ubuntu"/>
                <a:cs typeface="Ubuntu"/>
                <a:sym typeface="Ubuntu"/>
              </a:rPr>
              <a:t>Pour favoriser...</a:t>
            </a:r>
          </a:p>
          <a:p>
            <a:pPr marL="365125" lvl="1" indent="-182563">
              <a:lnSpc>
                <a:spcPct val="115000"/>
              </a:lnSpc>
              <a:buClr>
                <a:schemeClr val="accent1"/>
              </a:buClr>
              <a:buSzPct val="100000"/>
              <a:buFont typeface="Arial" panose="020B0604020202020204" pitchFamily="34" charset="0"/>
              <a:buChar char="•"/>
            </a:pPr>
            <a:r>
              <a:rPr lang="fr-CA" sz="1100">
                <a:solidFill>
                  <a:schemeClr val="dk1"/>
                </a:solidFill>
                <a:latin typeface="Ubuntu"/>
                <a:ea typeface="Ubuntu"/>
                <a:cs typeface="Ubuntu"/>
                <a:sym typeface="Ubuntu"/>
              </a:rPr>
              <a:t>la capacité à réfléchir</a:t>
            </a:r>
          </a:p>
          <a:p>
            <a:pPr marL="365125" lvl="1" indent="-182563">
              <a:lnSpc>
                <a:spcPct val="115000"/>
              </a:lnSpc>
              <a:buClr>
                <a:schemeClr val="accent1"/>
              </a:buClr>
              <a:buSzPct val="100000"/>
              <a:buFont typeface="Arial" panose="020B0604020202020204" pitchFamily="34" charset="0"/>
              <a:buChar char="•"/>
            </a:pPr>
            <a:r>
              <a:rPr lang="fr-CA" sz="1100">
                <a:solidFill>
                  <a:schemeClr val="dk1"/>
                </a:solidFill>
                <a:latin typeface="Ubuntu"/>
                <a:ea typeface="Ubuntu"/>
                <a:cs typeface="Ubuntu"/>
                <a:sym typeface="Ubuntu"/>
              </a:rPr>
              <a:t>l’engagement</a:t>
            </a:r>
          </a:p>
          <a:p>
            <a:pPr marL="365125" lvl="1" indent="-182563">
              <a:lnSpc>
                <a:spcPct val="115000"/>
              </a:lnSpc>
              <a:buClr>
                <a:schemeClr val="accent1"/>
              </a:buClr>
              <a:buSzPct val="100000"/>
              <a:buFont typeface="Arial" panose="020B0604020202020204" pitchFamily="34" charset="0"/>
              <a:buChar char="•"/>
            </a:pPr>
            <a:r>
              <a:rPr lang="fr-CA" sz="1100">
                <a:solidFill>
                  <a:schemeClr val="dk1"/>
                </a:solidFill>
                <a:latin typeface="Ubuntu"/>
                <a:ea typeface="Ubuntu"/>
                <a:cs typeface="Ubuntu"/>
                <a:sym typeface="Ubuntu"/>
              </a:rPr>
              <a:t>l’utilisation de stratégies</a:t>
            </a:r>
          </a:p>
          <a:p>
            <a:pPr marL="365125" lvl="1" indent="-182563">
              <a:lnSpc>
                <a:spcPct val="115000"/>
              </a:lnSpc>
              <a:buClr>
                <a:schemeClr val="accent1"/>
              </a:buClr>
              <a:buSzPct val="100000"/>
              <a:buFont typeface="Arial" panose="020B0604020202020204" pitchFamily="34" charset="0"/>
              <a:buChar char="•"/>
            </a:pPr>
            <a:r>
              <a:rPr lang="fr-CA" sz="1100">
                <a:solidFill>
                  <a:schemeClr val="dk1"/>
                </a:solidFill>
                <a:latin typeface="Ubuntu"/>
                <a:ea typeface="Ubuntu"/>
                <a:cs typeface="Ubuntu"/>
                <a:sym typeface="Ubuntu"/>
              </a:rPr>
              <a:t>le sentiment d’efficacité personnelle</a:t>
            </a:r>
          </a:p>
          <a:p>
            <a:pPr marL="182563" lvl="1" indent="-173038">
              <a:lnSpc>
                <a:spcPct val="115000"/>
              </a:lnSpc>
              <a:buClr>
                <a:schemeClr val="accent1"/>
              </a:buClr>
              <a:buSzPct val="100000"/>
            </a:pPr>
            <a:endParaRPr lang="fr-CA" sz="1100">
              <a:solidFill>
                <a:schemeClr val="dk1"/>
              </a:solidFill>
              <a:latin typeface="Ubuntu"/>
              <a:ea typeface="Ubuntu"/>
              <a:cs typeface="Ubuntu"/>
              <a:sym typeface="Ubuntu"/>
            </a:endParaRPr>
          </a:p>
        </p:txBody>
      </p:sp>
      <p:sp>
        <p:nvSpPr>
          <p:cNvPr id="35" name="ZoneTexte 34">
            <a:extLst>
              <a:ext uri="{FF2B5EF4-FFF2-40B4-BE49-F238E27FC236}">
                <a16:creationId xmlns:a16="http://schemas.microsoft.com/office/drawing/2014/main" id="{9E8C9838-A337-4B6E-A9DF-5F27129C8858}"/>
              </a:ext>
            </a:extLst>
          </p:cNvPr>
          <p:cNvSpPr txBox="1"/>
          <p:nvPr/>
        </p:nvSpPr>
        <p:spPr>
          <a:xfrm>
            <a:off x="380144" y="1260791"/>
            <a:ext cx="1676293" cy="171100"/>
          </a:xfrm>
          <a:prstGeom prst="rect">
            <a:avLst/>
          </a:prstGeom>
          <a:noFill/>
        </p:spPr>
        <p:txBody>
          <a:bodyPr wrap="square" lIns="0" tIns="0" rIns="0" bIns="0" rtlCol="0" anchor="t" anchorCtr="0">
            <a:noAutofit/>
          </a:bodyPr>
          <a:lstStyle/>
          <a:p>
            <a:pPr algn="l"/>
            <a:r>
              <a:rPr lang="fr-FR" sz="1100" b="1">
                <a:latin typeface="Ubuntu" panose="020B0504030602030204" pitchFamily="34" charset="0"/>
              </a:rPr>
              <a:t>Commentaire qui…</a:t>
            </a:r>
            <a:endParaRPr lang="fr-CA" sz="1100" b="1" err="1">
              <a:latin typeface="Ubuntu" panose="020B0504030602030204" pitchFamily="34" charset="0"/>
            </a:endParaRPr>
          </a:p>
        </p:txBody>
      </p:sp>
      <p:pic>
        <p:nvPicPr>
          <p:cNvPr id="8" name="Graphique 7">
            <a:extLst>
              <a:ext uri="{FF2B5EF4-FFF2-40B4-BE49-F238E27FC236}">
                <a16:creationId xmlns:a16="http://schemas.microsoft.com/office/drawing/2014/main" id="{FBCD84E4-DF56-DC48-93EF-96ECE7D8E41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10520890" y="95025"/>
            <a:ext cx="1230527" cy="1230527"/>
          </a:xfrm>
          <a:prstGeom prst="rect">
            <a:avLst/>
          </a:prstGeom>
        </p:spPr>
      </p:pic>
      <p:cxnSp>
        <p:nvCxnSpPr>
          <p:cNvPr id="43" name="Connecteur droit 42">
            <a:extLst>
              <a:ext uri="{FF2B5EF4-FFF2-40B4-BE49-F238E27FC236}">
                <a16:creationId xmlns:a16="http://schemas.microsoft.com/office/drawing/2014/main" id="{7D0ED66E-7419-7B48-8B77-2C0F35B4B156}"/>
              </a:ext>
            </a:extLst>
          </p:cNvPr>
          <p:cNvCxnSpPr>
            <a:cxnSpLocks/>
          </p:cNvCxnSpPr>
          <p:nvPr/>
        </p:nvCxnSpPr>
        <p:spPr>
          <a:xfrm>
            <a:off x="-2149666" y="5667200"/>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36" name="Graphique 35">
            <a:extLst>
              <a:ext uri="{FF2B5EF4-FFF2-40B4-BE49-F238E27FC236}">
                <a16:creationId xmlns:a16="http://schemas.microsoft.com/office/drawing/2014/main" id="{D5942C99-FE47-F143-970F-64BB374A0464}"/>
              </a:ext>
            </a:extLst>
          </p:cNvPr>
          <p:cNvPicPr>
            <a:picLocks noChangeAspect="1"/>
          </p:cNvPicPr>
          <p:nvPr>
            <p:custDataLst>
              <p:tags r:id="rId1"/>
            </p:custDataLst>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16196" y="3951565"/>
            <a:ext cx="1132093" cy="1248631"/>
          </a:xfrm>
          <a:prstGeom prst="rect">
            <a:avLst/>
          </a:prstGeom>
        </p:spPr>
      </p:pic>
      <p:grpSp>
        <p:nvGrpSpPr>
          <p:cNvPr id="44" name="Groupe 43">
            <a:extLst>
              <a:ext uri="{FF2B5EF4-FFF2-40B4-BE49-F238E27FC236}">
                <a16:creationId xmlns:a16="http://schemas.microsoft.com/office/drawing/2014/main" id="{5B1DCFCC-C662-2147-AD50-157A78A3AD26}"/>
              </a:ext>
            </a:extLst>
          </p:cNvPr>
          <p:cNvGrpSpPr/>
          <p:nvPr/>
        </p:nvGrpSpPr>
        <p:grpSpPr>
          <a:xfrm>
            <a:off x="0" y="6148818"/>
            <a:ext cx="11894049" cy="570481"/>
            <a:chOff x="0" y="6148818"/>
            <a:chExt cx="11894049" cy="570481"/>
          </a:xfrm>
        </p:grpSpPr>
        <p:sp>
          <p:nvSpPr>
            <p:cNvPr id="45" name="Rectangle 44">
              <a:extLst>
                <a:ext uri="{FF2B5EF4-FFF2-40B4-BE49-F238E27FC236}">
                  <a16:creationId xmlns:a16="http://schemas.microsoft.com/office/drawing/2014/main" id="{58E839E5-4D3B-E845-ADEA-E064FA532F68}"/>
                </a:ext>
              </a:extLst>
            </p:cNvPr>
            <p:cNvSpPr/>
            <p:nvPr/>
          </p:nvSpPr>
          <p:spPr>
            <a:xfrm>
              <a:off x="908942" y="6410321"/>
              <a:ext cx="1348126"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6 – Rétroaction</a:t>
              </a:r>
            </a:p>
          </p:txBody>
        </p:sp>
        <p:cxnSp>
          <p:nvCxnSpPr>
            <p:cNvPr id="46" name="Connecteur droit 45">
              <a:extLst>
                <a:ext uri="{FF2B5EF4-FFF2-40B4-BE49-F238E27FC236}">
                  <a16:creationId xmlns:a16="http://schemas.microsoft.com/office/drawing/2014/main" id="{95FA5A33-098E-1949-814A-B5118570D136}"/>
                </a:ext>
              </a:extLst>
            </p:cNvPr>
            <p:cNvCxnSpPr>
              <a:cxnSpLocks/>
            </p:cNvCxnSpPr>
            <p:nvPr/>
          </p:nvCxnSpPr>
          <p:spPr>
            <a:xfrm>
              <a:off x="2383604" y="6478858"/>
              <a:ext cx="829124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0182D574-6CF8-6241-AC62-4D27C51B0180}"/>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Google Shape;126;p27">
              <a:extLst>
                <a:ext uri="{FF2B5EF4-FFF2-40B4-BE49-F238E27FC236}">
                  <a16:creationId xmlns:a16="http://schemas.microsoft.com/office/drawing/2014/main" id="{2E3951FF-A3F7-5E4C-8E0C-D22B9F186F29}"/>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2021-06-04</a:t>
              </a:r>
              <a:endParaRPr sz="800">
                <a:solidFill>
                  <a:schemeClr val="accent6">
                    <a:lumMod val="20000"/>
                    <a:lumOff val="80000"/>
                  </a:schemeClr>
                </a:solidFill>
                <a:latin typeface="Viga"/>
                <a:ea typeface="Viga"/>
                <a:cs typeface="Viga"/>
                <a:sym typeface="Viga"/>
              </a:endParaRPr>
            </a:p>
          </p:txBody>
        </p:sp>
        <p:pic>
          <p:nvPicPr>
            <p:cNvPr id="49" name="Graphique 48">
              <a:extLst>
                <a:ext uri="{FF2B5EF4-FFF2-40B4-BE49-F238E27FC236}">
                  <a16:creationId xmlns:a16="http://schemas.microsoft.com/office/drawing/2014/main" id="{C7753DEC-71C3-C548-8FB7-4F5EE1E2BC7D}"/>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02047" y="6148818"/>
              <a:ext cx="399337" cy="570481"/>
            </a:xfrm>
            <a:prstGeom prst="rect">
              <a:avLst/>
            </a:prstGeom>
          </p:spPr>
        </p:pic>
      </p:grpSp>
      <p:sp>
        <p:nvSpPr>
          <p:cNvPr id="38" name="ZoneTexte 37">
            <a:extLst>
              <a:ext uri="{FF2B5EF4-FFF2-40B4-BE49-F238E27FC236}">
                <a16:creationId xmlns:a16="http://schemas.microsoft.com/office/drawing/2014/main" id="{48D7276F-67C4-48F1-9206-542D8EB7D55D}"/>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3346019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9C840804-D7B2-6843-BBFD-2C139ED62DC3}"/>
              </a:ext>
            </a:extLst>
          </p:cNvPr>
          <p:cNvPicPr>
            <a:picLocks noChangeAspect="1"/>
          </p:cNvPicPr>
          <p:nvPr/>
        </p:nvPicPr>
        <p:blipFill rotWithShape="1">
          <a:blip r:embed="rId3">
            <a:extLst>
              <a:ext uri="{28A0092B-C50C-407E-A947-70E740481C1C}">
                <a14:useLocalDpi xmlns:a14="http://schemas.microsoft.com/office/drawing/2010/main" val="0"/>
              </a:ext>
            </a:extLst>
          </a:blip>
          <a:srcRect l="22141" t="72607" r="-12181" b="-8883"/>
          <a:stretch/>
        </p:blipFill>
        <p:spPr>
          <a:xfrm>
            <a:off x="-1" y="0"/>
            <a:ext cx="7513984" cy="3096608"/>
          </a:xfrm>
          <a:prstGeom prst="rect">
            <a:avLst/>
          </a:prstGeom>
        </p:spPr>
      </p:pic>
      <p:pic>
        <p:nvPicPr>
          <p:cNvPr id="9" name="Graphique 8">
            <a:extLst>
              <a:ext uri="{FF2B5EF4-FFF2-40B4-BE49-F238E27FC236}">
                <a16:creationId xmlns:a16="http://schemas.microsoft.com/office/drawing/2014/main" id="{1BD306ED-E66D-434B-9385-E93B9CD751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 y="134028"/>
            <a:ext cx="12191997" cy="6885635"/>
          </a:xfrm>
          <a:prstGeom prst="rect">
            <a:avLst/>
          </a:prstGeom>
        </p:spPr>
      </p:pic>
      <p:sp>
        <p:nvSpPr>
          <p:cNvPr id="2" name="Rectangle 1">
            <a:extLst>
              <a:ext uri="{FF2B5EF4-FFF2-40B4-BE49-F238E27FC236}">
                <a16:creationId xmlns:a16="http://schemas.microsoft.com/office/drawing/2014/main" id="{071D5066-7109-6348-A2AF-4F7F10DAF936}"/>
              </a:ext>
            </a:extLst>
          </p:cNvPr>
          <p:cNvSpPr/>
          <p:nvPr/>
        </p:nvSpPr>
        <p:spPr>
          <a:xfrm>
            <a:off x="385665" y="196996"/>
            <a:ext cx="7319088" cy="677108"/>
          </a:xfrm>
          <a:prstGeom prst="rect">
            <a:avLst/>
          </a:prstGeom>
        </p:spPr>
        <p:txBody>
          <a:bodyPr wrap="square" lIns="0" tIns="0" rIns="0" bIns="0">
            <a:spAutoFit/>
          </a:bodyPr>
          <a:lstStyle/>
          <a:p>
            <a:pPr lvl="0"/>
            <a:r>
              <a:rPr lang="fr-CA" sz="4400">
                <a:solidFill>
                  <a:schemeClr val="bg1"/>
                </a:solidFill>
                <a:latin typeface="Caveat"/>
                <a:ea typeface="Caveat"/>
                <a:cs typeface="Caveat"/>
                <a:sym typeface="Caveat"/>
              </a:rPr>
              <a:t>3 types de rétroaction</a:t>
            </a:r>
          </a:p>
        </p:txBody>
      </p:sp>
      <p:sp>
        <p:nvSpPr>
          <p:cNvPr id="5" name="Rectangle 4">
            <a:extLst>
              <a:ext uri="{FF2B5EF4-FFF2-40B4-BE49-F238E27FC236}">
                <a16:creationId xmlns:a16="http://schemas.microsoft.com/office/drawing/2014/main" id="{5FD8557F-361D-AE42-9C4D-4603493437DB}"/>
              </a:ext>
            </a:extLst>
          </p:cNvPr>
          <p:cNvSpPr/>
          <p:nvPr/>
        </p:nvSpPr>
        <p:spPr>
          <a:xfrm>
            <a:off x="511372" y="4926798"/>
            <a:ext cx="3404494" cy="1557542"/>
          </a:xfrm>
          <a:prstGeom prst="rect">
            <a:avLst/>
          </a:prstGeom>
        </p:spPr>
        <p:txBody>
          <a:bodyPr wrap="square" lIns="0" tIns="0" rIns="0" bIns="0">
            <a:spAutoFit/>
          </a:bodyPr>
          <a:lstStyle/>
          <a:p>
            <a:pPr marL="11724">
              <a:lnSpc>
                <a:spcPct val="115000"/>
              </a:lnSpc>
              <a:spcAft>
                <a:spcPts val="600"/>
              </a:spcAft>
              <a:buClr>
                <a:srgbClr val="434343"/>
              </a:buClr>
              <a:buSzPts val="1300"/>
            </a:pPr>
            <a:r>
              <a:rPr lang="fr-CA" sz="1600">
                <a:solidFill>
                  <a:schemeClr val="accent5"/>
                </a:solidFill>
                <a:latin typeface="Viga"/>
                <a:ea typeface="Viga"/>
                <a:cs typeface="Viga"/>
                <a:sym typeface="Viga"/>
              </a:rPr>
              <a:t>RÉTROACTION DE BASE</a:t>
            </a:r>
          </a:p>
          <a:p>
            <a:pPr marL="183174" lvl="0" indent="-171450">
              <a:lnSpc>
                <a:spcPct val="115000"/>
              </a:lnSpc>
              <a:spcAft>
                <a:spcPts val="600"/>
              </a:spcAft>
              <a:buClr>
                <a:srgbClr val="434343"/>
              </a:buClr>
              <a:buSzPts val="1300"/>
              <a:buBlip>
                <a:blip r:embed="rId6">
                  <a:extLst>
                    <a:ext uri="{96DAC541-7B7A-43D3-8B79-37D633B846F1}">
                      <asvg:svgBlip xmlns:asvg="http://schemas.microsoft.com/office/drawing/2016/SVG/main" r:embed="rId7"/>
                    </a:ext>
                  </a:extLst>
                </a:blip>
              </a:buBlip>
            </a:pPr>
            <a:r>
              <a:rPr lang="fr-CA" sz="1000">
                <a:solidFill>
                  <a:srgbClr val="434343"/>
                </a:solidFill>
                <a:latin typeface="Ubuntu"/>
                <a:ea typeface="Ubuntu"/>
                <a:cs typeface="Ubuntu"/>
                <a:sym typeface="Ubuntu"/>
              </a:rPr>
              <a:t>Indiquer à l’apprenant(e) si sa réponse </a:t>
            </a:r>
            <a:br>
              <a:rPr lang="fr-CA" sz="1000">
                <a:solidFill>
                  <a:srgbClr val="434343"/>
                </a:solidFill>
                <a:latin typeface="Ubuntu"/>
                <a:ea typeface="Ubuntu"/>
                <a:cs typeface="Ubuntu"/>
                <a:sym typeface="Ubuntu"/>
              </a:rPr>
            </a:br>
            <a:r>
              <a:rPr lang="fr-CA" sz="1000">
                <a:solidFill>
                  <a:srgbClr val="434343"/>
                </a:solidFill>
                <a:latin typeface="Ubuntu"/>
                <a:ea typeface="Ubuntu"/>
                <a:cs typeface="Ubuntu"/>
                <a:sym typeface="Ubuntu"/>
              </a:rPr>
              <a:t>est correcte ou non</a:t>
            </a:r>
          </a:p>
          <a:p>
            <a:pPr marL="183174" lvl="0" indent="-171450">
              <a:lnSpc>
                <a:spcPct val="115000"/>
              </a:lnSpc>
              <a:spcAft>
                <a:spcPts val="600"/>
              </a:spcAft>
              <a:buClr>
                <a:srgbClr val="434343"/>
              </a:buClr>
              <a:buSzPts val="1300"/>
              <a:buBlip>
                <a:blip r:embed="rId6">
                  <a:extLst>
                    <a:ext uri="{96DAC541-7B7A-43D3-8B79-37D633B846F1}">
                      <asvg:svgBlip xmlns:asvg="http://schemas.microsoft.com/office/drawing/2016/SVG/main" r:embed="rId7"/>
                    </a:ext>
                  </a:extLst>
                </a:blip>
              </a:buBlip>
            </a:pPr>
            <a:r>
              <a:rPr lang="fr-CA" sz="1000">
                <a:solidFill>
                  <a:srgbClr val="434343"/>
                </a:solidFill>
                <a:latin typeface="Ubuntu"/>
                <a:ea typeface="Ubuntu"/>
                <a:cs typeface="Ubuntu"/>
                <a:sym typeface="Ubuntu"/>
              </a:rPr>
              <a:t>Donner la bonne réponse</a:t>
            </a:r>
          </a:p>
          <a:p>
            <a:pPr marL="183174" lvl="0" indent="-171450">
              <a:lnSpc>
                <a:spcPct val="115000"/>
              </a:lnSpc>
              <a:spcAft>
                <a:spcPts val="600"/>
              </a:spcAft>
              <a:buClr>
                <a:srgbClr val="434343"/>
              </a:buClr>
              <a:buSzPts val="1300"/>
              <a:buBlip>
                <a:blip r:embed="rId6">
                  <a:extLst>
                    <a:ext uri="{96DAC541-7B7A-43D3-8B79-37D633B846F1}">
                      <asvg:svgBlip xmlns:asvg="http://schemas.microsoft.com/office/drawing/2016/SVG/main" r:embed="rId7"/>
                    </a:ext>
                  </a:extLst>
                </a:blip>
              </a:buBlip>
            </a:pPr>
            <a:r>
              <a:rPr lang="fr-CA" sz="1000">
                <a:solidFill>
                  <a:srgbClr val="434343"/>
                </a:solidFill>
                <a:latin typeface="Ubuntu"/>
                <a:ea typeface="Ubuntu"/>
                <a:cs typeface="Ubuntu"/>
                <a:sym typeface="Ubuntu"/>
              </a:rPr>
              <a:t>Fournir un exemple à suivre </a:t>
            </a:r>
            <a:br>
              <a:rPr lang="fr-CA" sz="1000">
                <a:solidFill>
                  <a:srgbClr val="434343"/>
                </a:solidFill>
                <a:latin typeface="Ubuntu"/>
                <a:ea typeface="Ubuntu"/>
                <a:cs typeface="Ubuntu"/>
                <a:sym typeface="Ubuntu"/>
              </a:rPr>
            </a:br>
            <a:r>
              <a:rPr lang="fr-CA" sz="1000">
                <a:solidFill>
                  <a:srgbClr val="434343"/>
                </a:solidFill>
                <a:latin typeface="Ubuntu"/>
                <a:ea typeface="Ubuntu"/>
                <a:cs typeface="Ubuntu"/>
                <a:sym typeface="Ubuntu"/>
              </a:rPr>
              <a:t>ex. : proposer une situation dans laquelle réinvestir l’objet de la rétroaction</a:t>
            </a:r>
          </a:p>
        </p:txBody>
      </p:sp>
      <p:sp>
        <p:nvSpPr>
          <p:cNvPr id="4" name="Rectangle 3">
            <a:extLst>
              <a:ext uri="{FF2B5EF4-FFF2-40B4-BE49-F238E27FC236}">
                <a16:creationId xmlns:a16="http://schemas.microsoft.com/office/drawing/2014/main" id="{AC01A7C3-79F9-654C-A744-AA59B6C92135}"/>
              </a:ext>
            </a:extLst>
          </p:cNvPr>
          <p:cNvSpPr/>
          <p:nvPr/>
        </p:nvSpPr>
        <p:spPr>
          <a:xfrm>
            <a:off x="10649290" y="393834"/>
            <a:ext cx="1208664"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6 –</a:t>
            </a:r>
            <a:r>
              <a:rPr lang="fr-CA" sz="1100">
                <a:solidFill>
                  <a:schemeClr val="bg2">
                    <a:lumMod val="90000"/>
                  </a:schemeClr>
                </a:solidFill>
                <a:latin typeface="OpenSymbol" panose="05010000000000000000" pitchFamily="2" charset="0"/>
                <a:ea typeface="OpenSymbol" panose="05010000000000000000" pitchFamily="2" charset="0"/>
              </a:rPr>
              <a:t>­</a:t>
            </a:r>
            <a:r>
              <a:rPr lang="fr-CA" sz="1100">
                <a:solidFill>
                  <a:schemeClr val="bg2">
                    <a:lumMod val="90000"/>
                  </a:schemeClr>
                </a:solidFill>
                <a:latin typeface="Viga" panose="020B0800030000020004" pitchFamily="34" charset="77"/>
              </a:rPr>
              <a:t> Rétroaction</a:t>
            </a:r>
          </a:p>
        </p:txBody>
      </p:sp>
      <p:sp>
        <p:nvSpPr>
          <p:cNvPr id="32" name="Rectangle 31">
            <a:extLst>
              <a:ext uri="{FF2B5EF4-FFF2-40B4-BE49-F238E27FC236}">
                <a16:creationId xmlns:a16="http://schemas.microsoft.com/office/drawing/2014/main" id="{E8FA8018-5767-3246-B5B3-4B329DEE9033}"/>
              </a:ext>
            </a:extLst>
          </p:cNvPr>
          <p:cNvSpPr/>
          <p:nvPr/>
        </p:nvSpPr>
        <p:spPr>
          <a:xfrm>
            <a:off x="331511" y="854906"/>
            <a:ext cx="4906536" cy="830997"/>
          </a:xfrm>
          <a:prstGeom prst="rect">
            <a:avLst/>
          </a:prstGeom>
        </p:spPr>
        <p:txBody>
          <a:bodyPr wrap="square">
            <a:spAutoFit/>
          </a:bodyPr>
          <a:lstStyle/>
          <a:p>
            <a:pPr lvl="0"/>
            <a:r>
              <a:rPr lang="fr-CA" sz="2400" i="1">
                <a:solidFill>
                  <a:srgbClr val="FFFFFF"/>
                </a:solidFill>
                <a:latin typeface="Viga"/>
                <a:ea typeface="Viga"/>
                <a:cs typeface="Viga"/>
                <a:sym typeface="Viga"/>
              </a:rPr>
              <a:t>Favoriser le sentiment </a:t>
            </a:r>
          </a:p>
          <a:p>
            <a:pPr lvl="0"/>
            <a:r>
              <a:rPr lang="fr-CA" sz="2400" i="1">
                <a:solidFill>
                  <a:srgbClr val="FFFFFF"/>
                </a:solidFill>
                <a:latin typeface="Viga"/>
                <a:ea typeface="Viga"/>
                <a:cs typeface="Viga"/>
                <a:sym typeface="Viga"/>
              </a:rPr>
              <a:t>d’efficacité personnelle !</a:t>
            </a:r>
          </a:p>
        </p:txBody>
      </p:sp>
      <p:cxnSp>
        <p:nvCxnSpPr>
          <p:cNvPr id="47" name="Connecteur droit 46">
            <a:extLst>
              <a:ext uri="{FF2B5EF4-FFF2-40B4-BE49-F238E27FC236}">
                <a16:creationId xmlns:a16="http://schemas.microsoft.com/office/drawing/2014/main" id="{BDB5C2E5-83F5-FE4E-A0D1-FE0BCF1F2CAF}"/>
              </a:ext>
            </a:extLst>
          </p:cNvPr>
          <p:cNvCxnSpPr>
            <a:cxnSpLocks/>
          </p:cNvCxnSpPr>
          <p:nvPr/>
        </p:nvCxnSpPr>
        <p:spPr>
          <a:xfrm>
            <a:off x="9740348" y="462371"/>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C604091-8ADA-6F4A-80E8-7614AD5E782F}"/>
              </a:ext>
            </a:extLst>
          </p:cNvPr>
          <p:cNvSpPr/>
          <p:nvPr/>
        </p:nvSpPr>
        <p:spPr>
          <a:xfrm>
            <a:off x="4253342" y="4940652"/>
            <a:ext cx="3602567" cy="1697581"/>
          </a:xfrm>
          <a:prstGeom prst="rect">
            <a:avLst/>
          </a:prstGeom>
        </p:spPr>
        <p:txBody>
          <a:bodyPr wrap="square" lIns="0" tIns="0" rIns="0" bIns="0">
            <a:spAutoFit/>
          </a:bodyPr>
          <a:lstStyle/>
          <a:p>
            <a:pPr lvl="0">
              <a:spcAft>
                <a:spcPts val="600"/>
              </a:spcAft>
            </a:pPr>
            <a:r>
              <a:rPr lang="fr-CA" sz="1600">
                <a:solidFill>
                  <a:schemeClr val="accent5"/>
                </a:solidFill>
                <a:latin typeface="Viga"/>
                <a:ea typeface="Viga"/>
                <a:cs typeface="Viga"/>
                <a:sym typeface="Viga"/>
              </a:rPr>
              <a:t>RÉTROACTION INSTRUCTIVE</a:t>
            </a:r>
          </a:p>
          <a:p>
            <a:pPr marL="183174" lvl="0" indent="-171450">
              <a:lnSpc>
                <a:spcPct val="115000"/>
              </a:lnSpc>
              <a:spcAft>
                <a:spcPts val="600"/>
              </a:spcAft>
              <a:buClr>
                <a:srgbClr val="434343"/>
              </a:buClr>
              <a:buSzPts val="1300"/>
              <a:buBlip>
                <a:blip r:embed="rId6">
                  <a:extLst>
                    <a:ext uri="{96DAC541-7B7A-43D3-8B79-37D633B846F1}">
                      <asvg:svgBlip xmlns:asvg="http://schemas.microsoft.com/office/drawing/2016/SVG/main" r:embed="rId7"/>
                    </a:ext>
                  </a:extLst>
                </a:blip>
              </a:buBlip>
            </a:pPr>
            <a:r>
              <a:rPr lang="fr-CA" sz="1000">
                <a:solidFill>
                  <a:srgbClr val="434343"/>
                </a:solidFill>
                <a:latin typeface="Ubuntu"/>
                <a:ea typeface="Ubuntu"/>
                <a:cs typeface="Ubuntu"/>
                <a:sym typeface="Ubuntu"/>
              </a:rPr>
              <a:t>Indiquer à l’apprenant(e) quel élément travailler pour approfondir ses apprentissages et améliorer ses performances</a:t>
            </a:r>
          </a:p>
          <a:p>
            <a:pPr marL="183174" lvl="0" indent="-171450">
              <a:lnSpc>
                <a:spcPct val="115000"/>
              </a:lnSpc>
              <a:spcAft>
                <a:spcPts val="600"/>
              </a:spcAft>
              <a:buClr>
                <a:srgbClr val="434343"/>
              </a:buClr>
              <a:buSzPts val="1300"/>
              <a:buBlip>
                <a:blip r:embed="rId6">
                  <a:extLst>
                    <a:ext uri="{96DAC541-7B7A-43D3-8B79-37D633B846F1}">
                      <asvg:svgBlip xmlns:asvg="http://schemas.microsoft.com/office/drawing/2016/SVG/main" r:embed="rId7"/>
                    </a:ext>
                  </a:extLst>
                </a:blip>
              </a:buBlip>
            </a:pPr>
            <a:r>
              <a:rPr lang="fr-CA" sz="1000">
                <a:solidFill>
                  <a:srgbClr val="434343"/>
                </a:solidFill>
                <a:latin typeface="Ubuntu"/>
                <a:ea typeface="Ubuntu"/>
                <a:cs typeface="Ubuntu"/>
                <a:sym typeface="Ubuntu"/>
              </a:rPr>
              <a:t>Suggérer des démarches</a:t>
            </a:r>
          </a:p>
          <a:p>
            <a:pPr marL="183174" lvl="0" indent="-171450">
              <a:lnSpc>
                <a:spcPct val="115000"/>
              </a:lnSpc>
              <a:spcAft>
                <a:spcPts val="600"/>
              </a:spcAft>
              <a:buClr>
                <a:srgbClr val="434343"/>
              </a:buClr>
              <a:buSzPts val="1300"/>
              <a:buBlip>
                <a:blip r:embed="rId6">
                  <a:extLst>
                    <a:ext uri="{96DAC541-7B7A-43D3-8B79-37D633B846F1}">
                      <asvg:svgBlip xmlns:asvg="http://schemas.microsoft.com/office/drawing/2016/SVG/main" r:embed="rId7"/>
                    </a:ext>
                  </a:extLst>
                </a:blip>
              </a:buBlip>
            </a:pPr>
            <a:r>
              <a:rPr lang="fr-CA" sz="1000">
                <a:solidFill>
                  <a:srgbClr val="434343"/>
                </a:solidFill>
                <a:latin typeface="Ubuntu"/>
                <a:ea typeface="Ubuntu"/>
                <a:cs typeface="Ubuntu"/>
                <a:sym typeface="Ubuntu"/>
              </a:rPr>
              <a:t>Fournir une stratégie pour trouver la solution</a:t>
            </a:r>
            <a:br>
              <a:rPr lang="fr-CA" sz="1000">
                <a:solidFill>
                  <a:srgbClr val="434343"/>
                </a:solidFill>
                <a:latin typeface="Ubuntu"/>
                <a:ea typeface="Ubuntu"/>
                <a:cs typeface="Ubuntu"/>
                <a:sym typeface="Ubuntu"/>
              </a:rPr>
            </a:br>
            <a:r>
              <a:rPr lang="fr-CA" sz="1000">
                <a:solidFill>
                  <a:srgbClr val="434343"/>
                </a:solidFill>
                <a:latin typeface="Ubuntu"/>
                <a:ea typeface="Ubuntu"/>
                <a:cs typeface="Ubuntu"/>
                <a:sym typeface="Ubuntu"/>
              </a:rPr>
              <a:t>ex. : proposer d’estimer le résultat d’un problème </a:t>
            </a:r>
            <a:br>
              <a:rPr lang="fr-CA" sz="1000">
                <a:solidFill>
                  <a:srgbClr val="434343"/>
                </a:solidFill>
                <a:latin typeface="Ubuntu"/>
                <a:ea typeface="Ubuntu"/>
                <a:cs typeface="Ubuntu"/>
                <a:sym typeface="Ubuntu"/>
              </a:rPr>
            </a:br>
            <a:r>
              <a:rPr lang="fr-CA" sz="1000">
                <a:solidFill>
                  <a:srgbClr val="434343"/>
                </a:solidFill>
                <a:latin typeface="Ubuntu"/>
                <a:ea typeface="Ubuntu"/>
                <a:cs typeface="Ubuntu"/>
                <a:sym typeface="Ubuntu"/>
              </a:rPr>
              <a:t>ou d’un calcul avant de l’effectuer</a:t>
            </a:r>
          </a:p>
        </p:txBody>
      </p:sp>
      <p:sp>
        <p:nvSpPr>
          <p:cNvPr id="30" name="Rectangle 29">
            <a:extLst>
              <a:ext uri="{FF2B5EF4-FFF2-40B4-BE49-F238E27FC236}">
                <a16:creationId xmlns:a16="http://schemas.microsoft.com/office/drawing/2014/main" id="{F4B30F91-DDEB-FD44-8184-531763AE169E}"/>
              </a:ext>
            </a:extLst>
          </p:cNvPr>
          <p:cNvSpPr/>
          <p:nvPr/>
        </p:nvSpPr>
        <p:spPr>
          <a:xfrm>
            <a:off x="8271162" y="4940652"/>
            <a:ext cx="3588327" cy="1443665"/>
          </a:xfrm>
          <a:prstGeom prst="rect">
            <a:avLst/>
          </a:prstGeom>
        </p:spPr>
        <p:txBody>
          <a:bodyPr wrap="square" lIns="0" tIns="0" rIns="0" bIns="0">
            <a:spAutoFit/>
          </a:bodyPr>
          <a:lstStyle/>
          <a:p>
            <a:pPr lvl="0">
              <a:spcAft>
                <a:spcPts val="600"/>
              </a:spcAft>
            </a:pPr>
            <a:r>
              <a:rPr lang="fr-CA" sz="1600">
                <a:solidFill>
                  <a:schemeClr val="accent5"/>
                </a:solidFill>
                <a:latin typeface="Viga"/>
                <a:ea typeface="Viga"/>
                <a:cs typeface="Viga"/>
                <a:sym typeface="Viga"/>
              </a:rPr>
              <a:t>RÉTROACTION D’ENTRAINEMENT</a:t>
            </a:r>
          </a:p>
          <a:p>
            <a:pPr marL="183174" lvl="0" indent="-171450">
              <a:lnSpc>
                <a:spcPct val="115000"/>
              </a:lnSpc>
              <a:spcAft>
                <a:spcPts val="600"/>
              </a:spcAft>
              <a:buClr>
                <a:srgbClr val="434343"/>
              </a:buClr>
              <a:buSzPts val="1300"/>
              <a:buBlip>
                <a:blip r:embed="rId6">
                  <a:extLst>
                    <a:ext uri="{96DAC541-7B7A-43D3-8B79-37D633B846F1}">
                      <asvg:svgBlip xmlns:asvg="http://schemas.microsoft.com/office/drawing/2016/SVG/main" r:embed="rId7"/>
                    </a:ext>
                  </a:extLst>
                </a:blip>
              </a:buBlip>
            </a:pPr>
            <a:r>
              <a:rPr lang="fr-CA" sz="1000">
                <a:solidFill>
                  <a:srgbClr val="434343"/>
                </a:solidFill>
                <a:latin typeface="Ubuntu"/>
                <a:ea typeface="Ubuntu"/>
                <a:cs typeface="Ubuntu"/>
                <a:sym typeface="Ubuntu"/>
              </a:rPr>
              <a:t>Amener l’apprenant(e) à réfléchir à une façon d’approfondir ses connaissances et d’améliorer sa performance sans lui montrer explicitement quoi faire</a:t>
            </a:r>
          </a:p>
          <a:p>
            <a:pPr marL="183174" lvl="0" indent="-171450">
              <a:lnSpc>
                <a:spcPct val="115000"/>
              </a:lnSpc>
              <a:spcAft>
                <a:spcPts val="600"/>
              </a:spcAft>
              <a:buClr>
                <a:srgbClr val="434343"/>
              </a:buClr>
              <a:buSzPts val="1300"/>
              <a:buBlip>
                <a:blip r:embed="rId6">
                  <a:extLst>
                    <a:ext uri="{96DAC541-7B7A-43D3-8B79-37D633B846F1}">
                      <asvg:svgBlip xmlns:asvg="http://schemas.microsoft.com/office/drawing/2016/SVG/main" r:embed="rId7"/>
                    </a:ext>
                  </a:extLst>
                </a:blip>
              </a:buBlip>
            </a:pPr>
            <a:r>
              <a:rPr lang="fr-CA" sz="1000">
                <a:solidFill>
                  <a:srgbClr val="434343"/>
                </a:solidFill>
                <a:latin typeface="Ubuntu"/>
                <a:ea typeface="Ubuntu"/>
                <a:cs typeface="Ubuntu"/>
                <a:sym typeface="Ubuntu"/>
              </a:rPr>
              <a:t>Utiliser le questionnement stratégique</a:t>
            </a:r>
            <a:br>
              <a:rPr lang="fr-CA" sz="1000">
                <a:solidFill>
                  <a:srgbClr val="434343"/>
                </a:solidFill>
                <a:latin typeface="Ubuntu"/>
                <a:ea typeface="Ubuntu"/>
                <a:cs typeface="Ubuntu"/>
                <a:sym typeface="Ubuntu"/>
              </a:rPr>
            </a:br>
            <a:r>
              <a:rPr lang="fr-CA" sz="1000">
                <a:solidFill>
                  <a:srgbClr val="434343"/>
                </a:solidFill>
                <a:latin typeface="Ubuntu"/>
                <a:ea typeface="Ubuntu"/>
                <a:cs typeface="Ubuntu"/>
                <a:sym typeface="Ubuntu"/>
              </a:rPr>
              <a:t>ex. : demander quelles stratégies connues pourraient être réinvesties dans un nouveau contexte</a:t>
            </a:r>
          </a:p>
        </p:txBody>
      </p:sp>
      <p:sp>
        <p:nvSpPr>
          <p:cNvPr id="7" name="Rectangle 6">
            <a:extLst>
              <a:ext uri="{FF2B5EF4-FFF2-40B4-BE49-F238E27FC236}">
                <a16:creationId xmlns:a16="http://schemas.microsoft.com/office/drawing/2014/main" id="{F8430B01-C365-C144-8D15-6223BDEF5827}"/>
              </a:ext>
            </a:extLst>
          </p:cNvPr>
          <p:cNvSpPr/>
          <p:nvPr/>
        </p:nvSpPr>
        <p:spPr>
          <a:xfrm>
            <a:off x="6634239" y="507227"/>
            <a:ext cx="2181623" cy="307777"/>
          </a:xfrm>
          <a:prstGeom prst="rect">
            <a:avLst/>
          </a:prstGeom>
        </p:spPr>
        <p:txBody>
          <a:bodyPr wrap="square">
            <a:spAutoFit/>
          </a:bodyPr>
          <a:lstStyle/>
          <a:p>
            <a:pPr lvl="0" algn="r"/>
            <a:r>
              <a:rPr lang="fr-CA" sz="1400">
                <a:solidFill>
                  <a:srgbClr val="FFFFFF"/>
                </a:solidFill>
                <a:latin typeface="Viga"/>
                <a:ea typeface="Viga"/>
                <a:cs typeface="Viga"/>
                <a:sym typeface="Viga"/>
              </a:rPr>
              <a:t>Impacts à long terme</a:t>
            </a:r>
          </a:p>
        </p:txBody>
      </p:sp>
      <p:sp>
        <p:nvSpPr>
          <p:cNvPr id="10" name="Rectangle 9">
            <a:extLst>
              <a:ext uri="{FF2B5EF4-FFF2-40B4-BE49-F238E27FC236}">
                <a16:creationId xmlns:a16="http://schemas.microsoft.com/office/drawing/2014/main" id="{32570922-3CE3-5749-99F0-AB373FD7A1E1}"/>
              </a:ext>
            </a:extLst>
          </p:cNvPr>
          <p:cNvSpPr/>
          <p:nvPr/>
        </p:nvSpPr>
        <p:spPr>
          <a:xfrm>
            <a:off x="1704110" y="3622010"/>
            <a:ext cx="2119745" cy="523220"/>
          </a:xfrm>
          <a:prstGeom prst="rect">
            <a:avLst/>
          </a:prstGeom>
        </p:spPr>
        <p:txBody>
          <a:bodyPr wrap="square">
            <a:spAutoFit/>
          </a:bodyPr>
          <a:lstStyle/>
          <a:p>
            <a:r>
              <a:rPr lang="fr-CA" sz="1400" b="1">
                <a:solidFill>
                  <a:schemeClr val="accent1"/>
                </a:solidFill>
                <a:latin typeface="Ubuntu"/>
                <a:ea typeface="Ubuntu"/>
                <a:cs typeface="Ubuntu"/>
                <a:sym typeface="Ubuntu"/>
              </a:rPr>
              <a:t>Bonne réponse</a:t>
            </a:r>
          </a:p>
          <a:p>
            <a:pPr lvl="0"/>
            <a:r>
              <a:rPr lang="fr-CA" sz="1400" b="1">
                <a:solidFill>
                  <a:schemeClr val="accent1"/>
                </a:solidFill>
                <a:latin typeface="Ubuntu"/>
                <a:ea typeface="Ubuntu"/>
                <a:cs typeface="Ubuntu"/>
                <a:sym typeface="Ubuntu"/>
              </a:rPr>
              <a:t>Exemple à suivre</a:t>
            </a:r>
          </a:p>
        </p:txBody>
      </p:sp>
      <p:sp>
        <p:nvSpPr>
          <p:cNvPr id="11" name="Rectangle 10">
            <a:extLst>
              <a:ext uri="{FF2B5EF4-FFF2-40B4-BE49-F238E27FC236}">
                <a16:creationId xmlns:a16="http://schemas.microsoft.com/office/drawing/2014/main" id="{D31D574B-2808-324F-95BB-F265972585F9}"/>
              </a:ext>
            </a:extLst>
          </p:cNvPr>
          <p:cNvSpPr/>
          <p:nvPr/>
        </p:nvSpPr>
        <p:spPr>
          <a:xfrm>
            <a:off x="6082147" y="3622010"/>
            <a:ext cx="1953491" cy="523220"/>
          </a:xfrm>
          <a:prstGeom prst="rect">
            <a:avLst/>
          </a:prstGeom>
        </p:spPr>
        <p:txBody>
          <a:bodyPr wrap="square">
            <a:spAutoFit/>
          </a:bodyPr>
          <a:lstStyle/>
          <a:p>
            <a:r>
              <a:rPr lang="fr-CA" sz="1400" b="1">
                <a:solidFill>
                  <a:schemeClr val="accent1"/>
                </a:solidFill>
                <a:latin typeface="Ubuntu"/>
                <a:ea typeface="Ubuntu"/>
                <a:cs typeface="Ubuntu"/>
                <a:sym typeface="Ubuntu"/>
              </a:rPr>
              <a:t>Stratégie</a:t>
            </a:r>
          </a:p>
          <a:p>
            <a:pPr lvl="0"/>
            <a:r>
              <a:rPr lang="fr-CA" sz="1400" b="1">
                <a:solidFill>
                  <a:schemeClr val="accent1"/>
                </a:solidFill>
                <a:latin typeface="Ubuntu"/>
                <a:ea typeface="Ubuntu"/>
                <a:cs typeface="Ubuntu"/>
                <a:sym typeface="Ubuntu"/>
              </a:rPr>
              <a:t>Solution</a:t>
            </a:r>
          </a:p>
        </p:txBody>
      </p:sp>
      <p:sp>
        <p:nvSpPr>
          <p:cNvPr id="12" name="Rectangle 11">
            <a:extLst>
              <a:ext uri="{FF2B5EF4-FFF2-40B4-BE49-F238E27FC236}">
                <a16:creationId xmlns:a16="http://schemas.microsoft.com/office/drawing/2014/main" id="{6342862A-F38C-9D48-828A-BDD9A662E0A3}"/>
              </a:ext>
            </a:extLst>
          </p:cNvPr>
          <p:cNvSpPr/>
          <p:nvPr/>
        </p:nvSpPr>
        <p:spPr>
          <a:xfrm>
            <a:off x="10304655" y="3622010"/>
            <a:ext cx="1667444" cy="523220"/>
          </a:xfrm>
          <a:prstGeom prst="rect">
            <a:avLst/>
          </a:prstGeom>
        </p:spPr>
        <p:txBody>
          <a:bodyPr wrap="none">
            <a:spAutoFit/>
          </a:bodyPr>
          <a:lstStyle/>
          <a:p>
            <a:pPr lvl="0"/>
            <a:r>
              <a:rPr lang="fr-CA" sz="1400" b="1">
                <a:solidFill>
                  <a:schemeClr val="accent1"/>
                </a:solidFill>
                <a:latin typeface="Ubuntu"/>
                <a:ea typeface="Ubuntu"/>
                <a:cs typeface="Ubuntu"/>
                <a:sym typeface="Ubuntu"/>
              </a:rPr>
              <a:t>Questionnement </a:t>
            </a:r>
          </a:p>
          <a:p>
            <a:pPr lvl="0"/>
            <a:r>
              <a:rPr lang="fr-CA" sz="1400" b="1">
                <a:solidFill>
                  <a:schemeClr val="accent1"/>
                </a:solidFill>
                <a:latin typeface="Ubuntu"/>
                <a:ea typeface="Ubuntu"/>
                <a:cs typeface="Ubuntu"/>
                <a:sym typeface="Ubuntu"/>
              </a:rPr>
              <a:t>stratégique</a:t>
            </a:r>
          </a:p>
        </p:txBody>
      </p:sp>
      <p:sp>
        <p:nvSpPr>
          <p:cNvPr id="20" name="Rectangle 19">
            <a:extLst>
              <a:ext uri="{FF2B5EF4-FFF2-40B4-BE49-F238E27FC236}">
                <a16:creationId xmlns:a16="http://schemas.microsoft.com/office/drawing/2014/main" id="{364C6AD9-06EB-4748-9117-19F10249A023}"/>
              </a:ext>
            </a:extLst>
          </p:cNvPr>
          <p:cNvSpPr/>
          <p:nvPr/>
        </p:nvSpPr>
        <p:spPr>
          <a:xfrm>
            <a:off x="3476469" y="1078800"/>
            <a:ext cx="2181623" cy="400110"/>
          </a:xfrm>
          <a:prstGeom prst="rect">
            <a:avLst/>
          </a:prstGeom>
        </p:spPr>
        <p:txBody>
          <a:bodyPr wrap="square">
            <a:spAutoFit/>
          </a:bodyPr>
          <a:lstStyle/>
          <a:p>
            <a:pPr lvl="0" algn="r"/>
            <a:r>
              <a:rPr lang="fr-CA" sz="1000">
                <a:solidFill>
                  <a:srgbClr val="FFFFFF"/>
                </a:solidFill>
                <a:latin typeface="Viga"/>
                <a:ea typeface="Viga"/>
                <a:cs typeface="Viga"/>
                <a:sym typeface="Viga"/>
              </a:rPr>
              <a:t>Impacts à</a:t>
            </a:r>
          </a:p>
          <a:p>
            <a:pPr lvl="0" algn="r"/>
            <a:r>
              <a:rPr lang="fr-CA" sz="1000">
                <a:solidFill>
                  <a:srgbClr val="FFFFFF"/>
                </a:solidFill>
                <a:latin typeface="Viga"/>
                <a:ea typeface="Viga"/>
                <a:cs typeface="Viga"/>
                <a:sym typeface="Viga"/>
              </a:rPr>
              <a:t>long terme</a:t>
            </a:r>
          </a:p>
        </p:txBody>
      </p:sp>
      <p:pic>
        <p:nvPicPr>
          <p:cNvPr id="25" name="Graphique 24">
            <a:extLst>
              <a:ext uri="{FF2B5EF4-FFF2-40B4-BE49-F238E27FC236}">
                <a16:creationId xmlns:a16="http://schemas.microsoft.com/office/drawing/2014/main" id="{9F87AEF0-0557-5B40-B8D3-2F18D39BB50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21399" y="200081"/>
            <a:ext cx="399337" cy="570481"/>
          </a:xfrm>
          <a:prstGeom prst="rect">
            <a:avLst/>
          </a:prstGeom>
        </p:spPr>
      </p:pic>
      <p:sp>
        <p:nvSpPr>
          <p:cNvPr id="18" name="ZoneTexte 17">
            <a:extLst>
              <a:ext uri="{FF2B5EF4-FFF2-40B4-BE49-F238E27FC236}">
                <a16:creationId xmlns:a16="http://schemas.microsoft.com/office/drawing/2014/main" id="{7CC27FFF-2A69-49B1-8ACA-FB70AC94472A}"/>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
        <p:nvSpPr>
          <p:cNvPr id="19" name="Google Shape;126;p27">
            <a:extLst>
              <a:ext uri="{FF2B5EF4-FFF2-40B4-BE49-F238E27FC236}">
                <a16:creationId xmlns:a16="http://schemas.microsoft.com/office/drawing/2014/main" id="{B46F0ADD-D305-42AA-A95F-CE3C7E8511BA}"/>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2021-06-04</a:t>
            </a:r>
            <a:endParaRPr sz="800">
              <a:solidFill>
                <a:schemeClr val="accent6">
                  <a:lumMod val="20000"/>
                  <a:lumOff val="80000"/>
                </a:schemeClr>
              </a:solidFill>
              <a:latin typeface="Viga"/>
              <a:ea typeface="Viga"/>
              <a:cs typeface="Viga"/>
              <a:sym typeface="Viga"/>
            </a:endParaRPr>
          </a:p>
        </p:txBody>
      </p:sp>
    </p:spTree>
    <p:extLst>
      <p:ext uri="{BB962C8B-B14F-4D97-AF65-F5344CB8AC3E}">
        <p14:creationId xmlns:p14="http://schemas.microsoft.com/office/powerpoint/2010/main" val="574578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 name="Bulle rectangulaire 108">
            <a:extLst>
              <a:ext uri="{FF2B5EF4-FFF2-40B4-BE49-F238E27FC236}">
                <a16:creationId xmlns:a16="http://schemas.microsoft.com/office/drawing/2014/main" id="{4BC6B444-6CF6-9842-9CD9-15F4FA128071}"/>
              </a:ext>
            </a:extLst>
          </p:cNvPr>
          <p:cNvSpPr/>
          <p:nvPr>
            <p:custDataLst>
              <p:tags r:id="rId1"/>
            </p:custDataLst>
          </p:nvPr>
        </p:nvSpPr>
        <p:spPr>
          <a:xfrm flipH="1">
            <a:off x="9082005" y="369681"/>
            <a:ext cx="2681207" cy="750248"/>
          </a:xfrm>
          <a:prstGeom prst="wedgeRectCallout">
            <a:avLst>
              <a:gd name="adj1" fmla="val 33746"/>
              <a:gd name="adj2" fmla="val 78088"/>
            </a:avLst>
          </a:prstGeom>
          <a:solidFill>
            <a:schemeClr val="bg1"/>
          </a:solidFill>
          <a:ln w="28575">
            <a:gradFill>
              <a:gsLst>
                <a:gs pos="0">
                  <a:schemeClr val="bg1"/>
                </a:gs>
                <a:gs pos="81000">
                  <a:schemeClr val="accent6">
                    <a:lumMod val="40000"/>
                    <a:lumOff val="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0" tIns="0" rIns="1152000" bIns="0" rtlCol="0" anchor="ctr"/>
          <a:lstStyle/>
          <a:p>
            <a:pPr lvl="0" algn="r"/>
            <a:r>
              <a:rPr lang="fr-CA" sz="1200">
                <a:solidFill>
                  <a:schemeClr val="accent4"/>
                </a:solidFill>
                <a:latin typeface="Ubuntu" panose="020B0504030602030204" pitchFamily="34" charset="0"/>
              </a:rPr>
              <a:t>Pour aller plus loin</a:t>
            </a:r>
          </a:p>
        </p:txBody>
      </p:sp>
      <p:pic>
        <p:nvPicPr>
          <p:cNvPr id="110" name="Google Shape;82;p13">
            <a:extLst>
              <a:ext uri="{FF2B5EF4-FFF2-40B4-BE49-F238E27FC236}">
                <a16:creationId xmlns:a16="http://schemas.microsoft.com/office/drawing/2014/main" id="{F5A2293A-078A-5D42-83CD-E916BD9D1B4D}"/>
              </a:ext>
            </a:extLst>
          </p:cNvPr>
          <p:cNvPicPr preferRelativeResize="0"/>
          <p:nvPr>
            <p:custDataLst>
              <p:tags r:id="rId2"/>
            </p:custDataLst>
          </p:nvPr>
        </p:nvPicPr>
        <p:blipFill>
          <a:blip r:embed="rId5">
            <a:alphaModFix/>
          </a:blip>
          <a:stretch>
            <a:fillRect/>
          </a:stretch>
        </p:blipFill>
        <p:spPr>
          <a:xfrm>
            <a:off x="10884454" y="291327"/>
            <a:ext cx="701975" cy="736573"/>
          </a:xfrm>
          <a:prstGeom prst="rect">
            <a:avLst/>
          </a:prstGeom>
          <a:noFill/>
          <a:ln>
            <a:noFill/>
          </a:ln>
        </p:spPr>
      </p:pic>
      <p:sp>
        <p:nvSpPr>
          <p:cNvPr id="111" name="Rectangle : avec coin rogné 110">
            <a:extLst>
              <a:ext uri="{FF2B5EF4-FFF2-40B4-BE49-F238E27FC236}">
                <a16:creationId xmlns:a16="http://schemas.microsoft.com/office/drawing/2014/main" id="{BA342057-BC1C-9C4D-88F2-25C58910DBFF}"/>
              </a:ext>
            </a:extLst>
          </p:cNvPr>
          <p:cNvSpPr/>
          <p:nvPr/>
        </p:nvSpPr>
        <p:spPr>
          <a:xfrm>
            <a:off x="341384" y="756276"/>
            <a:ext cx="2757283" cy="2708559"/>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Ins="72000" bIns="0" rtlCol="0" anchor="t" anchorCtr="0"/>
          <a:lstStyle/>
          <a:p>
            <a:pPr>
              <a:spcAft>
                <a:spcPts val="300"/>
              </a:spcAft>
              <a:buClr>
                <a:schemeClr val="bg1"/>
              </a:buClr>
              <a:buSzPct val="100000"/>
            </a:pPr>
            <a:r>
              <a:rPr lang="fr-CA">
                <a:solidFill>
                  <a:schemeClr val="bg1"/>
                </a:solidFill>
                <a:latin typeface="Viga"/>
                <a:ea typeface="Viga"/>
                <a:cs typeface="Viga"/>
                <a:sym typeface="Viga"/>
              </a:rPr>
              <a:t>Applications</a:t>
            </a:r>
          </a:p>
          <a:p>
            <a:pPr>
              <a:buClr>
                <a:schemeClr val="bg1"/>
              </a:buClr>
              <a:buSzPct val="100000"/>
            </a:pPr>
            <a:r>
              <a:rPr lang="fr-CA">
                <a:solidFill>
                  <a:schemeClr val="bg1"/>
                </a:solidFill>
                <a:latin typeface="Viga"/>
                <a:ea typeface="Viga"/>
                <a:cs typeface="Viga"/>
                <a:sym typeface="Viga"/>
              </a:rPr>
              <a:t>collaboratives</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panose="020B0504030602030204" pitchFamily="34" charset="0"/>
                <a:ea typeface="Ubuntu"/>
                <a:cs typeface="Ubuntu"/>
                <a:sym typeface="Ubuntu"/>
              </a:rPr>
              <a:t>En synchrone ou </a:t>
            </a:r>
            <a:br>
              <a:rPr lang="fr-CA" sz="1100">
                <a:solidFill>
                  <a:schemeClr val="bg1"/>
                </a:solidFill>
                <a:latin typeface="Ubuntu" panose="020B0504030602030204" pitchFamily="34" charset="0"/>
                <a:ea typeface="Ubuntu"/>
                <a:cs typeface="Ubuntu"/>
                <a:sym typeface="Ubuntu"/>
              </a:rPr>
            </a:br>
            <a:r>
              <a:rPr lang="fr-CA" sz="1100">
                <a:solidFill>
                  <a:schemeClr val="bg1"/>
                </a:solidFill>
                <a:latin typeface="Ubuntu" panose="020B0504030602030204" pitchFamily="34" charset="0"/>
                <a:ea typeface="Ubuntu"/>
                <a:cs typeface="Ubuntu"/>
                <a:sym typeface="Ubuntu"/>
              </a:rPr>
              <a:t>en asynchrone</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panose="020B0504030602030204" pitchFamily="34" charset="0"/>
                <a:ea typeface="Ubuntu"/>
                <a:cs typeface="Ubuntu"/>
                <a:sym typeface="Ubuntu"/>
              </a:rPr>
              <a:t>Possible avant, pendant </a:t>
            </a:r>
            <a:br>
              <a:rPr lang="fr-CA" sz="1100">
                <a:solidFill>
                  <a:schemeClr val="bg1"/>
                </a:solidFill>
                <a:latin typeface="Ubuntu" panose="020B0504030602030204" pitchFamily="34" charset="0"/>
                <a:ea typeface="Ubuntu"/>
                <a:cs typeface="Ubuntu"/>
                <a:sym typeface="Ubuntu"/>
              </a:rPr>
            </a:br>
            <a:r>
              <a:rPr lang="fr-CA" sz="1100">
                <a:solidFill>
                  <a:schemeClr val="bg1"/>
                </a:solidFill>
                <a:latin typeface="Ubuntu" panose="020B0504030602030204" pitchFamily="34" charset="0"/>
                <a:ea typeface="Ubuntu"/>
                <a:cs typeface="Ubuntu"/>
                <a:sym typeface="Ubuntu"/>
              </a:rPr>
              <a:t>et après le travail de l’apprenant(e)</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panose="020B0504030602030204" pitchFamily="34" charset="0"/>
                <a:ea typeface="Ubuntu"/>
                <a:cs typeface="Ubuntu"/>
                <a:sym typeface="Ubuntu"/>
              </a:rPr>
              <a:t>Fonctions commentaires/ </a:t>
            </a:r>
            <a:r>
              <a:rPr lang="fr-CA" sz="1100">
                <a:solidFill>
                  <a:schemeClr val="bg1"/>
                </a:solidFill>
                <a:latin typeface="Ubuntu"/>
                <a:ea typeface="Ubuntu"/>
                <a:cs typeface="Ubuntu"/>
                <a:sym typeface="Ubuntu"/>
              </a:rPr>
              <a:t>suggestions</a:t>
            </a:r>
            <a:endParaRPr lang="fr-CA" sz="1600">
              <a:solidFill>
                <a:schemeClr val="bg1"/>
              </a:solidFill>
              <a:latin typeface="Viga"/>
              <a:ea typeface="Viga"/>
              <a:cs typeface="Viga"/>
              <a:sym typeface="Viga"/>
            </a:endParaRPr>
          </a:p>
          <a:p>
            <a:pPr marL="285750" lvl="0" indent="-285750">
              <a:spcAft>
                <a:spcPts val="300"/>
              </a:spcAft>
              <a:buClr>
                <a:schemeClr val="bg1"/>
              </a:buClr>
              <a:buSzPct val="100000"/>
              <a:buBlip>
                <a:blip r:embed="rId6">
                  <a:extLst>
                    <a:ext uri="{96DAC541-7B7A-43D3-8B79-37D633B846F1}">
                      <asvg:svgBlip xmlns:asvg="http://schemas.microsoft.com/office/drawing/2016/SVG/main" r:embed="rId7"/>
                    </a:ext>
                  </a:extLst>
                </a:blip>
              </a:buBlip>
            </a:pPr>
            <a:endParaRPr lang="fr-CA" sz="1600">
              <a:solidFill>
                <a:schemeClr val="bg1"/>
              </a:solidFill>
              <a:latin typeface="Viga"/>
              <a:ea typeface="Viga"/>
              <a:cs typeface="Viga"/>
              <a:sym typeface="Viga"/>
            </a:endParaRPr>
          </a:p>
        </p:txBody>
      </p:sp>
      <p:sp>
        <p:nvSpPr>
          <p:cNvPr id="112" name="Rectangle : avec coin rogné 111">
            <a:extLst>
              <a:ext uri="{FF2B5EF4-FFF2-40B4-BE49-F238E27FC236}">
                <a16:creationId xmlns:a16="http://schemas.microsoft.com/office/drawing/2014/main" id="{9D987F0F-C79C-574A-93E2-369213A5BFFA}"/>
              </a:ext>
            </a:extLst>
          </p:cNvPr>
          <p:cNvSpPr/>
          <p:nvPr/>
        </p:nvSpPr>
        <p:spPr>
          <a:xfrm>
            <a:off x="3260586" y="756276"/>
            <a:ext cx="2757283" cy="2708559"/>
          </a:xfrm>
          <a:prstGeom prst="snip1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Ins="0" bIns="0" rtlCol="0" anchor="t" anchorCtr="0"/>
          <a:lstStyle/>
          <a:p>
            <a:pPr marL="19050">
              <a:spcAft>
                <a:spcPts val="300"/>
              </a:spcAft>
              <a:buClr>
                <a:schemeClr val="bg1"/>
              </a:buClr>
              <a:buSzPct val="100000"/>
            </a:pPr>
            <a:r>
              <a:rPr lang="fr-CA">
                <a:solidFill>
                  <a:schemeClr val="bg1"/>
                </a:solidFill>
                <a:latin typeface="Viga"/>
                <a:ea typeface="Viga"/>
                <a:cs typeface="Viga"/>
                <a:sym typeface="Viga"/>
              </a:rPr>
              <a:t>Outils </a:t>
            </a:r>
          </a:p>
          <a:p>
            <a:pPr marL="19050">
              <a:buClr>
                <a:schemeClr val="bg1"/>
              </a:buClr>
              <a:buSzPct val="100000"/>
            </a:pPr>
            <a:r>
              <a:rPr lang="fr-CA">
                <a:solidFill>
                  <a:schemeClr val="bg1"/>
                </a:solidFill>
                <a:latin typeface="Viga"/>
                <a:ea typeface="Viga"/>
                <a:cs typeface="Viga"/>
                <a:sym typeface="Viga"/>
              </a:rPr>
              <a:t>d’annotation</a:t>
            </a:r>
          </a:p>
          <a:p>
            <a:pPr marL="192088" lvl="0" indent="-17303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Annotation et correction directes (couleurs, surlignement, formes, flèches, etc.)</a:t>
            </a:r>
          </a:p>
          <a:p>
            <a:pPr marL="192088" lvl="0" indent="-17303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Insertion d’hyperliens</a:t>
            </a:r>
            <a:br>
              <a:rPr lang="fr-CA" sz="1100">
                <a:solidFill>
                  <a:schemeClr val="bg1"/>
                </a:solidFill>
                <a:latin typeface="Ubuntu"/>
                <a:ea typeface="Ubuntu"/>
                <a:cs typeface="Ubuntu"/>
                <a:sym typeface="Ubuntu"/>
              </a:rPr>
            </a:br>
            <a:r>
              <a:rPr lang="fr-CA" sz="1100">
                <a:solidFill>
                  <a:schemeClr val="bg1"/>
                </a:solidFill>
                <a:latin typeface="Ubuntu"/>
                <a:ea typeface="Ubuntu"/>
                <a:cs typeface="Ubuntu"/>
                <a:sym typeface="Ubuntu"/>
              </a:rPr>
              <a:t>vers des ressources supplémentaires</a:t>
            </a:r>
          </a:p>
          <a:p>
            <a:pPr marL="192088" lvl="0" indent="-17303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Insertion de commentaires</a:t>
            </a:r>
          </a:p>
          <a:p>
            <a:pPr marL="192088" lvl="0" indent="-173038">
              <a:spcAft>
                <a:spcPts val="300"/>
              </a:spcAft>
              <a:buClr>
                <a:schemeClr val="bg1"/>
              </a:buClr>
              <a:buSzPct val="100000"/>
              <a:buBlip>
                <a:blip r:embed="rId6">
                  <a:extLst>
                    <a:ext uri="{96DAC541-7B7A-43D3-8B79-37D633B846F1}">
                      <asvg:svgBlip xmlns:asvg="http://schemas.microsoft.com/office/drawing/2016/SVG/main" r:embed="rId7"/>
                    </a:ext>
                  </a:extLst>
                </a:blip>
              </a:buBlip>
            </a:pPr>
            <a:endParaRPr lang="fr-CA" sz="1100">
              <a:solidFill>
                <a:schemeClr val="bg1"/>
              </a:solidFill>
              <a:latin typeface="Ubuntu" panose="020B0504030602030204" pitchFamily="34" charset="0"/>
              <a:ea typeface="Viga"/>
              <a:cs typeface="Viga"/>
              <a:sym typeface="Viga"/>
            </a:endParaRPr>
          </a:p>
        </p:txBody>
      </p:sp>
      <p:sp>
        <p:nvSpPr>
          <p:cNvPr id="113" name="Rectangle : avec coin rogné 112">
            <a:extLst>
              <a:ext uri="{FF2B5EF4-FFF2-40B4-BE49-F238E27FC236}">
                <a16:creationId xmlns:a16="http://schemas.microsoft.com/office/drawing/2014/main" id="{A99562F0-56C5-6048-AEC2-592815DE2BE0}"/>
              </a:ext>
            </a:extLst>
          </p:cNvPr>
          <p:cNvSpPr/>
          <p:nvPr/>
        </p:nvSpPr>
        <p:spPr>
          <a:xfrm>
            <a:off x="6166450" y="756276"/>
            <a:ext cx="2757283" cy="2708559"/>
          </a:xfrm>
          <a:prstGeom prst="snip1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Ins="72000" bIns="0" rtlCol="0" anchor="t" anchorCtr="0"/>
          <a:lstStyle/>
          <a:p>
            <a:pPr>
              <a:spcAft>
                <a:spcPts val="300"/>
              </a:spcAft>
              <a:buClr>
                <a:schemeClr val="bg1"/>
              </a:buClr>
              <a:buSzPct val="100000"/>
            </a:pPr>
            <a:r>
              <a:rPr lang="fr-CA">
                <a:solidFill>
                  <a:schemeClr val="bg1"/>
                </a:solidFill>
                <a:latin typeface="Viga"/>
                <a:ea typeface="Viga"/>
                <a:cs typeface="Viga"/>
                <a:sym typeface="Viga"/>
              </a:rPr>
              <a:t>Captation </a:t>
            </a:r>
          </a:p>
          <a:p>
            <a:pPr>
              <a:spcAft>
                <a:spcPts val="300"/>
              </a:spcAft>
              <a:buClr>
                <a:schemeClr val="bg1"/>
              </a:buClr>
              <a:buSzPct val="100000"/>
            </a:pPr>
            <a:r>
              <a:rPr lang="fr-CA">
                <a:solidFill>
                  <a:schemeClr val="bg1"/>
                </a:solidFill>
                <a:latin typeface="Viga"/>
                <a:ea typeface="Viga"/>
                <a:cs typeface="Viga"/>
                <a:sym typeface="Viga"/>
              </a:rPr>
              <a:t>vidéo</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Enregistrement image/écran</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Possibilité d’annoter</a:t>
            </a:r>
            <a:br>
              <a:rPr lang="fr-CA" sz="1100">
                <a:solidFill>
                  <a:schemeClr val="bg1"/>
                </a:solidFill>
                <a:latin typeface="Ubuntu"/>
                <a:ea typeface="Ubuntu"/>
                <a:cs typeface="Ubuntu"/>
                <a:sym typeface="Ubuntu"/>
              </a:rPr>
            </a:br>
            <a:r>
              <a:rPr lang="fr-CA" sz="1100">
                <a:solidFill>
                  <a:schemeClr val="bg1"/>
                </a:solidFill>
                <a:latin typeface="Ubuntu"/>
                <a:ea typeface="Ubuntu"/>
                <a:cs typeface="Ubuntu"/>
                <a:sym typeface="Ubuntu"/>
              </a:rPr>
              <a:t>sur la vidéo</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Rétroaction bimodale </a:t>
            </a:r>
            <a:br>
              <a:rPr lang="fr-CA" sz="1100">
                <a:solidFill>
                  <a:schemeClr val="bg1"/>
                </a:solidFill>
                <a:latin typeface="Ubuntu"/>
                <a:ea typeface="Ubuntu"/>
                <a:cs typeface="Ubuntu"/>
                <a:sym typeface="Ubuntu"/>
              </a:rPr>
            </a:br>
            <a:r>
              <a:rPr lang="fr-CA" sz="1100">
                <a:solidFill>
                  <a:schemeClr val="bg1"/>
                </a:solidFill>
                <a:latin typeface="Ubuntu"/>
                <a:ea typeface="Ubuntu"/>
                <a:cs typeface="Ubuntu"/>
                <a:sym typeface="Ubuntu"/>
              </a:rPr>
              <a:t>(visuelle et audio)</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Réécoutes possibles</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Conservation facilitée des traces de l’évolution</a:t>
            </a:r>
          </a:p>
          <a:p>
            <a:pPr marL="285750" indent="-285750">
              <a:spcAft>
                <a:spcPts val="300"/>
              </a:spcAft>
              <a:buClr>
                <a:schemeClr val="bg1"/>
              </a:buClr>
              <a:buSzPct val="100000"/>
              <a:buBlip>
                <a:blip r:embed="rId6">
                  <a:extLst>
                    <a:ext uri="{96DAC541-7B7A-43D3-8B79-37D633B846F1}">
                      <asvg:svgBlip xmlns:asvg="http://schemas.microsoft.com/office/drawing/2016/SVG/main" r:embed="rId7"/>
                    </a:ext>
                  </a:extLst>
                </a:blip>
              </a:buBlip>
            </a:pPr>
            <a:endParaRPr lang="fr-CA" sz="1100">
              <a:solidFill>
                <a:schemeClr val="bg1"/>
              </a:solidFill>
              <a:latin typeface="Viga"/>
              <a:ea typeface="Viga"/>
              <a:cs typeface="Viga"/>
              <a:sym typeface="Viga"/>
            </a:endParaRPr>
          </a:p>
          <a:p>
            <a:pPr marL="285750" lvl="0" indent="-285750">
              <a:spcAft>
                <a:spcPts val="300"/>
              </a:spcAft>
              <a:buClr>
                <a:schemeClr val="bg1"/>
              </a:buClr>
              <a:buSzPct val="100000"/>
              <a:buBlip>
                <a:blip r:embed="rId6">
                  <a:extLst>
                    <a:ext uri="{96DAC541-7B7A-43D3-8B79-37D633B846F1}">
                      <asvg:svgBlip xmlns:asvg="http://schemas.microsoft.com/office/drawing/2016/SVG/main" r:embed="rId7"/>
                    </a:ext>
                  </a:extLst>
                </a:blip>
              </a:buBlip>
            </a:pPr>
            <a:endParaRPr lang="fr-CA" sz="1100">
              <a:solidFill>
                <a:schemeClr val="bg1"/>
              </a:solidFill>
              <a:latin typeface="Ubuntu" panose="020B0504030602030204" pitchFamily="34" charset="0"/>
              <a:ea typeface="Viga"/>
              <a:cs typeface="Viga"/>
              <a:sym typeface="Viga"/>
            </a:endParaRPr>
          </a:p>
        </p:txBody>
      </p:sp>
      <p:sp>
        <p:nvSpPr>
          <p:cNvPr id="114" name="Rectangle : avec coin rogné 113">
            <a:extLst>
              <a:ext uri="{FF2B5EF4-FFF2-40B4-BE49-F238E27FC236}">
                <a16:creationId xmlns:a16="http://schemas.microsoft.com/office/drawing/2014/main" id="{6315DD62-A934-6640-8DDE-44A8CD75817D}"/>
              </a:ext>
            </a:extLst>
          </p:cNvPr>
          <p:cNvSpPr/>
          <p:nvPr/>
        </p:nvSpPr>
        <p:spPr>
          <a:xfrm>
            <a:off x="9064898" y="1528998"/>
            <a:ext cx="2757283" cy="2639088"/>
          </a:xfrm>
          <a:prstGeom prst="snip1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Ins="72000" bIns="0" rtlCol="0" anchor="t" anchorCtr="0"/>
          <a:lstStyle/>
          <a:p>
            <a:pPr lvl="0">
              <a:spcAft>
                <a:spcPts val="300"/>
              </a:spcAft>
              <a:buSzPct val="100000"/>
            </a:pPr>
            <a:r>
              <a:rPr lang="fr-CA">
                <a:solidFill>
                  <a:schemeClr val="bg1"/>
                </a:solidFill>
                <a:latin typeface="Viga"/>
                <a:ea typeface="Viga"/>
                <a:cs typeface="Viga"/>
                <a:sym typeface="Viga"/>
              </a:rPr>
              <a:t>Dans un ENA</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Gestion de travaux </a:t>
            </a:r>
            <a:br>
              <a:rPr lang="fr-CA" sz="1100">
                <a:solidFill>
                  <a:schemeClr val="bg1"/>
                </a:solidFill>
                <a:latin typeface="Ubuntu"/>
                <a:ea typeface="Ubuntu"/>
                <a:cs typeface="Ubuntu"/>
                <a:sym typeface="Ubuntu"/>
              </a:rPr>
            </a:br>
            <a:r>
              <a:rPr lang="fr-CA" sz="1100">
                <a:solidFill>
                  <a:schemeClr val="bg1"/>
                </a:solidFill>
                <a:latin typeface="Ubuntu"/>
                <a:ea typeface="Ubuntu"/>
                <a:cs typeface="Ubuntu"/>
                <a:sym typeface="Ubuntu"/>
              </a:rPr>
              <a:t>et rétroactions </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Publications personnalisées (commentaires, tâches et ressources)</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Notifications ⇒ </a:t>
            </a:r>
            <a:br>
              <a:rPr lang="fr-CA" sz="1100">
                <a:solidFill>
                  <a:schemeClr val="bg1"/>
                </a:solidFill>
                <a:latin typeface="Ubuntu"/>
                <a:ea typeface="Ubuntu"/>
                <a:cs typeface="Ubuntu"/>
                <a:sym typeface="Ubuntu"/>
              </a:rPr>
            </a:br>
            <a:r>
              <a:rPr lang="fr-CA" sz="1100">
                <a:solidFill>
                  <a:schemeClr val="bg1"/>
                </a:solidFill>
                <a:latin typeface="Ubuntu"/>
                <a:ea typeface="Ubuntu"/>
                <a:cs typeface="Ubuntu"/>
                <a:sym typeface="Ubuntu"/>
              </a:rPr>
              <a:t>rétroactions rapides</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Possibilité de retravailler</a:t>
            </a:r>
            <a:br>
              <a:rPr lang="fr-CA" sz="1100">
                <a:solidFill>
                  <a:schemeClr val="bg1"/>
                </a:solidFill>
                <a:latin typeface="Ubuntu"/>
                <a:ea typeface="Ubuntu"/>
                <a:cs typeface="Ubuntu"/>
                <a:sym typeface="Ubuntu"/>
              </a:rPr>
            </a:br>
            <a:r>
              <a:rPr lang="fr-CA" sz="1100">
                <a:solidFill>
                  <a:schemeClr val="bg1"/>
                </a:solidFill>
                <a:latin typeface="Ubuntu"/>
                <a:ea typeface="Ubuntu"/>
                <a:cs typeface="Ubuntu"/>
                <a:sym typeface="Ubuntu"/>
              </a:rPr>
              <a:t> et de soumettre à nouveau</a:t>
            </a:r>
          </a:p>
          <a:p>
            <a:pPr marL="171450" lvl="0" indent="-171450">
              <a:spcAft>
                <a:spcPts val="300"/>
              </a:spcAft>
              <a:buSzPct val="100000"/>
              <a:buBlip>
                <a:blip r:embed="rId6">
                  <a:extLst>
                    <a:ext uri="{96DAC541-7B7A-43D3-8B79-37D633B846F1}">
                      <asvg:svgBlip xmlns:asvg="http://schemas.microsoft.com/office/drawing/2016/SVG/main" r:embed="rId7"/>
                    </a:ext>
                  </a:extLst>
                </a:blip>
              </a:buBlip>
            </a:pPr>
            <a:endParaRPr lang="fr-CA" sz="1100">
              <a:solidFill>
                <a:schemeClr val="bg1"/>
              </a:solidFill>
              <a:latin typeface="Viga"/>
              <a:ea typeface="Viga"/>
              <a:cs typeface="Viga"/>
              <a:sym typeface="Viga"/>
            </a:endParaRPr>
          </a:p>
        </p:txBody>
      </p:sp>
      <p:sp>
        <p:nvSpPr>
          <p:cNvPr id="115" name="Rectangle : avec coin rogné 114">
            <a:extLst>
              <a:ext uri="{FF2B5EF4-FFF2-40B4-BE49-F238E27FC236}">
                <a16:creationId xmlns:a16="http://schemas.microsoft.com/office/drawing/2014/main" id="{82F96F09-F032-AF4D-99AC-9B3F7F5BBC1E}"/>
              </a:ext>
            </a:extLst>
          </p:cNvPr>
          <p:cNvSpPr/>
          <p:nvPr/>
        </p:nvSpPr>
        <p:spPr>
          <a:xfrm>
            <a:off x="341384" y="3590160"/>
            <a:ext cx="2757283" cy="2450877"/>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Ins="72000" bIns="0" rtlCol="0" anchor="t" anchorCtr="0"/>
          <a:lstStyle/>
          <a:p>
            <a:pPr lvl="0">
              <a:spcAft>
                <a:spcPts val="300"/>
              </a:spcAft>
              <a:buSzPct val="100000"/>
            </a:pPr>
            <a:r>
              <a:rPr lang="fr-CA">
                <a:solidFill>
                  <a:schemeClr val="bg1"/>
                </a:solidFill>
                <a:latin typeface="Viga"/>
                <a:ea typeface="Viga"/>
                <a:cs typeface="Viga"/>
                <a:sym typeface="Viga"/>
              </a:rPr>
              <a:t>Questionnaires</a:t>
            </a:r>
            <a:endParaRPr lang="fr-CA" sz="1100">
              <a:solidFill>
                <a:schemeClr val="bg1"/>
              </a:solidFill>
              <a:latin typeface="Ubuntu" panose="020B0504030602030204" pitchFamily="34" charset="0"/>
              <a:ea typeface="Ubuntu"/>
              <a:cs typeface="Ubuntu"/>
              <a:sym typeface="Ubuntu"/>
            </a:endParaRPr>
          </a:p>
          <a:p>
            <a:pPr marL="192088" lvl="0" indent="-17303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panose="020B0504030602030204" pitchFamily="34" charset="0"/>
                <a:ea typeface="Ubuntu"/>
                <a:cs typeface="Ubuntu"/>
                <a:sym typeface="Ubuntu"/>
              </a:rPr>
              <a:t>Correction  </a:t>
            </a:r>
            <a:br>
              <a:rPr lang="fr-CA" sz="1100">
                <a:solidFill>
                  <a:schemeClr val="bg1"/>
                </a:solidFill>
                <a:latin typeface="Ubuntu" panose="020B0504030602030204" pitchFamily="34" charset="0"/>
                <a:ea typeface="Ubuntu"/>
                <a:cs typeface="Ubuntu"/>
                <a:sym typeface="Ubuntu"/>
              </a:rPr>
            </a:br>
            <a:r>
              <a:rPr lang="fr-CA" sz="1100">
                <a:solidFill>
                  <a:schemeClr val="bg1"/>
                </a:solidFill>
                <a:latin typeface="Ubuntu" panose="020B0504030602030204" pitchFamily="34" charset="0"/>
                <a:ea typeface="Ubuntu"/>
                <a:cs typeface="Ubuntu"/>
                <a:sym typeface="Ubuntu"/>
              </a:rPr>
              <a:t>automatisée possible</a:t>
            </a:r>
          </a:p>
          <a:p>
            <a:pPr marL="192088" lvl="0" indent="-17303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panose="020B0504030602030204" pitchFamily="34" charset="0"/>
                <a:ea typeface="Ubuntu"/>
                <a:cs typeface="Ubuntu"/>
                <a:sym typeface="Ubuntu"/>
              </a:rPr>
              <a:t>Types variés  </a:t>
            </a:r>
            <a:br>
              <a:rPr lang="fr-CA" sz="1100">
                <a:solidFill>
                  <a:schemeClr val="bg1"/>
                </a:solidFill>
                <a:latin typeface="Ubuntu" panose="020B0504030602030204" pitchFamily="34" charset="0"/>
                <a:ea typeface="Ubuntu"/>
                <a:cs typeface="Ubuntu"/>
                <a:sym typeface="Ubuntu"/>
              </a:rPr>
            </a:br>
            <a:r>
              <a:rPr lang="fr-CA" sz="1100">
                <a:solidFill>
                  <a:schemeClr val="bg1"/>
                </a:solidFill>
                <a:latin typeface="Ubuntu" panose="020B0504030602030204" pitchFamily="34" charset="0"/>
                <a:ea typeface="Ubuntu"/>
                <a:cs typeface="Ubuntu"/>
                <a:sym typeface="Ubuntu"/>
              </a:rPr>
              <a:t>(correct ou non, indices, hyperliens vers des ressources...)</a:t>
            </a:r>
          </a:p>
          <a:p>
            <a:pPr marL="192088" lvl="0" indent="-17303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panose="020B0504030602030204" pitchFamily="34" charset="0"/>
                <a:ea typeface="Ubuntu"/>
                <a:cs typeface="Ubuntu"/>
                <a:sym typeface="Ubuntu"/>
              </a:rPr>
              <a:t>Possibilité de </a:t>
            </a:r>
            <a:br>
              <a:rPr lang="fr-CA" sz="1100">
                <a:solidFill>
                  <a:schemeClr val="bg1"/>
                </a:solidFill>
                <a:latin typeface="Ubuntu" panose="020B0504030602030204" pitchFamily="34" charset="0"/>
                <a:ea typeface="Ubuntu"/>
                <a:cs typeface="Ubuntu"/>
                <a:sym typeface="Ubuntu"/>
              </a:rPr>
            </a:br>
            <a:r>
              <a:rPr lang="fr-CA" sz="1100">
                <a:solidFill>
                  <a:schemeClr val="bg1"/>
                </a:solidFill>
                <a:latin typeface="Ubuntu" panose="020B0504030602030204" pitchFamily="34" charset="0"/>
                <a:ea typeface="Ubuntu"/>
                <a:cs typeface="Ubuntu"/>
                <a:sym typeface="Ubuntu"/>
              </a:rPr>
              <a:t>conserver des traces </a:t>
            </a:r>
          </a:p>
          <a:p>
            <a:pPr marL="192088" lvl="0" indent="-17303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panose="020B0504030602030204" pitchFamily="34" charset="0"/>
                <a:ea typeface="Ubuntu"/>
                <a:cs typeface="Ubuntu"/>
                <a:sym typeface="Ubuntu"/>
              </a:rPr>
              <a:t>Partage entre enseignant(e)s </a:t>
            </a:r>
          </a:p>
          <a:p>
            <a:pPr marL="171450" lvl="0" indent="-171450">
              <a:spcAft>
                <a:spcPts val="300"/>
              </a:spcAft>
              <a:buClr>
                <a:schemeClr val="bg1"/>
              </a:buClr>
              <a:buSzPct val="100000"/>
              <a:buBlip>
                <a:blip r:embed="rId6">
                  <a:extLst>
                    <a:ext uri="{96DAC541-7B7A-43D3-8B79-37D633B846F1}">
                      <asvg:svgBlip xmlns:asvg="http://schemas.microsoft.com/office/drawing/2016/SVG/main" r:embed="rId7"/>
                    </a:ext>
                  </a:extLst>
                </a:blip>
              </a:buBlip>
            </a:pPr>
            <a:endParaRPr lang="fr-CA" sz="1100">
              <a:solidFill>
                <a:schemeClr val="bg1"/>
              </a:solidFill>
              <a:latin typeface="Ubuntu" panose="020B0504030602030204" pitchFamily="34" charset="0"/>
              <a:ea typeface="Viga"/>
              <a:cs typeface="Viga"/>
              <a:sym typeface="Viga"/>
            </a:endParaRPr>
          </a:p>
        </p:txBody>
      </p:sp>
      <p:sp>
        <p:nvSpPr>
          <p:cNvPr id="116" name="Rectangle : avec coin rogné 115">
            <a:extLst>
              <a:ext uri="{FF2B5EF4-FFF2-40B4-BE49-F238E27FC236}">
                <a16:creationId xmlns:a16="http://schemas.microsoft.com/office/drawing/2014/main" id="{E5AB12DE-9F61-BD45-A1C9-1558B6EB78F8}"/>
              </a:ext>
            </a:extLst>
          </p:cNvPr>
          <p:cNvSpPr/>
          <p:nvPr/>
        </p:nvSpPr>
        <p:spPr>
          <a:xfrm>
            <a:off x="3260586" y="3584316"/>
            <a:ext cx="2757283" cy="2456721"/>
          </a:xfrm>
          <a:prstGeom prst="snip1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Ins="72000" bIns="0" rtlCol="0" anchor="t" anchorCtr="0"/>
          <a:lstStyle/>
          <a:p>
            <a:pPr marL="19050">
              <a:lnSpc>
                <a:spcPct val="115000"/>
              </a:lnSpc>
              <a:buClr>
                <a:schemeClr val="dk1"/>
              </a:buClr>
              <a:buSzPct val="100000"/>
            </a:pPr>
            <a:r>
              <a:rPr lang="fr-CA">
                <a:solidFill>
                  <a:schemeClr val="bg1"/>
                </a:solidFill>
                <a:latin typeface="Viga"/>
                <a:ea typeface="Viga"/>
                <a:cs typeface="Viga"/>
                <a:sym typeface="Viga"/>
              </a:rPr>
              <a:t>Grilles </a:t>
            </a:r>
          </a:p>
          <a:p>
            <a:pPr marL="19050">
              <a:lnSpc>
                <a:spcPct val="115000"/>
              </a:lnSpc>
              <a:buClr>
                <a:schemeClr val="dk1"/>
              </a:buClr>
              <a:buSzPct val="100000"/>
            </a:pPr>
            <a:r>
              <a:rPr lang="fr-CA">
                <a:solidFill>
                  <a:schemeClr val="bg1"/>
                </a:solidFill>
                <a:latin typeface="Viga"/>
                <a:ea typeface="Viga"/>
                <a:cs typeface="Viga"/>
                <a:sym typeface="Viga"/>
              </a:rPr>
              <a:t>interactives</a:t>
            </a:r>
            <a:endParaRPr lang="fr-CA" sz="1100">
              <a:solidFill>
                <a:schemeClr val="bg1"/>
              </a:solidFill>
              <a:latin typeface="Ubuntu"/>
              <a:ea typeface="Ubuntu"/>
              <a:cs typeface="Ubuntu"/>
              <a:sym typeface="Ubuntu"/>
            </a:endParaRPr>
          </a:p>
          <a:p>
            <a:pPr marL="192088" lvl="0" indent="-17303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Rapides à remplir</a:t>
            </a:r>
            <a:endParaRPr lang="fr-CA" sz="1100" strike="sngStrike">
              <a:solidFill>
                <a:schemeClr val="bg1"/>
              </a:solidFill>
              <a:latin typeface="Ubuntu"/>
              <a:ea typeface="Ubuntu"/>
              <a:cs typeface="Ubuntu"/>
              <a:sym typeface="Ubuntu"/>
            </a:endParaRPr>
          </a:p>
          <a:p>
            <a:pPr marL="192088" lvl="0" indent="-17303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Information individualisée disponible pour l’apprenant(e) (prochaines étapes)</a:t>
            </a:r>
          </a:p>
          <a:p>
            <a:pPr marL="192088" lvl="0" indent="-17303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err="1">
                <a:solidFill>
                  <a:schemeClr val="bg1"/>
                </a:solidFill>
                <a:latin typeface="Ubuntu"/>
                <a:ea typeface="Ubuntu"/>
                <a:cs typeface="Ubuntu"/>
                <a:sym typeface="Ubuntu"/>
              </a:rPr>
              <a:t>Autorétroaction</a:t>
            </a:r>
            <a:r>
              <a:rPr lang="fr-CA" sz="1100">
                <a:solidFill>
                  <a:schemeClr val="bg1"/>
                </a:solidFill>
                <a:latin typeface="Ubuntu"/>
                <a:ea typeface="Ubuntu"/>
                <a:cs typeface="Ubuntu"/>
                <a:sym typeface="Ubuntu"/>
              </a:rPr>
              <a:t> possible</a:t>
            </a:r>
            <a:endParaRPr lang="fr-CA" sz="1100" strike="sngStrike">
              <a:solidFill>
                <a:schemeClr val="bg1"/>
              </a:solidFill>
              <a:latin typeface="Ubuntu"/>
              <a:ea typeface="Ubuntu"/>
              <a:cs typeface="Ubuntu"/>
              <a:sym typeface="Ubuntu"/>
            </a:endParaRPr>
          </a:p>
          <a:p>
            <a:pPr marL="192088" lvl="0" indent="-17303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Hyperliens vers des exemples</a:t>
            </a:r>
          </a:p>
          <a:p>
            <a:pPr marL="285750" lvl="0" indent="-285750">
              <a:spcAft>
                <a:spcPts val="300"/>
              </a:spcAft>
              <a:buClr>
                <a:schemeClr val="bg1"/>
              </a:buClr>
              <a:buSzPct val="100000"/>
              <a:buBlip>
                <a:blip r:embed="rId6">
                  <a:extLst>
                    <a:ext uri="{96DAC541-7B7A-43D3-8B79-37D633B846F1}">
                      <asvg:svgBlip xmlns:asvg="http://schemas.microsoft.com/office/drawing/2016/SVG/main" r:embed="rId7"/>
                    </a:ext>
                  </a:extLst>
                </a:blip>
              </a:buBlip>
            </a:pPr>
            <a:endParaRPr lang="fr-CA" sz="1100">
              <a:solidFill>
                <a:schemeClr val="bg1"/>
              </a:solidFill>
              <a:latin typeface="Ubuntu" panose="020B0504030602030204" pitchFamily="34" charset="0"/>
              <a:ea typeface="Viga"/>
              <a:cs typeface="Viga"/>
              <a:sym typeface="Viga"/>
            </a:endParaRPr>
          </a:p>
        </p:txBody>
      </p:sp>
      <p:sp>
        <p:nvSpPr>
          <p:cNvPr id="117" name="Rectangle : avec coin rogné 116">
            <a:extLst>
              <a:ext uri="{FF2B5EF4-FFF2-40B4-BE49-F238E27FC236}">
                <a16:creationId xmlns:a16="http://schemas.microsoft.com/office/drawing/2014/main" id="{B3B231FD-578A-1743-B45A-38511A6D7566}"/>
              </a:ext>
            </a:extLst>
          </p:cNvPr>
          <p:cNvSpPr/>
          <p:nvPr/>
        </p:nvSpPr>
        <p:spPr>
          <a:xfrm>
            <a:off x="6166450" y="3570595"/>
            <a:ext cx="2757283" cy="2470442"/>
          </a:xfrm>
          <a:prstGeom prst="snip1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Ins="72000" bIns="0" rtlCol="0" anchor="t" anchorCtr="0"/>
          <a:lstStyle/>
          <a:p>
            <a:pPr>
              <a:spcAft>
                <a:spcPts val="300"/>
              </a:spcAft>
              <a:buClr>
                <a:schemeClr val="bg1"/>
              </a:buClr>
              <a:buSzPct val="100000"/>
            </a:pPr>
            <a:r>
              <a:rPr lang="fr-CA">
                <a:solidFill>
                  <a:schemeClr val="bg1"/>
                </a:solidFill>
                <a:latin typeface="Viga"/>
                <a:ea typeface="Viga"/>
                <a:cs typeface="Viga"/>
                <a:sym typeface="Viga"/>
              </a:rPr>
              <a:t>Captation </a:t>
            </a:r>
          </a:p>
          <a:p>
            <a:pPr>
              <a:spcAft>
                <a:spcPts val="300"/>
              </a:spcAft>
              <a:buClr>
                <a:schemeClr val="bg1"/>
              </a:buClr>
              <a:buSzPct val="100000"/>
            </a:pPr>
            <a:r>
              <a:rPr lang="fr-CA">
                <a:solidFill>
                  <a:schemeClr val="bg1"/>
                </a:solidFill>
                <a:latin typeface="Viga"/>
                <a:ea typeface="Viga"/>
                <a:cs typeface="Viga"/>
                <a:sym typeface="Viga"/>
              </a:rPr>
              <a:t>audio</a:t>
            </a:r>
          </a:p>
          <a:p>
            <a:pPr marL="192088" lvl="0" indent="-19208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Grande quantité d’informations très spécifiques et individualisées</a:t>
            </a:r>
          </a:p>
          <a:p>
            <a:pPr marL="192088" lvl="0" indent="-19208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Vitesse de lecture réglable</a:t>
            </a:r>
          </a:p>
          <a:p>
            <a:pPr marL="192088" lvl="0" indent="-19208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Réécoutes possibles</a:t>
            </a:r>
          </a:p>
          <a:p>
            <a:pPr marL="192088" lvl="0" indent="-19208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Conservation facilitée des traces de l’évolution</a:t>
            </a:r>
          </a:p>
          <a:p>
            <a:pPr marL="285750" lvl="0" indent="-285750">
              <a:spcAft>
                <a:spcPts val="300"/>
              </a:spcAft>
              <a:buClr>
                <a:schemeClr val="bg1"/>
              </a:buClr>
              <a:buSzPct val="100000"/>
              <a:buBlip>
                <a:blip r:embed="rId6">
                  <a:extLst>
                    <a:ext uri="{96DAC541-7B7A-43D3-8B79-37D633B846F1}">
                      <asvg:svgBlip xmlns:asvg="http://schemas.microsoft.com/office/drawing/2016/SVG/main" r:embed="rId7"/>
                    </a:ext>
                  </a:extLst>
                </a:blip>
              </a:buBlip>
            </a:pPr>
            <a:endParaRPr lang="fr-CA" sz="1100">
              <a:solidFill>
                <a:schemeClr val="bg1"/>
              </a:solidFill>
              <a:latin typeface="Ubuntu" panose="020B0504030602030204" pitchFamily="34" charset="0"/>
              <a:ea typeface="Viga"/>
              <a:cs typeface="Viga"/>
              <a:sym typeface="Viga"/>
            </a:endParaRPr>
          </a:p>
        </p:txBody>
      </p:sp>
      <p:sp>
        <p:nvSpPr>
          <p:cNvPr id="118" name="Rectangle : avec coin rogné 117">
            <a:extLst>
              <a:ext uri="{FF2B5EF4-FFF2-40B4-BE49-F238E27FC236}">
                <a16:creationId xmlns:a16="http://schemas.microsoft.com/office/drawing/2014/main" id="{CDBAFBB2-C756-4C44-8E6F-B09FB689A214}"/>
              </a:ext>
            </a:extLst>
          </p:cNvPr>
          <p:cNvSpPr/>
          <p:nvPr/>
        </p:nvSpPr>
        <p:spPr>
          <a:xfrm>
            <a:off x="9090422" y="4356764"/>
            <a:ext cx="2757283" cy="1691460"/>
          </a:xfrm>
          <a:prstGeom prst="snip1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Ins="72000" bIns="0" rtlCol="0" anchor="t" anchorCtr="0"/>
          <a:lstStyle/>
          <a:p>
            <a:pPr>
              <a:spcAft>
                <a:spcPts val="300"/>
              </a:spcAft>
              <a:buClr>
                <a:schemeClr val="bg1"/>
              </a:buClr>
              <a:buSzPct val="100000"/>
            </a:pPr>
            <a:r>
              <a:rPr lang="fr-CA">
                <a:solidFill>
                  <a:schemeClr val="bg1"/>
                </a:solidFill>
                <a:latin typeface="Viga"/>
                <a:ea typeface="Viga"/>
                <a:cs typeface="Viga"/>
                <a:sym typeface="Viga"/>
              </a:rPr>
              <a:t>Principes de jeux</a:t>
            </a:r>
            <a:br>
              <a:rPr lang="fr-CA">
                <a:solidFill>
                  <a:schemeClr val="bg1"/>
                </a:solidFill>
                <a:latin typeface="Viga"/>
                <a:ea typeface="Viga"/>
                <a:cs typeface="Viga"/>
                <a:sym typeface="Viga"/>
              </a:rPr>
            </a:br>
            <a:r>
              <a:rPr lang="fr-CA">
                <a:solidFill>
                  <a:schemeClr val="bg1"/>
                </a:solidFill>
                <a:latin typeface="Viga"/>
                <a:ea typeface="Viga"/>
                <a:cs typeface="Viga"/>
                <a:sym typeface="Viga"/>
              </a:rPr>
              <a:t>et </a:t>
            </a:r>
            <a:r>
              <a:rPr lang="fr-CA" err="1">
                <a:solidFill>
                  <a:schemeClr val="bg1"/>
                </a:solidFill>
                <a:latin typeface="Viga"/>
                <a:ea typeface="Viga"/>
                <a:cs typeface="Viga"/>
                <a:sym typeface="Viga"/>
              </a:rPr>
              <a:t>ludicisation</a:t>
            </a:r>
            <a:endParaRPr lang="fr-CA">
              <a:solidFill>
                <a:schemeClr val="bg1"/>
              </a:solidFill>
              <a:latin typeface="Viga"/>
              <a:ea typeface="Viga"/>
              <a:cs typeface="Viga"/>
              <a:sym typeface="Viga"/>
            </a:endParaRPr>
          </a:p>
          <a:p>
            <a:pPr marL="192088" lvl="0" indent="-19208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Parcours d’apprentissage personnalisé selon le </a:t>
            </a:r>
            <a:br>
              <a:rPr lang="fr-CA" sz="1100">
                <a:solidFill>
                  <a:schemeClr val="bg1"/>
                </a:solidFill>
                <a:latin typeface="Ubuntu"/>
                <a:ea typeface="Ubuntu"/>
                <a:cs typeface="Ubuntu"/>
                <a:sym typeface="Ubuntu"/>
              </a:rPr>
            </a:br>
            <a:r>
              <a:rPr lang="fr-CA" sz="1100">
                <a:solidFill>
                  <a:schemeClr val="bg1"/>
                </a:solidFill>
                <a:latin typeface="Ubuntu"/>
                <a:ea typeface="Ubuntu"/>
                <a:cs typeface="Ubuntu"/>
                <a:sym typeface="Ubuntu"/>
              </a:rPr>
              <a:t>choix de l’apprenant(e)</a:t>
            </a:r>
          </a:p>
        </p:txBody>
      </p:sp>
      <p:sp>
        <p:nvSpPr>
          <p:cNvPr id="119" name="Rectangle 118">
            <a:extLst>
              <a:ext uri="{FF2B5EF4-FFF2-40B4-BE49-F238E27FC236}">
                <a16:creationId xmlns:a16="http://schemas.microsoft.com/office/drawing/2014/main" id="{8836E8F3-ACA4-A44C-AFD0-C9D9C0D7B044}"/>
              </a:ext>
            </a:extLst>
          </p:cNvPr>
          <p:cNvSpPr/>
          <p:nvPr/>
        </p:nvSpPr>
        <p:spPr>
          <a:xfrm>
            <a:off x="372414" y="170492"/>
            <a:ext cx="7319088" cy="677108"/>
          </a:xfrm>
          <a:prstGeom prst="rect">
            <a:avLst/>
          </a:prstGeom>
        </p:spPr>
        <p:txBody>
          <a:bodyPr wrap="square" lIns="0" tIns="0" rIns="0" bIns="0">
            <a:spAutoFit/>
          </a:bodyPr>
          <a:lstStyle/>
          <a:p>
            <a:pPr lvl="0"/>
            <a:r>
              <a:rPr lang="fr-CA" sz="4400">
                <a:solidFill>
                  <a:schemeClr val="accent4"/>
                </a:solidFill>
                <a:latin typeface="Caveat"/>
                <a:ea typeface="Caveat"/>
                <a:cs typeface="Caveat"/>
                <a:sym typeface="Caveat"/>
              </a:rPr>
              <a:t>Rétroaction</a:t>
            </a:r>
          </a:p>
        </p:txBody>
      </p:sp>
      <p:pic>
        <p:nvPicPr>
          <p:cNvPr id="13" name="Graphique 12">
            <a:extLst>
              <a:ext uri="{FF2B5EF4-FFF2-40B4-BE49-F238E27FC236}">
                <a16:creationId xmlns:a16="http://schemas.microsoft.com/office/drawing/2014/main" id="{D439D0FE-C834-5642-8713-4A4E3EE0CB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86108" y="3398111"/>
            <a:ext cx="1114426" cy="1114426"/>
          </a:xfrm>
          <a:prstGeom prst="rect">
            <a:avLst/>
          </a:prstGeom>
        </p:spPr>
      </p:pic>
      <p:pic>
        <p:nvPicPr>
          <p:cNvPr id="16" name="Graphique 15">
            <a:extLst>
              <a:ext uri="{FF2B5EF4-FFF2-40B4-BE49-F238E27FC236}">
                <a16:creationId xmlns:a16="http://schemas.microsoft.com/office/drawing/2014/main" id="{DD9AD02D-D8D5-1F45-A76D-6DA63F0FB1C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23806" y="592276"/>
            <a:ext cx="1033462" cy="1033462"/>
          </a:xfrm>
          <a:prstGeom prst="rect">
            <a:avLst/>
          </a:prstGeom>
        </p:spPr>
      </p:pic>
      <p:pic>
        <p:nvPicPr>
          <p:cNvPr id="18" name="Graphique 17">
            <a:extLst>
              <a:ext uri="{FF2B5EF4-FFF2-40B4-BE49-F238E27FC236}">
                <a16:creationId xmlns:a16="http://schemas.microsoft.com/office/drawing/2014/main" id="{5AE5CD1A-CBB0-0149-BB1A-FEA7A9E4C6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02911" y="687769"/>
            <a:ext cx="935411" cy="935411"/>
          </a:xfrm>
          <a:prstGeom prst="rect">
            <a:avLst/>
          </a:prstGeom>
        </p:spPr>
      </p:pic>
      <p:pic>
        <p:nvPicPr>
          <p:cNvPr id="20" name="Graphique 19">
            <a:extLst>
              <a:ext uri="{FF2B5EF4-FFF2-40B4-BE49-F238E27FC236}">
                <a16:creationId xmlns:a16="http://schemas.microsoft.com/office/drawing/2014/main" id="{8A91A399-F7FD-4C46-801C-0801C22F749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32211" y="806531"/>
            <a:ext cx="863132" cy="863132"/>
          </a:xfrm>
          <a:prstGeom prst="rect">
            <a:avLst/>
          </a:prstGeom>
        </p:spPr>
      </p:pic>
      <p:pic>
        <p:nvPicPr>
          <p:cNvPr id="28" name="Graphique 27">
            <a:extLst>
              <a:ext uri="{FF2B5EF4-FFF2-40B4-BE49-F238E27FC236}">
                <a16:creationId xmlns:a16="http://schemas.microsoft.com/office/drawing/2014/main" id="{45848735-F606-4040-86BF-878AD87662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82108" y="3614739"/>
            <a:ext cx="757238" cy="757238"/>
          </a:xfrm>
          <a:prstGeom prst="rect">
            <a:avLst/>
          </a:prstGeom>
        </p:spPr>
      </p:pic>
      <p:grpSp>
        <p:nvGrpSpPr>
          <p:cNvPr id="120" name="Graphique 5">
            <a:extLst>
              <a:ext uri="{FF2B5EF4-FFF2-40B4-BE49-F238E27FC236}">
                <a16:creationId xmlns:a16="http://schemas.microsoft.com/office/drawing/2014/main" id="{24A22904-29A3-0A4A-B180-D1EA37E6CBAC}"/>
              </a:ext>
            </a:extLst>
          </p:cNvPr>
          <p:cNvGrpSpPr/>
          <p:nvPr/>
        </p:nvGrpSpPr>
        <p:grpSpPr>
          <a:xfrm>
            <a:off x="10605715" y="1197730"/>
            <a:ext cx="1371600" cy="1371600"/>
            <a:chOff x="10591801" y="1086411"/>
            <a:chExt cx="1371600" cy="1371600"/>
          </a:xfrm>
        </p:grpSpPr>
        <p:sp>
          <p:nvSpPr>
            <p:cNvPr id="121" name="Forme libre 120">
              <a:extLst>
                <a:ext uri="{FF2B5EF4-FFF2-40B4-BE49-F238E27FC236}">
                  <a16:creationId xmlns:a16="http://schemas.microsoft.com/office/drawing/2014/main" id="{A31D80BB-CF2F-6141-AEAD-22C7E6B27F21}"/>
                </a:ext>
              </a:extLst>
            </p:cNvPr>
            <p:cNvSpPr/>
            <p:nvPr/>
          </p:nvSpPr>
          <p:spPr>
            <a:xfrm>
              <a:off x="10902411" y="1341109"/>
              <a:ext cx="497585" cy="497586"/>
            </a:xfrm>
            <a:custGeom>
              <a:avLst/>
              <a:gdLst>
                <a:gd name="connsiteX0" fmla="*/ 497586 w 497585"/>
                <a:gd name="connsiteY0" fmla="*/ 248793 h 497586"/>
                <a:gd name="connsiteX1" fmla="*/ 248793 w 497585"/>
                <a:gd name="connsiteY1" fmla="*/ 497586 h 497586"/>
                <a:gd name="connsiteX2" fmla="*/ 0 w 497585"/>
                <a:gd name="connsiteY2" fmla="*/ 248793 h 497586"/>
                <a:gd name="connsiteX3" fmla="*/ 248793 w 497585"/>
                <a:gd name="connsiteY3" fmla="*/ 0 h 497586"/>
                <a:gd name="connsiteX4" fmla="*/ 497586 w 497585"/>
                <a:gd name="connsiteY4" fmla="*/ 248793 h 497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85" h="497586">
                  <a:moveTo>
                    <a:pt x="497586" y="248793"/>
                  </a:moveTo>
                  <a:cubicBezTo>
                    <a:pt x="497586" y="386198"/>
                    <a:pt x="386198" y="497586"/>
                    <a:pt x="248793" y="497586"/>
                  </a:cubicBezTo>
                  <a:cubicBezTo>
                    <a:pt x="111388" y="497586"/>
                    <a:pt x="0" y="386198"/>
                    <a:pt x="0" y="248793"/>
                  </a:cubicBezTo>
                  <a:cubicBezTo>
                    <a:pt x="0" y="111388"/>
                    <a:pt x="111388" y="0"/>
                    <a:pt x="248793" y="0"/>
                  </a:cubicBezTo>
                  <a:cubicBezTo>
                    <a:pt x="386198" y="0"/>
                    <a:pt x="497586" y="111388"/>
                    <a:pt x="497586" y="248793"/>
                  </a:cubicBezTo>
                  <a:close/>
                </a:path>
              </a:pathLst>
            </a:custGeom>
            <a:solidFill>
              <a:srgbClr val="78A9B3"/>
            </a:solidFill>
            <a:ln w="9525" cap="flat">
              <a:noFill/>
              <a:prstDash val="solid"/>
              <a:miter/>
            </a:ln>
          </p:spPr>
          <p:txBody>
            <a:bodyPr rtlCol="0" anchor="ctr"/>
            <a:lstStyle/>
            <a:p>
              <a:endParaRPr lang="fr-CA"/>
            </a:p>
          </p:txBody>
        </p:sp>
        <p:sp>
          <p:nvSpPr>
            <p:cNvPr id="122" name="Forme libre 121">
              <a:extLst>
                <a:ext uri="{FF2B5EF4-FFF2-40B4-BE49-F238E27FC236}">
                  <a16:creationId xmlns:a16="http://schemas.microsoft.com/office/drawing/2014/main" id="{4086EEDC-6F88-C641-81C5-809F9E2DA866}"/>
                </a:ext>
              </a:extLst>
            </p:cNvPr>
            <p:cNvSpPr/>
            <p:nvPr/>
          </p:nvSpPr>
          <p:spPr>
            <a:xfrm>
              <a:off x="11015568" y="1605142"/>
              <a:ext cx="693420" cy="461391"/>
            </a:xfrm>
            <a:custGeom>
              <a:avLst/>
              <a:gdLst>
                <a:gd name="connsiteX0" fmla="*/ 554831 w 693420"/>
                <a:gd name="connsiteY0" fmla="*/ 461391 h 461391"/>
                <a:gd name="connsiteX1" fmla="*/ 554831 w 693420"/>
                <a:gd name="connsiteY1" fmla="*/ 190405 h 461391"/>
                <a:gd name="connsiteX2" fmla="*/ 485013 w 693420"/>
                <a:gd name="connsiteY2" fmla="*/ 105251 h 461391"/>
                <a:gd name="connsiteX3" fmla="*/ 414433 w 693420"/>
                <a:gd name="connsiteY3" fmla="*/ 190405 h 461391"/>
                <a:gd name="connsiteX4" fmla="*/ 414433 w 693420"/>
                <a:gd name="connsiteY4" fmla="*/ 461391 h 461391"/>
                <a:gd name="connsiteX5" fmla="*/ 276701 w 693420"/>
                <a:gd name="connsiteY5" fmla="*/ 461391 h 461391"/>
                <a:gd name="connsiteX6" fmla="*/ 276701 w 693420"/>
                <a:gd name="connsiteY6" fmla="*/ 190405 h 461391"/>
                <a:gd name="connsiteX7" fmla="*/ 207359 w 693420"/>
                <a:gd name="connsiteY7" fmla="*/ 105251 h 461391"/>
                <a:gd name="connsiteX8" fmla="*/ 137541 w 693420"/>
                <a:gd name="connsiteY8" fmla="*/ 190405 h 461391"/>
                <a:gd name="connsiteX9" fmla="*/ 137541 w 693420"/>
                <a:gd name="connsiteY9" fmla="*/ 461391 h 461391"/>
                <a:gd name="connsiteX10" fmla="*/ 0 w 693420"/>
                <a:gd name="connsiteY10" fmla="*/ 461391 h 461391"/>
                <a:gd name="connsiteX11" fmla="*/ 0 w 693420"/>
                <a:gd name="connsiteY11" fmla="*/ 174498 h 461391"/>
                <a:gd name="connsiteX12" fmla="*/ 61627 w 693420"/>
                <a:gd name="connsiteY12" fmla="*/ 40577 h 461391"/>
                <a:gd name="connsiteX13" fmla="*/ 208407 w 693420"/>
                <a:gd name="connsiteY13" fmla="*/ 0 h 461391"/>
                <a:gd name="connsiteX14" fmla="*/ 346424 w 693420"/>
                <a:gd name="connsiteY14" fmla="*/ 48292 h 461391"/>
                <a:gd name="connsiteX15" fmla="*/ 485585 w 693420"/>
                <a:gd name="connsiteY15" fmla="*/ 0 h 461391"/>
                <a:gd name="connsiteX16" fmla="*/ 631889 w 693420"/>
                <a:gd name="connsiteY16" fmla="*/ 40577 h 461391"/>
                <a:gd name="connsiteX17" fmla="*/ 693420 w 693420"/>
                <a:gd name="connsiteY17" fmla="*/ 174498 h 461391"/>
                <a:gd name="connsiteX18" fmla="*/ 693420 w 693420"/>
                <a:gd name="connsiteY18" fmla="*/ 461391 h 46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420" h="461391">
                  <a:moveTo>
                    <a:pt x="554831" y="461391"/>
                  </a:moveTo>
                  <a:lnTo>
                    <a:pt x="554831" y="190405"/>
                  </a:lnTo>
                  <a:cubicBezTo>
                    <a:pt x="554831" y="133921"/>
                    <a:pt x="531209" y="105251"/>
                    <a:pt x="485013" y="105251"/>
                  </a:cubicBezTo>
                  <a:cubicBezTo>
                    <a:pt x="438817" y="105251"/>
                    <a:pt x="414433" y="133445"/>
                    <a:pt x="414433" y="190405"/>
                  </a:cubicBezTo>
                  <a:lnTo>
                    <a:pt x="414433" y="461391"/>
                  </a:lnTo>
                  <a:lnTo>
                    <a:pt x="276701" y="461391"/>
                  </a:lnTo>
                  <a:lnTo>
                    <a:pt x="276701" y="190405"/>
                  </a:lnTo>
                  <a:cubicBezTo>
                    <a:pt x="276701" y="133921"/>
                    <a:pt x="253555" y="105251"/>
                    <a:pt x="207359" y="105251"/>
                  </a:cubicBezTo>
                  <a:cubicBezTo>
                    <a:pt x="161163" y="105251"/>
                    <a:pt x="137541" y="133826"/>
                    <a:pt x="137541" y="190405"/>
                  </a:cubicBezTo>
                  <a:lnTo>
                    <a:pt x="137541" y="461391"/>
                  </a:lnTo>
                  <a:lnTo>
                    <a:pt x="0" y="461391"/>
                  </a:lnTo>
                  <a:lnTo>
                    <a:pt x="0" y="174498"/>
                  </a:lnTo>
                  <a:cubicBezTo>
                    <a:pt x="0" y="115443"/>
                    <a:pt x="20543" y="70802"/>
                    <a:pt x="61627" y="40577"/>
                  </a:cubicBezTo>
                  <a:cubicBezTo>
                    <a:pt x="97536" y="13335"/>
                    <a:pt x="146780" y="0"/>
                    <a:pt x="208407" y="0"/>
                  </a:cubicBezTo>
                  <a:cubicBezTo>
                    <a:pt x="270034" y="0"/>
                    <a:pt x="316706" y="15907"/>
                    <a:pt x="346424" y="48292"/>
                  </a:cubicBezTo>
                  <a:cubicBezTo>
                    <a:pt x="372142" y="16383"/>
                    <a:pt x="418338" y="0"/>
                    <a:pt x="485585" y="0"/>
                  </a:cubicBezTo>
                  <a:cubicBezTo>
                    <a:pt x="547116" y="0"/>
                    <a:pt x="595884" y="13335"/>
                    <a:pt x="631889" y="40577"/>
                  </a:cubicBezTo>
                  <a:cubicBezTo>
                    <a:pt x="672970" y="70866"/>
                    <a:pt x="693487" y="115507"/>
                    <a:pt x="693420" y="174498"/>
                  </a:cubicBezTo>
                  <a:lnTo>
                    <a:pt x="693420" y="461391"/>
                  </a:lnTo>
                  <a:close/>
                </a:path>
              </a:pathLst>
            </a:custGeom>
            <a:solidFill>
              <a:schemeClr val="bg1"/>
            </a:solidFill>
            <a:ln w="9525" cap="flat">
              <a:noFill/>
              <a:prstDash val="solid"/>
              <a:miter/>
            </a:ln>
          </p:spPr>
          <p:txBody>
            <a:bodyPr rtlCol="0" anchor="ctr"/>
            <a:lstStyle/>
            <a:p>
              <a:endParaRPr lang="fr-CA"/>
            </a:p>
          </p:txBody>
        </p:sp>
        <p:sp>
          <p:nvSpPr>
            <p:cNvPr id="123" name="Forme libre 122">
              <a:extLst>
                <a:ext uri="{FF2B5EF4-FFF2-40B4-BE49-F238E27FC236}">
                  <a16:creationId xmlns:a16="http://schemas.microsoft.com/office/drawing/2014/main" id="{88DC258F-50CE-B349-BACF-969284359EBA}"/>
                </a:ext>
              </a:extLst>
            </p:cNvPr>
            <p:cNvSpPr/>
            <p:nvPr/>
          </p:nvSpPr>
          <p:spPr>
            <a:xfrm>
              <a:off x="10846690" y="1477888"/>
              <a:ext cx="573785" cy="264795"/>
            </a:xfrm>
            <a:custGeom>
              <a:avLst/>
              <a:gdLst>
                <a:gd name="connsiteX0" fmla="*/ 492728 w 573785"/>
                <a:gd name="connsiteY0" fmla="*/ 155448 h 264795"/>
                <a:gd name="connsiteX1" fmla="*/ 436340 w 573785"/>
                <a:gd name="connsiteY1" fmla="*/ 106204 h 264795"/>
                <a:gd name="connsiteX2" fmla="*/ 573786 w 573785"/>
                <a:gd name="connsiteY2" fmla="*/ 6096 h 264795"/>
                <a:gd name="connsiteX3" fmla="*/ 572262 w 573785"/>
                <a:gd name="connsiteY3" fmla="*/ 0 h 264795"/>
                <a:gd name="connsiteX4" fmla="*/ 0 w 573785"/>
                <a:gd name="connsiteY4" fmla="*/ 174974 h 264795"/>
                <a:gd name="connsiteX5" fmla="*/ 2000 w 573785"/>
                <a:gd name="connsiteY5" fmla="*/ 180594 h 264795"/>
                <a:gd name="connsiteX6" fmla="*/ 18479 w 573785"/>
                <a:gd name="connsiteY6" fmla="*/ 180594 h 264795"/>
                <a:gd name="connsiteX7" fmla="*/ 27242 w 573785"/>
                <a:gd name="connsiteY7" fmla="*/ 181166 h 264795"/>
                <a:gd name="connsiteX8" fmla="*/ 168402 w 573785"/>
                <a:gd name="connsiteY8" fmla="*/ 182213 h 264795"/>
                <a:gd name="connsiteX9" fmla="*/ 172498 w 573785"/>
                <a:gd name="connsiteY9" fmla="*/ 264795 h 26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785" h="264795">
                  <a:moveTo>
                    <a:pt x="492728" y="155448"/>
                  </a:moveTo>
                  <a:cubicBezTo>
                    <a:pt x="475054" y="137792"/>
                    <a:pt x="456215" y="121340"/>
                    <a:pt x="436340" y="106204"/>
                  </a:cubicBezTo>
                  <a:lnTo>
                    <a:pt x="573786" y="6096"/>
                  </a:lnTo>
                  <a:lnTo>
                    <a:pt x="572262" y="0"/>
                  </a:lnTo>
                  <a:cubicBezTo>
                    <a:pt x="325374" y="30290"/>
                    <a:pt x="212979" y="51816"/>
                    <a:pt x="0" y="174974"/>
                  </a:cubicBezTo>
                  <a:lnTo>
                    <a:pt x="2000" y="180594"/>
                  </a:lnTo>
                  <a:lnTo>
                    <a:pt x="18479" y="180594"/>
                  </a:lnTo>
                  <a:lnTo>
                    <a:pt x="27242" y="181166"/>
                  </a:lnTo>
                  <a:lnTo>
                    <a:pt x="168402" y="182213"/>
                  </a:lnTo>
                  <a:cubicBezTo>
                    <a:pt x="167949" y="209801"/>
                    <a:pt x="169316" y="237388"/>
                    <a:pt x="172498" y="264795"/>
                  </a:cubicBezTo>
                </a:path>
              </a:pathLst>
            </a:custGeom>
            <a:noFill/>
            <a:ln w="28575" cap="flat">
              <a:solidFill>
                <a:srgbClr val="515151"/>
              </a:solidFill>
              <a:prstDash val="solid"/>
              <a:round/>
            </a:ln>
          </p:spPr>
          <p:txBody>
            <a:bodyPr rtlCol="0" anchor="ctr"/>
            <a:lstStyle/>
            <a:p>
              <a:endParaRPr lang="fr-CA"/>
            </a:p>
          </p:txBody>
        </p:sp>
        <p:sp>
          <p:nvSpPr>
            <p:cNvPr id="124" name="Forme libre 123">
              <a:extLst>
                <a:ext uri="{FF2B5EF4-FFF2-40B4-BE49-F238E27FC236}">
                  <a16:creationId xmlns:a16="http://schemas.microsoft.com/office/drawing/2014/main" id="{7DC69E06-17B3-B846-894A-210B658A7738}"/>
                </a:ext>
              </a:extLst>
            </p:cNvPr>
            <p:cNvSpPr/>
            <p:nvPr/>
          </p:nvSpPr>
          <p:spPr>
            <a:xfrm>
              <a:off x="10854735" y="1658482"/>
              <a:ext cx="33143" cy="287940"/>
            </a:xfrm>
            <a:custGeom>
              <a:avLst/>
              <a:gdLst>
                <a:gd name="connsiteX0" fmla="*/ 10433 w 33143"/>
                <a:gd name="connsiteY0" fmla="*/ 0 h 287940"/>
                <a:gd name="connsiteX1" fmla="*/ 9957 w 33143"/>
                <a:gd name="connsiteY1" fmla="*/ 122682 h 287940"/>
                <a:gd name="connsiteX2" fmla="*/ 31007 w 33143"/>
                <a:gd name="connsiteY2" fmla="*/ 287941 h 287940"/>
                <a:gd name="connsiteX3" fmla="*/ 18149 w 33143"/>
                <a:gd name="connsiteY3" fmla="*/ 120682 h 287940"/>
                <a:gd name="connsiteX4" fmla="*/ 19196 w 33143"/>
                <a:gd name="connsiteY4" fmla="*/ 571 h 28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3" h="287940">
                  <a:moveTo>
                    <a:pt x="10433" y="0"/>
                  </a:moveTo>
                  <a:cubicBezTo>
                    <a:pt x="7377" y="40832"/>
                    <a:pt x="7218" y="81828"/>
                    <a:pt x="9957" y="122682"/>
                  </a:cubicBezTo>
                  <a:cubicBezTo>
                    <a:pt x="-13665" y="190976"/>
                    <a:pt x="9386" y="237649"/>
                    <a:pt x="31007" y="287941"/>
                  </a:cubicBezTo>
                  <a:cubicBezTo>
                    <a:pt x="36221" y="231862"/>
                    <a:pt x="31873" y="175305"/>
                    <a:pt x="18149" y="120682"/>
                  </a:cubicBezTo>
                  <a:cubicBezTo>
                    <a:pt x="15776" y="80667"/>
                    <a:pt x="16126" y="40538"/>
                    <a:pt x="19196" y="571"/>
                  </a:cubicBezTo>
                  <a:close/>
                </a:path>
              </a:pathLst>
            </a:custGeom>
            <a:solidFill>
              <a:srgbClr val="515251"/>
            </a:solidFill>
            <a:ln w="16383" cap="rnd">
              <a:solidFill>
                <a:schemeClr val="bg1"/>
              </a:solidFill>
              <a:prstDash val="solid"/>
              <a:round/>
            </a:ln>
          </p:spPr>
          <p:txBody>
            <a:bodyPr rtlCol="0" anchor="ctr"/>
            <a:lstStyle/>
            <a:p>
              <a:endParaRPr lang="fr-CA"/>
            </a:p>
          </p:txBody>
        </p:sp>
      </p:grpSp>
      <p:pic>
        <p:nvPicPr>
          <p:cNvPr id="138" name="Graphique 137">
            <a:extLst>
              <a:ext uri="{FF2B5EF4-FFF2-40B4-BE49-F238E27FC236}">
                <a16:creationId xmlns:a16="http://schemas.microsoft.com/office/drawing/2014/main" id="{66DDFCE0-826D-3B4E-BE50-1E14066DD50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060411" y="3563096"/>
            <a:ext cx="921935" cy="850229"/>
          </a:xfrm>
          <a:prstGeom prst="rect">
            <a:avLst/>
          </a:prstGeom>
        </p:spPr>
      </p:pic>
      <p:grpSp>
        <p:nvGrpSpPr>
          <p:cNvPr id="5" name="Graphique 2">
            <a:extLst>
              <a:ext uri="{FF2B5EF4-FFF2-40B4-BE49-F238E27FC236}">
                <a16:creationId xmlns:a16="http://schemas.microsoft.com/office/drawing/2014/main" id="{258F6680-567A-DD42-9280-D0DF56D69836}"/>
              </a:ext>
            </a:extLst>
          </p:cNvPr>
          <p:cNvGrpSpPr/>
          <p:nvPr/>
        </p:nvGrpSpPr>
        <p:grpSpPr>
          <a:xfrm>
            <a:off x="11173159" y="4506863"/>
            <a:ext cx="912224" cy="841863"/>
            <a:chOff x="11018923" y="4506863"/>
            <a:chExt cx="912224" cy="841863"/>
          </a:xfrm>
        </p:grpSpPr>
        <p:sp>
          <p:nvSpPr>
            <p:cNvPr id="6" name="Forme libre 5">
              <a:extLst>
                <a:ext uri="{FF2B5EF4-FFF2-40B4-BE49-F238E27FC236}">
                  <a16:creationId xmlns:a16="http://schemas.microsoft.com/office/drawing/2014/main" id="{0690BE95-D3E5-FD49-9BB0-1C0548F37A0A}"/>
                </a:ext>
              </a:extLst>
            </p:cNvPr>
            <p:cNvSpPr/>
            <p:nvPr/>
          </p:nvSpPr>
          <p:spPr>
            <a:xfrm>
              <a:off x="11303686" y="4534137"/>
              <a:ext cx="245478" cy="661899"/>
            </a:xfrm>
            <a:custGeom>
              <a:avLst/>
              <a:gdLst>
                <a:gd name="connsiteX0" fmla="*/ 103890 w 245478"/>
                <a:gd name="connsiteY0" fmla="*/ 661900 h 661899"/>
                <a:gd name="connsiteX1" fmla="*/ 21270 w 245478"/>
                <a:gd name="connsiteY1" fmla="*/ 596761 h 661899"/>
                <a:gd name="connsiteX2" fmla="*/ 11985 w 245478"/>
                <a:gd name="connsiteY2" fmla="*/ 518204 h 661899"/>
                <a:gd name="connsiteX3" fmla="*/ 98594 w 245478"/>
                <a:gd name="connsiteY3" fmla="*/ 408456 h 661899"/>
                <a:gd name="connsiteX4" fmla="*/ 146831 w 245478"/>
                <a:gd name="connsiteY4" fmla="*/ 347742 h 661899"/>
                <a:gd name="connsiteX5" fmla="*/ 233441 w 245478"/>
                <a:gd name="connsiteY5" fmla="*/ 237921 h 661899"/>
                <a:gd name="connsiteX6" fmla="*/ 224156 w 245478"/>
                <a:gd name="connsiteY6" fmla="*/ 159364 h 661899"/>
                <a:gd name="connsiteX7" fmla="*/ 22068 w 245478"/>
                <a:gd name="connsiteY7" fmla="*/ 0 h 66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478" h="661899">
                  <a:moveTo>
                    <a:pt x="103890" y="661900"/>
                  </a:moveTo>
                  <a:lnTo>
                    <a:pt x="21270" y="596761"/>
                  </a:lnTo>
                  <a:cubicBezTo>
                    <a:pt x="-2957" y="577612"/>
                    <a:pt x="-7092" y="542504"/>
                    <a:pt x="11985" y="518204"/>
                  </a:cubicBezTo>
                  <a:lnTo>
                    <a:pt x="98594" y="408456"/>
                  </a:lnTo>
                  <a:lnTo>
                    <a:pt x="146831" y="347742"/>
                  </a:lnTo>
                  <a:lnTo>
                    <a:pt x="233441" y="237921"/>
                  </a:lnTo>
                  <a:cubicBezTo>
                    <a:pt x="252590" y="213694"/>
                    <a:pt x="248456" y="178513"/>
                    <a:pt x="224156" y="159364"/>
                  </a:cubicBezTo>
                  <a:lnTo>
                    <a:pt x="22068" y="0"/>
                  </a:lnTo>
                </a:path>
              </a:pathLst>
            </a:custGeom>
            <a:noFill/>
            <a:ln w="50469" cap="flat">
              <a:solidFill>
                <a:schemeClr val="bg1"/>
              </a:solidFill>
              <a:prstDash val="solid"/>
              <a:round/>
            </a:ln>
          </p:spPr>
          <p:txBody>
            <a:bodyPr rtlCol="0" anchor="ctr"/>
            <a:lstStyle/>
            <a:p>
              <a:endParaRPr lang="fr-FR"/>
            </a:p>
          </p:txBody>
        </p:sp>
        <p:sp>
          <p:nvSpPr>
            <p:cNvPr id="7" name="Forme libre 6">
              <a:extLst>
                <a:ext uri="{FF2B5EF4-FFF2-40B4-BE49-F238E27FC236}">
                  <a16:creationId xmlns:a16="http://schemas.microsoft.com/office/drawing/2014/main" id="{DAAF1EEA-4839-8742-AE4B-567C4C7A482A}"/>
                </a:ext>
              </a:extLst>
            </p:cNvPr>
            <p:cNvSpPr/>
            <p:nvPr/>
          </p:nvSpPr>
          <p:spPr>
            <a:xfrm>
              <a:off x="11316759" y="4506863"/>
              <a:ext cx="170969" cy="191134"/>
            </a:xfrm>
            <a:custGeom>
              <a:avLst/>
              <a:gdLst>
                <a:gd name="connsiteX0" fmla="*/ 170970 w 170969"/>
                <a:gd name="connsiteY0" fmla="*/ 0 h 191134"/>
                <a:gd name="connsiteX1" fmla="*/ 0 w 170969"/>
                <a:gd name="connsiteY1" fmla="*/ 20165 h 191134"/>
                <a:gd name="connsiteX2" fmla="*/ 20165 w 170969"/>
                <a:gd name="connsiteY2" fmla="*/ 191135 h 191134"/>
              </a:gdLst>
              <a:ahLst/>
              <a:cxnLst>
                <a:cxn ang="0">
                  <a:pos x="connsiteX0" y="connsiteY0"/>
                </a:cxn>
                <a:cxn ang="0">
                  <a:pos x="connsiteX1" y="connsiteY1"/>
                </a:cxn>
                <a:cxn ang="0">
                  <a:pos x="connsiteX2" y="connsiteY2"/>
                </a:cxn>
              </a:cxnLst>
              <a:rect l="l" t="t" r="r" b="b"/>
              <a:pathLst>
                <a:path w="170969" h="191134">
                  <a:moveTo>
                    <a:pt x="170970" y="0"/>
                  </a:moveTo>
                  <a:lnTo>
                    <a:pt x="0" y="20165"/>
                  </a:lnTo>
                  <a:lnTo>
                    <a:pt x="20165" y="191135"/>
                  </a:lnTo>
                </a:path>
              </a:pathLst>
            </a:custGeom>
            <a:noFill/>
            <a:ln w="50469" cap="flat">
              <a:solidFill>
                <a:schemeClr val="bg1"/>
              </a:solidFill>
              <a:prstDash val="solid"/>
              <a:round/>
            </a:ln>
          </p:spPr>
          <p:txBody>
            <a:bodyPr rtlCol="0" anchor="ctr"/>
            <a:lstStyle/>
            <a:p>
              <a:endParaRPr lang="fr-FR"/>
            </a:p>
          </p:txBody>
        </p:sp>
        <p:sp>
          <p:nvSpPr>
            <p:cNvPr id="8" name="Forme libre 7">
              <a:extLst>
                <a:ext uri="{FF2B5EF4-FFF2-40B4-BE49-F238E27FC236}">
                  <a16:creationId xmlns:a16="http://schemas.microsoft.com/office/drawing/2014/main" id="{9BDEE9B3-F7C0-6C4A-85CA-7364BAD133B5}"/>
                </a:ext>
              </a:extLst>
            </p:cNvPr>
            <p:cNvSpPr/>
            <p:nvPr/>
          </p:nvSpPr>
          <p:spPr>
            <a:xfrm>
              <a:off x="11387338" y="5159986"/>
              <a:ext cx="188741" cy="188741"/>
            </a:xfrm>
            <a:custGeom>
              <a:avLst/>
              <a:gdLst>
                <a:gd name="connsiteX0" fmla="*/ 188741 w 188741"/>
                <a:gd name="connsiteY0" fmla="*/ 94371 h 188741"/>
                <a:gd name="connsiteX1" fmla="*/ 94371 w 188741"/>
                <a:gd name="connsiteY1" fmla="*/ 188741 h 188741"/>
                <a:gd name="connsiteX2" fmla="*/ 0 w 188741"/>
                <a:gd name="connsiteY2" fmla="*/ 94371 h 188741"/>
                <a:gd name="connsiteX3" fmla="*/ 94371 w 188741"/>
                <a:gd name="connsiteY3" fmla="*/ 0 h 188741"/>
                <a:gd name="connsiteX4" fmla="*/ 188741 w 188741"/>
                <a:gd name="connsiteY4" fmla="*/ 94371 h 18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41" h="188741">
                  <a:moveTo>
                    <a:pt x="188741" y="94371"/>
                  </a:moveTo>
                  <a:cubicBezTo>
                    <a:pt x="188741" y="146490"/>
                    <a:pt x="146490" y="188741"/>
                    <a:pt x="94371" y="188741"/>
                  </a:cubicBezTo>
                  <a:cubicBezTo>
                    <a:pt x="42251" y="188741"/>
                    <a:pt x="0" y="146490"/>
                    <a:pt x="0" y="94371"/>
                  </a:cubicBezTo>
                  <a:cubicBezTo>
                    <a:pt x="0" y="42251"/>
                    <a:pt x="42251" y="0"/>
                    <a:pt x="94371" y="0"/>
                  </a:cubicBezTo>
                  <a:cubicBezTo>
                    <a:pt x="146490" y="0"/>
                    <a:pt x="188741" y="42251"/>
                    <a:pt x="188741" y="94371"/>
                  </a:cubicBezTo>
                  <a:close/>
                </a:path>
              </a:pathLst>
            </a:custGeom>
            <a:noFill/>
            <a:ln w="50469" cap="flat">
              <a:solidFill>
                <a:schemeClr val="bg1"/>
              </a:solidFill>
              <a:prstDash val="solid"/>
              <a:round/>
            </a:ln>
          </p:spPr>
          <p:txBody>
            <a:bodyPr rtlCol="0" anchor="ctr"/>
            <a:lstStyle/>
            <a:p>
              <a:endParaRPr lang="fr-FR"/>
            </a:p>
          </p:txBody>
        </p:sp>
        <p:sp>
          <p:nvSpPr>
            <p:cNvPr id="9" name="Forme libre 8">
              <a:extLst>
                <a:ext uri="{FF2B5EF4-FFF2-40B4-BE49-F238E27FC236}">
                  <a16:creationId xmlns:a16="http://schemas.microsoft.com/office/drawing/2014/main" id="{E974E7CA-C537-F948-8B6F-792EC607321A}"/>
                </a:ext>
              </a:extLst>
            </p:cNvPr>
            <p:cNvSpPr/>
            <p:nvPr/>
          </p:nvSpPr>
          <p:spPr>
            <a:xfrm>
              <a:off x="11603280" y="4699594"/>
              <a:ext cx="327866" cy="327866"/>
            </a:xfrm>
            <a:custGeom>
              <a:avLst/>
              <a:gdLst>
                <a:gd name="connsiteX0" fmla="*/ 327867 w 327866"/>
                <a:gd name="connsiteY0" fmla="*/ 163933 h 327866"/>
                <a:gd name="connsiteX1" fmla="*/ 163934 w 327866"/>
                <a:gd name="connsiteY1" fmla="*/ 327867 h 327866"/>
                <a:gd name="connsiteX2" fmla="*/ 0 w 327866"/>
                <a:gd name="connsiteY2" fmla="*/ 163934 h 327866"/>
                <a:gd name="connsiteX3" fmla="*/ 163934 w 327866"/>
                <a:gd name="connsiteY3" fmla="*/ 0 h 327866"/>
                <a:gd name="connsiteX4" fmla="*/ 327867 w 327866"/>
                <a:gd name="connsiteY4" fmla="*/ 163933 h 32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866" h="327866">
                  <a:moveTo>
                    <a:pt x="327867" y="163933"/>
                  </a:moveTo>
                  <a:cubicBezTo>
                    <a:pt x="327867" y="254471"/>
                    <a:pt x="254472" y="327867"/>
                    <a:pt x="163934" y="327867"/>
                  </a:cubicBezTo>
                  <a:cubicBezTo>
                    <a:pt x="73396" y="327867"/>
                    <a:pt x="0" y="254472"/>
                    <a:pt x="0" y="163934"/>
                  </a:cubicBezTo>
                  <a:cubicBezTo>
                    <a:pt x="0" y="73396"/>
                    <a:pt x="73396" y="0"/>
                    <a:pt x="163934" y="0"/>
                  </a:cubicBezTo>
                  <a:cubicBezTo>
                    <a:pt x="254472" y="0"/>
                    <a:pt x="327867" y="73396"/>
                    <a:pt x="327867" y="163933"/>
                  </a:cubicBezTo>
                  <a:close/>
                </a:path>
              </a:pathLst>
            </a:custGeom>
            <a:solidFill>
              <a:schemeClr val="accent3"/>
            </a:solidFill>
            <a:ln w="7210" cap="flat">
              <a:noFill/>
              <a:prstDash val="solid"/>
              <a:miter/>
            </a:ln>
          </p:spPr>
          <p:txBody>
            <a:bodyPr rtlCol="0" anchor="ctr"/>
            <a:lstStyle/>
            <a:p>
              <a:endParaRPr lang="fr-FR"/>
            </a:p>
          </p:txBody>
        </p:sp>
        <p:grpSp>
          <p:nvGrpSpPr>
            <p:cNvPr id="10" name="Graphique 2">
              <a:extLst>
                <a:ext uri="{FF2B5EF4-FFF2-40B4-BE49-F238E27FC236}">
                  <a16:creationId xmlns:a16="http://schemas.microsoft.com/office/drawing/2014/main" id="{258F6680-567A-DD42-9280-D0DF56D69836}"/>
                </a:ext>
              </a:extLst>
            </p:cNvPr>
            <p:cNvGrpSpPr/>
            <p:nvPr/>
          </p:nvGrpSpPr>
          <p:grpSpPr>
            <a:xfrm>
              <a:off x="11679227" y="4770680"/>
              <a:ext cx="176845" cy="190917"/>
              <a:chOff x="11679227" y="4770680"/>
              <a:chExt cx="176845" cy="190917"/>
            </a:xfrm>
          </p:grpSpPr>
          <p:sp>
            <p:nvSpPr>
              <p:cNvPr id="11" name="Forme libre 10">
                <a:extLst>
                  <a:ext uri="{FF2B5EF4-FFF2-40B4-BE49-F238E27FC236}">
                    <a16:creationId xmlns:a16="http://schemas.microsoft.com/office/drawing/2014/main" id="{414226EF-E8CB-2247-BE8E-023130EA0C87}"/>
                  </a:ext>
                </a:extLst>
              </p:cNvPr>
              <p:cNvSpPr/>
              <p:nvPr/>
            </p:nvSpPr>
            <p:spPr>
              <a:xfrm>
                <a:off x="11679227" y="4770680"/>
                <a:ext cx="176845" cy="190917"/>
              </a:xfrm>
              <a:custGeom>
                <a:avLst/>
                <a:gdLst>
                  <a:gd name="connsiteX0" fmla="*/ 0 w 176845"/>
                  <a:gd name="connsiteY0" fmla="*/ 0 h 190917"/>
                  <a:gd name="connsiteX1" fmla="*/ 176845 w 176845"/>
                  <a:gd name="connsiteY1" fmla="*/ 190917 h 190917"/>
                </a:gdLst>
                <a:ahLst/>
                <a:cxnLst>
                  <a:cxn ang="0">
                    <a:pos x="connsiteX0" y="connsiteY0"/>
                  </a:cxn>
                  <a:cxn ang="0">
                    <a:pos x="connsiteX1" y="connsiteY1"/>
                  </a:cxn>
                </a:cxnLst>
                <a:rect l="l" t="t" r="r" b="b"/>
                <a:pathLst>
                  <a:path w="176845" h="190917">
                    <a:moveTo>
                      <a:pt x="0" y="0"/>
                    </a:moveTo>
                    <a:lnTo>
                      <a:pt x="176845" y="190917"/>
                    </a:lnTo>
                  </a:path>
                </a:pathLst>
              </a:custGeom>
              <a:ln w="21630" cap="flat">
                <a:solidFill>
                  <a:srgbClr val="FFFFFF"/>
                </a:solidFill>
                <a:prstDash val="solid"/>
                <a:round/>
              </a:ln>
            </p:spPr>
            <p:txBody>
              <a:bodyPr rtlCol="0" anchor="ctr"/>
              <a:lstStyle/>
              <a:p>
                <a:endParaRPr lang="fr-FR"/>
              </a:p>
            </p:txBody>
          </p:sp>
          <p:sp>
            <p:nvSpPr>
              <p:cNvPr id="12" name="Forme libre 11">
                <a:extLst>
                  <a:ext uri="{FF2B5EF4-FFF2-40B4-BE49-F238E27FC236}">
                    <a16:creationId xmlns:a16="http://schemas.microsoft.com/office/drawing/2014/main" id="{4AA202AD-15D1-F144-B28B-569C5E7F9C8A}"/>
                  </a:ext>
                </a:extLst>
              </p:cNvPr>
              <p:cNvSpPr/>
              <p:nvPr/>
            </p:nvSpPr>
            <p:spPr>
              <a:xfrm>
                <a:off x="11679227" y="4770680"/>
                <a:ext cx="176845" cy="190917"/>
              </a:xfrm>
              <a:custGeom>
                <a:avLst/>
                <a:gdLst>
                  <a:gd name="connsiteX0" fmla="*/ 176845 w 176845"/>
                  <a:gd name="connsiteY0" fmla="*/ 0 h 190917"/>
                  <a:gd name="connsiteX1" fmla="*/ 0 w 176845"/>
                  <a:gd name="connsiteY1" fmla="*/ 190917 h 190917"/>
                </a:gdLst>
                <a:ahLst/>
                <a:cxnLst>
                  <a:cxn ang="0">
                    <a:pos x="connsiteX0" y="connsiteY0"/>
                  </a:cxn>
                  <a:cxn ang="0">
                    <a:pos x="connsiteX1" y="connsiteY1"/>
                  </a:cxn>
                </a:cxnLst>
                <a:rect l="l" t="t" r="r" b="b"/>
                <a:pathLst>
                  <a:path w="176845" h="190917">
                    <a:moveTo>
                      <a:pt x="176845" y="0"/>
                    </a:moveTo>
                    <a:lnTo>
                      <a:pt x="0" y="190917"/>
                    </a:lnTo>
                  </a:path>
                </a:pathLst>
              </a:custGeom>
              <a:ln w="21630" cap="flat">
                <a:solidFill>
                  <a:srgbClr val="FFFFFF"/>
                </a:solidFill>
                <a:prstDash val="solid"/>
                <a:round/>
              </a:ln>
            </p:spPr>
            <p:txBody>
              <a:bodyPr rtlCol="0" anchor="ctr"/>
              <a:lstStyle/>
              <a:p>
                <a:endParaRPr lang="fr-FR"/>
              </a:p>
            </p:txBody>
          </p:sp>
        </p:grpSp>
        <p:grpSp>
          <p:nvGrpSpPr>
            <p:cNvPr id="14" name="Graphique 2">
              <a:extLst>
                <a:ext uri="{FF2B5EF4-FFF2-40B4-BE49-F238E27FC236}">
                  <a16:creationId xmlns:a16="http://schemas.microsoft.com/office/drawing/2014/main" id="{258F6680-567A-DD42-9280-D0DF56D69836}"/>
                </a:ext>
              </a:extLst>
            </p:cNvPr>
            <p:cNvGrpSpPr/>
            <p:nvPr/>
          </p:nvGrpSpPr>
          <p:grpSpPr>
            <a:xfrm>
              <a:off x="11018923" y="4867735"/>
              <a:ext cx="206367" cy="222833"/>
              <a:chOff x="11018923" y="4867735"/>
              <a:chExt cx="206367" cy="222833"/>
            </a:xfrm>
          </p:grpSpPr>
          <p:sp>
            <p:nvSpPr>
              <p:cNvPr id="15" name="Forme libre 14">
                <a:extLst>
                  <a:ext uri="{FF2B5EF4-FFF2-40B4-BE49-F238E27FC236}">
                    <a16:creationId xmlns:a16="http://schemas.microsoft.com/office/drawing/2014/main" id="{93BCA03B-DE24-8047-B231-9ECC33517917}"/>
                  </a:ext>
                </a:extLst>
              </p:cNvPr>
              <p:cNvSpPr/>
              <p:nvPr/>
            </p:nvSpPr>
            <p:spPr>
              <a:xfrm>
                <a:off x="11018923" y="4867735"/>
                <a:ext cx="206367" cy="222833"/>
              </a:xfrm>
              <a:custGeom>
                <a:avLst/>
                <a:gdLst>
                  <a:gd name="connsiteX0" fmla="*/ 0 w 206367"/>
                  <a:gd name="connsiteY0" fmla="*/ 0 h 222833"/>
                  <a:gd name="connsiteX1" fmla="*/ 206368 w 206367"/>
                  <a:gd name="connsiteY1" fmla="*/ 222833 h 222833"/>
                </a:gdLst>
                <a:ahLst/>
                <a:cxnLst>
                  <a:cxn ang="0">
                    <a:pos x="connsiteX0" y="connsiteY0"/>
                  </a:cxn>
                  <a:cxn ang="0">
                    <a:pos x="connsiteX1" y="connsiteY1"/>
                  </a:cxn>
                </a:cxnLst>
                <a:rect l="l" t="t" r="r" b="b"/>
                <a:pathLst>
                  <a:path w="206367" h="222833">
                    <a:moveTo>
                      <a:pt x="0" y="0"/>
                    </a:moveTo>
                    <a:lnTo>
                      <a:pt x="206368" y="222833"/>
                    </a:lnTo>
                  </a:path>
                </a:pathLst>
              </a:custGeom>
              <a:ln w="21630" cap="flat">
                <a:solidFill>
                  <a:schemeClr val="bg1"/>
                </a:solidFill>
                <a:prstDash val="solid"/>
                <a:round/>
              </a:ln>
            </p:spPr>
            <p:txBody>
              <a:bodyPr rtlCol="0" anchor="ctr"/>
              <a:lstStyle/>
              <a:p>
                <a:endParaRPr lang="fr-FR"/>
              </a:p>
            </p:txBody>
          </p:sp>
          <p:sp>
            <p:nvSpPr>
              <p:cNvPr id="17" name="Forme libre 16">
                <a:extLst>
                  <a:ext uri="{FF2B5EF4-FFF2-40B4-BE49-F238E27FC236}">
                    <a16:creationId xmlns:a16="http://schemas.microsoft.com/office/drawing/2014/main" id="{7787B832-46D6-274E-B82B-A74200D16AAA}"/>
                  </a:ext>
                </a:extLst>
              </p:cNvPr>
              <p:cNvSpPr/>
              <p:nvPr/>
            </p:nvSpPr>
            <p:spPr>
              <a:xfrm>
                <a:off x="11018923" y="4867735"/>
                <a:ext cx="206367" cy="222833"/>
              </a:xfrm>
              <a:custGeom>
                <a:avLst/>
                <a:gdLst>
                  <a:gd name="connsiteX0" fmla="*/ 206368 w 206367"/>
                  <a:gd name="connsiteY0" fmla="*/ 0 h 222833"/>
                  <a:gd name="connsiteX1" fmla="*/ 0 w 206367"/>
                  <a:gd name="connsiteY1" fmla="*/ 222833 h 222833"/>
                </a:gdLst>
                <a:ahLst/>
                <a:cxnLst>
                  <a:cxn ang="0">
                    <a:pos x="connsiteX0" y="connsiteY0"/>
                  </a:cxn>
                  <a:cxn ang="0">
                    <a:pos x="connsiteX1" y="connsiteY1"/>
                  </a:cxn>
                </a:cxnLst>
                <a:rect l="l" t="t" r="r" b="b"/>
                <a:pathLst>
                  <a:path w="206367" h="222833">
                    <a:moveTo>
                      <a:pt x="206368" y="0"/>
                    </a:moveTo>
                    <a:lnTo>
                      <a:pt x="0" y="222833"/>
                    </a:lnTo>
                  </a:path>
                </a:pathLst>
              </a:custGeom>
              <a:ln w="21630" cap="flat">
                <a:solidFill>
                  <a:schemeClr val="bg1"/>
                </a:solidFill>
                <a:prstDash val="solid"/>
                <a:round/>
              </a:ln>
            </p:spPr>
            <p:txBody>
              <a:bodyPr rtlCol="0" anchor="ctr"/>
              <a:lstStyle/>
              <a:p>
                <a:endParaRPr lang="fr-FR"/>
              </a:p>
            </p:txBody>
          </p:sp>
        </p:grpSp>
      </p:grpSp>
      <p:grpSp>
        <p:nvGrpSpPr>
          <p:cNvPr id="47" name="Groupe 46">
            <a:extLst>
              <a:ext uri="{FF2B5EF4-FFF2-40B4-BE49-F238E27FC236}">
                <a16:creationId xmlns:a16="http://schemas.microsoft.com/office/drawing/2014/main" id="{918FFA1C-A63F-9642-98E2-4FEA72063BFC}"/>
              </a:ext>
            </a:extLst>
          </p:cNvPr>
          <p:cNvGrpSpPr/>
          <p:nvPr/>
        </p:nvGrpSpPr>
        <p:grpSpPr>
          <a:xfrm>
            <a:off x="0" y="6148818"/>
            <a:ext cx="11894049" cy="570481"/>
            <a:chOff x="0" y="6148818"/>
            <a:chExt cx="11894049" cy="570481"/>
          </a:xfrm>
        </p:grpSpPr>
        <p:sp>
          <p:nvSpPr>
            <p:cNvPr id="48" name="Rectangle 47">
              <a:extLst>
                <a:ext uri="{FF2B5EF4-FFF2-40B4-BE49-F238E27FC236}">
                  <a16:creationId xmlns:a16="http://schemas.microsoft.com/office/drawing/2014/main" id="{4351B20E-6C3D-A242-BD7A-5C95058FB5B6}"/>
                </a:ext>
              </a:extLst>
            </p:cNvPr>
            <p:cNvSpPr/>
            <p:nvPr/>
          </p:nvSpPr>
          <p:spPr>
            <a:xfrm>
              <a:off x="908942" y="6410321"/>
              <a:ext cx="1348126"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6 – Rétroaction</a:t>
              </a:r>
            </a:p>
          </p:txBody>
        </p:sp>
        <p:cxnSp>
          <p:nvCxnSpPr>
            <p:cNvPr id="50" name="Connecteur droit 49">
              <a:extLst>
                <a:ext uri="{FF2B5EF4-FFF2-40B4-BE49-F238E27FC236}">
                  <a16:creationId xmlns:a16="http://schemas.microsoft.com/office/drawing/2014/main" id="{615759D5-A606-5E41-9B11-ECC1A372F282}"/>
                </a:ext>
              </a:extLst>
            </p:cNvPr>
            <p:cNvCxnSpPr>
              <a:cxnSpLocks/>
            </p:cNvCxnSpPr>
            <p:nvPr/>
          </p:nvCxnSpPr>
          <p:spPr>
            <a:xfrm>
              <a:off x="2383604" y="6478858"/>
              <a:ext cx="829124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351F16AB-2CB1-1246-9835-C311EF3CDCDF}"/>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2" name="Google Shape;126;p27">
              <a:extLst>
                <a:ext uri="{FF2B5EF4-FFF2-40B4-BE49-F238E27FC236}">
                  <a16:creationId xmlns:a16="http://schemas.microsoft.com/office/drawing/2014/main" id="{90C0E3F0-116F-824D-B893-A11D15D54168}"/>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2021-06-04</a:t>
              </a:r>
              <a:endParaRPr sz="800">
                <a:solidFill>
                  <a:schemeClr val="accent6">
                    <a:lumMod val="20000"/>
                    <a:lumOff val="80000"/>
                  </a:schemeClr>
                </a:solidFill>
                <a:latin typeface="Viga"/>
                <a:ea typeface="Viga"/>
                <a:cs typeface="Viga"/>
                <a:sym typeface="Viga"/>
              </a:endParaRPr>
            </a:p>
          </p:txBody>
        </p:sp>
        <p:pic>
          <p:nvPicPr>
            <p:cNvPr id="53" name="Graphique 52">
              <a:extLst>
                <a:ext uri="{FF2B5EF4-FFF2-40B4-BE49-F238E27FC236}">
                  <a16:creationId xmlns:a16="http://schemas.microsoft.com/office/drawing/2014/main" id="{ACA02891-31AF-BE45-8306-6B2830046164}"/>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02047" y="6148818"/>
              <a:ext cx="399337" cy="570481"/>
            </a:xfrm>
            <a:prstGeom prst="rect">
              <a:avLst/>
            </a:prstGeom>
          </p:spPr>
        </p:pic>
      </p:grpSp>
      <p:sp>
        <p:nvSpPr>
          <p:cNvPr id="41" name="ZoneTexte 40">
            <a:extLst>
              <a:ext uri="{FF2B5EF4-FFF2-40B4-BE49-F238E27FC236}">
                <a16:creationId xmlns:a16="http://schemas.microsoft.com/office/drawing/2014/main" id="{55B0B34A-F0A6-437A-86AA-911196D1D927}"/>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2281262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7" name="Google Shape;77;p15">
            <a:hlinkClick r:id="rId4"/>
            <a:extLst>
              <a:ext uri="{FF2B5EF4-FFF2-40B4-BE49-F238E27FC236}">
                <a16:creationId xmlns:a16="http://schemas.microsoft.com/office/drawing/2014/main" id="{542D8B2F-ED9B-4E48-A7A8-855AE31A7F24}"/>
              </a:ext>
            </a:extLst>
          </p:cNvPr>
          <p:cNvPicPr preferRelativeResize="0"/>
          <p:nvPr/>
        </p:nvPicPr>
        <p:blipFill rotWithShape="1">
          <a:blip r:embed="rId5">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D9968DDB-3C13-7147-A59A-6A8523C8906E}"/>
              </a:ext>
            </a:extLst>
          </p:cNvPr>
          <p:cNvSpPr txBox="1">
            <a:spLocks/>
          </p:cNvSpPr>
          <p:nvPr/>
        </p:nvSpPr>
        <p:spPr>
          <a:xfrm>
            <a:off x="339637" y="484394"/>
            <a:ext cx="4820194" cy="1344406"/>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Visioconférence</a:t>
            </a:r>
            <a:endParaRPr lang="fr-CA" sz="3200"/>
          </a:p>
        </p:txBody>
      </p:sp>
      <p:sp>
        <p:nvSpPr>
          <p:cNvPr id="9" name="Espace réservé du texte 2">
            <a:extLst>
              <a:ext uri="{FF2B5EF4-FFF2-40B4-BE49-F238E27FC236}">
                <a16:creationId xmlns:a16="http://schemas.microsoft.com/office/drawing/2014/main" id="{4EF56F2F-3EEE-D14C-80E6-F174A69C377A}"/>
              </a:ext>
            </a:extLst>
          </p:cNvPr>
          <p:cNvSpPr txBox="1">
            <a:spLocks/>
          </p:cNvSpPr>
          <p:nvPr/>
        </p:nvSpPr>
        <p:spPr>
          <a:xfrm>
            <a:off x="5826032" y="568275"/>
            <a:ext cx="5800725" cy="6011914"/>
          </a:xfrm>
          <a:prstGeom prst="rect">
            <a:avLst/>
          </a:prstGeom>
        </p:spPr>
        <p:txBody>
          <a:bodyPr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5"/>
                </a:solidFill>
                <a:latin typeface="Viga" panose="020B0800030000020004" pitchFamily="34" charset="77"/>
                <a:ea typeface="+mn-ea"/>
                <a:cs typeface="+mn-cs"/>
              </a:defRPr>
            </a:lvl1pPr>
            <a:lvl2pPr marL="685800" indent="-228600" algn="l" defTabSz="914400" rtl="0" eaLnBrk="1" latinLnBrk="0" hangingPunct="1">
              <a:lnSpc>
                <a:spcPct val="90000"/>
              </a:lnSpc>
              <a:spcBef>
                <a:spcPts val="500"/>
              </a:spcBef>
              <a:buClr>
                <a:schemeClr val="accent1"/>
              </a:buClr>
              <a:buFontTx/>
              <a:buBlip>
                <a:blip r:embed="rId6">
                  <a:extLst>
                    <a:ext uri="{96DAC541-7B7A-43D3-8B79-37D633B846F1}">
                      <asvg:svgBlip xmlns:asvg="http://schemas.microsoft.com/office/drawing/2016/SVG/main" r:embed="rId7"/>
                    </a:ext>
                  </a:extLst>
                </a:blip>
              </a:buBlip>
              <a:defRPr sz="1800" b="0" i="0" kern="1200">
                <a:solidFill>
                  <a:schemeClr val="accent4"/>
                </a:solidFill>
                <a:latin typeface="Viga" panose="020B0800030000020004" pitchFamily="34" charset="77"/>
                <a:ea typeface="+mn-ea"/>
                <a:cs typeface="+mn-cs"/>
              </a:defRPr>
            </a:lvl2pPr>
            <a:lvl3pPr marL="1143000" indent="-228600" algn="l" defTabSz="914400" rtl="0" eaLnBrk="1" latinLnBrk="0" hangingPunct="1">
              <a:lnSpc>
                <a:spcPct val="90000"/>
              </a:lnSpc>
              <a:spcBef>
                <a:spcPts val="500"/>
              </a:spcBef>
              <a:buFontTx/>
              <a:buBlip>
                <a:blip r:embed="rId8">
                  <a:extLst>
                    <a:ext uri="{96DAC541-7B7A-43D3-8B79-37D633B846F1}">
                      <asvg:svgBlip xmlns:asvg="http://schemas.microsoft.com/office/drawing/2016/SVG/main" r:embed="rId9"/>
                    </a:ext>
                  </a:extLst>
                </a:blip>
              </a:buBlip>
              <a:defRPr sz="1400" b="0" i="0" kern="1200">
                <a:solidFill>
                  <a:schemeClr val="accent4"/>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Tx/>
              <a:buBlip>
                <a:blip r:embed="rId8">
                  <a:extLst>
                    <a:ext uri="{96DAC541-7B7A-43D3-8B79-37D633B846F1}">
                      <asvg:svgBlip xmlns:asvg="http://schemas.microsoft.com/office/drawing/2016/SVG/main" r:embed="rId9"/>
                    </a:ext>
                  </a:extLst>
                </a:blip>
              </a:buBlip>
              <a:defRPr sz="1100" b="0" i="0" kern="1200">
                <a:solidFill>
                  <a:schemeClr val="accent4"/>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100" b="0" i="0" kern="1200">
                <a:solidFill>
                  <a:schemeClr val="accent4"/>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dk1"/>
              </a:buClr>
              <a:buSzPts val="1500"/>
            </a:pPr>
            <a:r>
              <a:rPr lang="fr-CA" sz="2000">
                <a:solidFill>
                  <a:schemeClr val="bg1"/>
                </a:solidFill>
                <a:latin typeface="+mn-lt"/>
                <a:sym typeface="Ubuntu"/>
              </a:rPr>
              <a:t>Gérer le temps, les comportements, les contenus à enseigner et les activités à faire vivre aux apprenant(e)s pour maintenir un haut niveau d’engagement et rendre la visioconférence porteuse d’apprentissages, c’est un réel défi. C’est surtout différent des pratiques habituelles en classe.</a:t>
            </a:r>
            <a:br>
              <a:rPr lang="fr-CA" sz="2000">
                <a:solidFill>
                  <a:schemeClr val="bg1"/>
                </a:solidFill>
                <a:latin typeface="+mn-lt"/>
                <a:sym typeface="Ubuntu"/>
              </a:rPr>
            </a:br>
            <a:endParaRPr lang="fr-CA" sz="2000">
              <a:solidFill>
                <a:schemeClr val="bg1"/>
              </a:solidFill>
              <a:latin typeface="+mn-lt"/>
              <a:sym typeface="Ubuntu"/>
            </a:endParaRPr>
          </a:p>
          <a:p>
            <a:pPr>
              <a:buClr>
                <a:schemeClr val="dk1"/>
              </a:buClr>
              <a:buSzPts val="1500"/>
            </a:pPr>
            <a:r>
              <a:rPr lang="fr-CA" sz="2000">
                <a:solidFill>
                  <a:schemeClr val="bg1"/>
                </a:solidFill>
                <a:latin typeface="+mn-lt"/>
                <a:sym typeface="Ubuntu"/>
              </a:rPr>
              <a:t>- Avant les apprentissages</a:t>
            </a:r>
            <a:br>
              <a:rPr lang="fr-CA" sz="2000">
                <a:solidFill>
                  <a:schemeClr val="bg1"/>
                </a:solidFill>
                <a:latin typeface="+mn-lt"/>
                <a:sym typeface="Ubuntu"/>
              </a:rPr>
            </a:br>
            <a:r>
              <a:rPr lang="fr-CA" sz="2000">
                <a:solidFill>
                  <a:schemeClr val="bg1"/>
                </a:solidFill>
                <a:latin typeface="+mn-lt"/>
                <a:sym typeface="Ubuntu"/>
              </a:rPr>
              <a:t>- Contenus et contenants</a:t>
            </a:r>
            <a:br>
              <a:rPr lang="fr-CA" sz="2000">
                <a:solidFill>
                  <a:schemeClr val="bg1"/>
                </a:solidFill>
                <a:latin typeface="+mn-lt"/>
                <a:sym typeface="Ubuntu"/>
              </a:rPr>
            </a:br>
            <a:r>
              <a:rPr lang="fr-CA" sz="2000">
                <a:solidFill>
                  <a:schemeClr val="bg1"/>
                </a:solidFill>
                <a:latin typeface="+mn-lt"/>
                <a:sym typeface="Ubuntu"/>
              </a:rPr>
              <a:t>- Gestion de classe à distance</a:t>
            </a:r>
            <a:br>
              <a:rPr lang="fr-CA" sz="2000">
                <a:solidFill>
                  <a:schemeClr val="bg1"/>
                </a:solidFill>
                <a:latin typeface="+mn-lt"/>
                <a:sym typeface="Ubuntu"/>
              </a:rPr>
            </a:br>
            <a:r>
              <a:rPr lang="fr-CA" sz="2000">
                <a:solidFill>
                  <a:schemeClr val="bg1"/>
                </a:solidFill>
                <a:latin typeface="+mn-lt"/>
                <a:sym typeface="Ubuntu"/>
              </a:rPr>
              <a:t>- Enseignement </a:t>
            </a:r>
            <a:r>
              <a:rPr lang="fr-CA" sz="2000" err="1">
                <a:solidFill>
                  <a:schemeClr val="bg1"/>
                </a:solidFill>
                <a:latin typeface="+mn-lt"/>
                <a:sym typeface="Ubuntu"/>
              </a:rPr>
              <a:t>comodal</a:t>
            </a:r>
            <a:endParaRPr lang="fr-CA" sz="2000">
              <a:solidFill>
                <a:schemeClr val="bg1"/>
              </a:solidFill>
              <a:latin typeface="+mn-lt"/>
            </a:endParaRPr>
          </a:p>
        </p:txBody>
      </p:sp>
      <p:pic>
        <p:nvPicPr>
          <p:cNvPr id="3" name="Image 2">
            <a:hlinkClick r:id="rId10"/>
            <a:extLst>
              <a:ext uri="{FF2B5EF4-FFF2-40B4-BE49-F238E27FC236}">
                <a16:creationId xmlns:a16="http://schemas.microsoft.com/office/drawing/2014/main" id="{BA055918-8D2E-A245-8DE1-CE3D07FDE939}"/>
              </a:ext>
            </a:extLst>
          </p:cNvPr>
          <p:cNvPicPr>
            <a:picLocks noChangeAspect="1"/>
          </p:cNvPicPr>
          <p:nvPr/>
        </p:nvPicPr>
        <p:blipFill>
          <a:blip r:embed="rId11"/>
          <a:stretch>
            <a:fillRect/>
          </a:stretch>
        </p:blipFill>
        <p:spPr>
          <a:xfrm>
            <a:off x="9027967" y="4447898"/>
            <a:ext cx="2857501" cy="1609725"/>
          </a:xfrm>
          <a:prstGeom prst="rect">
            <a:avLst/>
          </a:prstGeom>
          <a:ln>
            <a:solidFill>
              <a:schemeClr val="accent1"/>
            </a:solidFill>
          </a:ln>
        </p:spPr>
      </p:pic>
      <p:sp>
        <p:nvSpPr>
          <p:cNvPr id="11" name="Rectangle 10">
            <a:extLst>
              <a:ext uri="{FF2B5EF4-FFF2-40B4-BE49-F238E27FC236}">
                <a16:creationId xmlns:a16="http://schemas.microsoft.com/office/drawing/2014/main" id="{8C3B8EB3-01D5-3044-9BF3-97C3FD4720F0}"/>
              </a:ext>
            </a:extLst>
          </p:cNvPr>
          <p:cNvSpPr/>
          <p:nvPr/>
        </p:nvSpPr>
        <p:spPr>
          <a:xfrm>
            <a:off x="2940949" y="952341"/>
            <a:ext cx="2294709" cy="707886"/>
          </a:xfrm>
          <a:prstGeom prst="rect">
            <a:avLst/>
          </a:prstGeom>
        </p:spPr>
        <p:txBody>
          <a:bodyPr wrap="squar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7</a:t>
            </a:r>
            <a:br>
              <a:rPr lang="fr-CA" sz="2000">
                <a:solidFill>
                  <a:srgbClr val="FFFFFF"/>
                </a:solidFill>
                <a:latin typeface="Ubuntu" panose="020B0604020202020204" charset="0"/>
              </a:rPr>
            </a:br>
            <a:endParaRPr lang="fr-FR" sz="2000"/>
          </a:p>
        </p:txBody>
      </p:sp>
      <p:sp>
        <p:nvSpPr>
          <p:cNvPr id="14" name="Rectangle 13">
            <a:extLst>
              <a:ext uri="{FF2B5EF4-FFF2-40B4-BE49-F238E27FC236}">
                <a16:creationId xmlns:a16="http://schemas.microsoft.com/office/drawing/2014/main" id="{4F3AF1EB-49A2-FB43-A397-25241ACDF6D1}"/>
              </a:ext>
            </a:extLst>
          </p:cNvPr>
          <p:cNvSpPr/>
          <p:nvPr/>
        </p:nvSpPr>
        <p:spPr>
          <a:xfrm>
            <a:off x="6320883" y="6015805"/>
            <a:ext cx="2013693" cy="369332"/>
          </a:xfrm>
          <a:prstGeom prst="rect">
            <a:avLst/>
          </a:prstGeom>
        </p:spPr>
        <p:txBody>
          <a:bodyPr wrap="none">
            <a:spAutoFit/>
          </a:bodyPr>
          <a:lstStyle/>
          <a:p>
            <a:r>
              <a:rPr lang="fr-CA">
                <a:solidFill>
                  <a:schemeClr val="bg1"/>
                </a:solidFill>
                <a:sym typeface="Ubuntu"/>
                <a:hlinkClick r:id="rId12"/>
              </a:rPr>
              <a:t>Microformation 7</a:t>
            </a:r>
            <a:endParaRPr lang="fr-FR"/>
          </a:p>
        </p:txBody>
      </p:sp>
      <p:pic>
        <p:nvPicPr>
          <p:cNvPr id="10" name="Image 9">
            <a:hlinkClick r:id="rId12"/>
            <a:extLst>
              <a:ext uri="{FF2B5EF4-FFF2-40B4-BE49-F238E27FC236}">
                <a16:creationId xmlns:a16="http://schemas.microsoft.com/office/drawing/2014/main" id="{DD6E031A-2909-9C49-BCD1-E0E8326A27A8}"/>
              </a:ext>
            </a:extLst>
          </p:cNvPr>
          <p:cNvPicPr>
            <a:picLocks noChangeAspect="1"/>
          </p:cNvPicPr>
          <p:nvPr/>
        </p:nvPicPr>
        <p:blipFill>
          <a:blip r:embed="rId13"/>
          <a:stretch>
            <a:fillRect/>
          </a:stretch>
        </p:blipFill>
        <p:spPr>
          <a:xfrm>
            <a:off x="5995974" y="4447898"/>
            <a:ext cx="2730420" cy="1378862"/>
          </a:xfrm>
          <a:prstGeom prst="rect">
            <a:avLst/>
          </a:prstGeom>
          <a:ln>
            <a:solidFill>
              <a:schemeClr val="accent1"/>
            </a:solidFill>
          </a:ln>
        </p:spPr>
      </p:pic>
    </p:spTree>
    <p:extLst>
      <p:ext uri="{BB962C8B-B14F-4D97-AF65-F5344CB8AC3E}">
        <p14:creationId xmlns:p14="http://schemas.microsoft.com/office/powerpoint/2010/main" val="2013271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10" name="Graphique 9">
            <a:extLst>
              <a:ext uri="{FF2B5EF4-FFF2-40B4-BE49-F238E27FC236}">
                <a16:creationId xmlns:a16="http://schemas.microsoft.com/office/drawing/2014/main" id="{246A4FE4-1DEC-4386-883A-EE728D799F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7675" y="5850890"/>
            <a:ext cx="2589872" cy="729299"/>
          </a:xfrm>
          <a:prstGeom prst="rect">
            <a:avLst/>
          </a:prstGeom>
        </p:spPr>
      </p:pic>
      <p:grpSp>
        <p:nvGrpSpPr>
          <p:cNvPr id="15" name="Groupe 14">
            <a:extLst>
              <a:ext uri="{FF2B5EF4-FFF2-40B4-BE49-F238E27FC236}">
                <a16:creationId xmlns:a16="http://schemas.microsoft.com/office/drawing/2014/main" id="{47E9C635-1743-4BA8-BC2A-17B2FC7E4E00}"/>
              </a:ext>
            </a:extLst>
          </p:cNvPr>
          <p:cNvGrpSpPr/>
          <p:nvPr/>
        </p:nvGrpSpPr>
        <p:grpSpPr>
          <a:xfrm>
            <a:off x="6060618" y="531050"/>
            <a:ext cx="3960343" cy="4025104"/>
            <a:chOff x="3224756" y="5310079"/>
            <a:chExt cx="3255311" cy="3652563"/>
          </a:xfrm>
        </p:grpSpPr>
        <p:sp>
          <p:nvSpPr>
            <p:cNvPr id="16" name="ZoneTexte 15">
              <a:extLst>
                <a:ext uri="{FF2B5EF4-FFF2-40B4-BE49-F238E27FC236}">
                  <a16:creationId xmlns:a16="http://schemas.microsoft.com/office/drawing/2014/main" id="{B970F812-C78D-440F-959C-12850BF09AC1}"/>
                </a:ext>
              </a:extLst>
            </p:cNvPr>
            <p:cNvSpPr txBox="1"/>
            <p:nvPr/>
          </p:nvSpPr>
          <p:spPr>
            <a:xfrm>
              <a:off x="3224934" y="6767862"/>
              <a:ext cx="2520000" cy="215444"/>
            </a:xfrm>
            <a:prstGeom prst="rect">
              <a:avLst/>
            </a:prstGeom>
            <a:noFill/>
          </p:spPr>
          <p:txBody>
            <a:bodyPr wrap="square" lIns="0" tIns="0" rIns="0" bIns="0">
              <a:spAutoFit/>
            </a:bodyPr>
            <a:lstStyle/>
            <a:p>
              <a:pPr>
                <a:spcAft>
                  <a:spcPts val="600"/>
                </a:spcAft>
                <a:tabLst>
                  <a:tab pos="347663" algn="l"/>
                </a:tabLst>
              </a:pPr>
              <a:r>
                <a:rPr lang="fr-CA" sz="1400" b="1">
                  <a:solidFill>
                    <a:schemeClr val="bg1"/>
                  </a:solidFill>
                  <a:latin typeface="Ubuntu" panose="020B0504030602030204" pitchFamily="34" charset="0"/>
                </a:rPr>
                <a:t>i6</a:t>
              </a:r>
              <a:r>
                <a:rPr lang="fr-CA" sz="1400">
                  <a:solidFill>
                    <a:schemeClr val="bg1"/>
                  </a:solidFill>
                  <a:latin typeface="Ubuntu" panose="020B0504030602030204" pitchFamily="34" charset="0"/>
                </a:rPr>
                <a:t>	Rétroaction</a:t>
              </a:r>
            </a:p>
          </p:txBody>
        </p:sp>
        <p:sp>
          <p:nvSpPr>
            <p:cNvPr id="17" name="ZoneTexte 16">
              <a:extLst>
                <a:ext uri="{FF2B5EF4-FFF2-40B4-BE49-F238E27FC236}">
                  <a16:creationId xmlns:a16="http://schemas.microsoft.com/office/drawing/2014/main" id="{7E67FEDA-C732-4D41-9BB5-4453EAB86F65}"/>
                </a:ext>
              </a:extLst>
            </p:cNvPr>
            <p:cNvSpPr txBox="1"/>
            <p:nvPr/>
          </p:nvSpPr>
          <p:spPr>
            <a:xfrm>
              <a:off x="3224934" y="7841755"/>
              <a:ext cx="2520000" cy="215444"/>
            </a:xfrm>
            <a:prstGeom prst="rect">
              <a:avLst/>
            </a:prstGeom>
            <a:noFill/>
          </p:spPr>
          <p:txBody>
            <a:bodyPr wrap="square" lIns="0" tIns="0" rIns="0" bIns="0">
              <a:spAutoFit/>
            </a:bodyPr>
            <a:lstStyle/>
            <a:p>
              <a:pPr>
                <a:spcAft>
                  <a:spcPts val="600"/>
                </a:spcAft>
                <a:tabLst>
                  <a:tab pos="347663" algn="l"/>
                </a:tabLst>
              </a:pPr>
              <a:r>
                <a:rPr lang="fr-CA" sz="1400" b="1">
                  <a:solidFill>
                    <a:schemeClr val="bg1"/>
                  </a:solidFill>
                  <a:latin typeface="Ubuntu" panose="020B0504030602030204" pitchFamily="34" charset="0"/>
                </a:rPr>
                <a:t>i10</a:t>
              </a:r>
              <a:r>
                <a:rPr lang="fr-CA" sz="1400">
                  <a:solidFill>
                    <a:schemeClr val="bg1"/>
                  </a:solidFill>
                  <a:latin typeface="Ubuntu" panose="020B0504030602030204" pitchFamily="34" charset="0"/>
                </a:rPr>
                <a:t>	Évaluation à distance</a:t>
              </a:r>
            </a:p>
          </p:txBody>
        </p:sp>
        <p:sp>
          <p:nvSpPr>
            <p:cNvPr id="18" name="ZoneTexte 17">
              <a:extLst>
                <a:ext uri="{FF2B5EF4-FFF2-40B4-BE49-F238E27FC236}">
                  <a16:creationId xmlns:a16="http://schemas.microsoft.com/office/drawing/2014/main" id="{18502BC0-65BD-4709-B380-003B39BD245E}"/>
                </a:ext>
              </a:extLst>
            </p:cNvPr>
            <p:cNvSpPr txBox="1"/>
            <p:nvPr/>
          </p:nvSpPr>
          <p:spPr>
            <a:xfrm>
              <a:off x="3224934" y="5770081"/>
              <a:ext cx="2520000" cy="430887"/>
            </a:xfrm>
            <a:prstGeom prst="rect">
              <a:avLst/>
            </a:prstGeom>
            <a:noFill/>
          </p:spPr>
          <p:txBody>
            <a:bodyPr wrap="square" lIns="0" tIns="0" rIns="0" bIns="0">
              <a:spAutoFit/>
            </a:bodyPr>
            <a:lstStyle/>
            <a:p>
              <a:pPr>
                <a:spcAft>
                  <a:spcPts val="600"/>
                </a:spcAft>
                <a:tabLst>
                  <a:tab pos="347663" algn="l"/>
                </a:tabLst>
              </a:pPr>
              <a:r>
                <a:rPr lang="fr-CA" sz="1400" b="1">
                  <a:solidFill>
                    <a:schemeClr val="bg1"/>
                  </a:solidFill>
                  <a:latin typeface="Ubuntu" panose="020B0504030602030204" pitchFamily="34" charset="0"/>
                </a:rPr>
                <a:t>i3	</a:t>
              </a:r>
              <a:r>
                <a:rPr lang="fr-CA" sz="1400">
                  <a:solidFill>
                    <a:schemeClr val="bg1"/>
                  </a:solidFill>
                  <a:latin typeface="Ubuntu" panose="020B0504030602030204" pitchFamily="34" charset="0"/>
                </a:rPr>
                <a:t>Relation enseignant(e)-</a:t>
              </a:r>
              <a:br>
                <a:rPr lang="fr-CA" sz="1400">
                  <a:solidFill>
                    <a:schemeClr val="bg1"/>
                  </a:solidFill>
                  <a:latin typeface="Ubuntu" panose="020B0504030602030204" pitchFamily="34" charset="0"/>
                </a:rPr>
              </a:br>
              <a:r>
                <a:rPr lang="fr-CA" sz="1400">
                  <a:solidFill>
                    <a:schemeClr val="bg1"/>
                  </a:solidFill>
                  <a:latin typeface="Ubuntu" panose="020B0504030602030204" pitchFamily="34" charset="0"/>
                </a:rPr>
                <a:t>	apprenant(e)</a:t>
              </a:r>
            </a:p>
          </p:txBody>
        </p:sp>
        <p:sp>
          <p:nvSpPr>
            <p:cNvPr id="19" name="ZoneTexte 18">
              <a:extLst>
                <a:ext uri="{FF2B5EF4-FFF2-40B4-BE49-F238E27FC236}">
                  <a16:creationId xmlns:a16="http://schemas.microsoft.com/office/drawing/2014/main" id="{3DAF7784-0C77-48A4-9A57-B44AA82836C3}"/>
                </a:ext>
              </a:extLst>
            </p:cNvPr>
            <p:cNvSpPr txBox="1"/>
            <p:nvPr/>
          </p:nvSpPr>
          <p:spPr>
            <a:xfrm>
              <a:off x="3224934" y="8531755"/>
              <a:ext cx="2520000" cy="430887"/>
            </a:xfrm>
            <a:prstGeom prst="rect">
              <a:avLst/>
            </a:prstGeom>
            <a:noFill/>
          </p:spPr>
          <p:txBody>
            <a:bodyPr wrap="square" lIns="0" tIns="0" rIns="0" bIns="0">
              <a:spAutoFit/>
            </a:bodyPr>
            <a:lstStyle/>
            <a:p>
              <a:pPr lvl="0">
                <a:spcAft>
                  <a:spcPts val="600"/>
                </a:spcAft>
                <a:tabLst>
                  <a:tab pos="347663" algn="l"/>
                </a:tabLst>
              </a:pPr>
              <a:r>
                <a:rPr lang="fr-CA" sz="1400" b="1">
                  <a:solidFill>
                    <a:schemeClr val="bg1"/>
                  </a:solidFill>
                  <a:latin typeface="Ubuntu" panose="020B0504030602030204" pitchFamily="34" charset="0"/>
                </a:rPr>
                <a:t>i13</a:t>
              </a:r>
              <a:r>
                <a:rPr lang="fr-CA" sz="1400">
                  <a:solidFill>
                    <a:schemeClr val="bg1"/>
                  </a:solidFill>
                  <a:latin typeface="Ubuntu" panose="020B0504030602030204" pitchFamily="34" charset="0"/>
                </a:rPr>
                <a:t>	Relation avec le milieu</a:t>
              </a:r>
              <a:br>
                <a:rPr lang="fr-CA" sz="1400">
                  <a:solidFill>
                    <a:schemeClr val="bg1"/>
                  </a:solidFill>
                  <a:latin typeface="Ubuntu" panose="020B0504030602030204" pitchFamily="34" charset="0"/>
                </a:rPr>
              </a:br>
              <a:r>
                <a:rPr lang="fr-CA" sz="1400">
                  <a:solidFill>
                    <a:schemeClr val="bg1"/>
                  </a:solidFill>
                  <a:latin typeface="Ubuntu" panose="020B0504030602030204" pitchFamily="34" charset="0"/>
                </a:rPr>
                <a:t>	familial</a:t>
              </a:r>
            </a:p>
          </p:txBody>
        </p:sp>
        <p:sp>
          <p:nvSpPr>
            <p:cNvPr id="20" name="ZoneTexte 19">
              <a:extLst>
                <a:ext uri="{FF2B5EF4-FFF2-40B4-BE49-F238E27FC236}">
                  <a16:creationId xmlns:a16="http://schemas.microsoft.com/office/drawing/2014/main" id="{B025FEE6-9CCD-45B4-B7DD-DA7FC7E9A22E}"/>
                </a:ext>
              </a:extLst>
            </p:cNvPr>
            <p:cNvSpPr txBox="1"/>
            <p:nvPr/>
          </p:nvSpPr>
          <p:spPr>
            <a:xfrm>
              <a:off x="3224934" y="6153971"/>
              <a:ext cx="2520000" cy="430887"/>
            </a:xfrm>
            <a:prstGeom prst="rect">
              <a:avLst/>
            </a:prstGeom>
            <a:noFill/>
          </p:spPr>
          <p:txBody>
            <a:bodyPr wrap="square" lIns="0" tIns="0" rIns="0" bIns="0">
              <a:spAutoFit/>
            </a:bodyPr>
            <a:lstStyle/>
            <a:p>
              <a:pPr>
                <a:spcAft>
                  <a:spcPts val="600"/>
                </a:spcAft>
                <a:tabLst>
                  <a:tab pos="347663" algn="l"/>
                </a:tabLst>
              </a:pPr>
              <a:r>
                <a:rPr lang="fr-CA" sz="1400" b="1">
                  <a:solidFill>
                    <a:schemeClr val="bg1"/>
                  </a:solidFill>
                  <a:latin typeface="Ubuntu" panose="020B0504030602030204" pitchFamily="34" charset="0"/>
                </a:rPr>
                <a:t>i4	</a:t>
              </a:r>
              <a:r>
                <a:rPr lang="fr-CA" sz="1400">
                  <a:solidFill>
                    <a:schemeClr val="bg1"/>
                  </a:solidFill>
                  <a:latin typeface="Ubuntu" panose="020B0504030602030204" pitchFamily="34" charset="0"/>
                </a:rPr>
                <a:t>Stratégies pédagogiques</a:t>
              </a:r>
            </a:p>
          </p:txBody>
        </p:sp>
        <p:sp>
          <p:nvSpPr>
            <p:cNvPr id="21" name="ZoneTexte 20">
              <a:extLst>
                <a:ext uri="{FF2B5EF4-FFF2-40B4-BE49-F238E27FC236}">
                  <a16:creationId xmlns:a16="http://schemas.microsoft.com/office/drawing/2014/main" id="{6CEF6423-691E-4FEF-8ACD-27D4B83DEC33}"/>
                </a:ext>
              </a:extLst>
            </p:cNvPr>
            <p:cNvSpPr txBox="1"/>
            <p:nvPr/>
          </p:nvSpPr>
          <p:spPr>
            <a:xfrm>
              <a:off x="3224934" y="6383972"/>
              <a:ext cx="2520000" cy="430887"/>
            </a:xfrm>
            <a:prstGeom prst="rect">
              <a:avLst/>
            </a:prstGeom>
            <a:noFill/>
          </p:spPr>
          <p:txBody>
            <a:bodyPr wrap="square" lIns="0" tIns="0" rIns="0" bIns="0">
              <a:spAutoFit/>
            </a:bodyPr>
            <a:lstStyle/>
            <a:p>
              <a:pPr lvl="0">
                <a:spcAft>
                  <a:spcPts val="600"/>
                </a:spcAft>
                <a:tabLst>
                  <a:tab pos="347663" algn="l"/>
                </a:tabLst>
              </a:pPr>
              <a:r>
                <a:rPr lang="fr-CA" sz="1400" b="1">
                  <a:solidFill>
                    <a:schemeClr val="bg1"/>
                  </a:solidFill>
                  <a:latin typeface="Ubuntu" panose="020B0504030602030204" pitchFamily="34" charset="0"/>
                </a:rPr>
                <a:t>i5</a:t>
              </a:r>
              <a:r>
                <a:rPr lang="fr-CA" sz="1400">
                  <a:solidFill>
                    <a:schemeClr val="bg1"/>
                  </a:solidFill>
                  <a:latin typeface="Ubuntu" panose="020B0504030602030204" pitchFamily="34" charset="0"/>
                </a:rPr>
                <a:t>	Matériel pédagogique</a:t>
              </a:r>
              <a:br>
                <a:rPr lang="fr-CA" sz="1400">
                  <a:solidFill>
                    <a:schemeClr val="bg1"/>
                  </a:solidFill>
                  <a:latin typeface="Ubuntu" panose="020B0504030602030204" pitchFamily="34" charset="0"/>
                </a:rPr>
              </a:br>
              <a:r>
                <a:rPr lang="fr-CA" sz="1400">
                  <a:solidFill>
                    <a:schemeClr val="bg1"/>
                  </a:solidFill>
                  <a:latin typeface="Ubuntu" panose="020B0504030602030204" pitchFamily="34" charset="0"/>
                </a:rPr>
                <a:t>	autoportant</a:t>
              </a:r>
            </a:p>
          </p:txBody>
        </p:sp>
        <p:sp>
          <p:nvSpPr>
            <p:cNvPr id="22" name="ZoneTexte 21">
              <a:extLst>
                <a:ext uri="{FF2B5EF4-FFF2-40B4-BE49-F238E27FC236}">
                  <a16:creationId xmlns:a16="http://schemas.microsoft.com/office/drawing/2014/main" id="{ED83189C-3EB4-438D-A277-D6EEB9FAE5F7}"/>
                </a:ext>
              </a:extLst>
            </p:cNvPr>
            <p:cNvSpPr txBox="1"/>
            <p:nvPr/>
          </p:nvSpPr>
          <p:spPr>
            <a:xfrm>
              <a:off x="3224934" y="5540080"/>
              <a:ext cx="2520000" cy="430887"/>
            </a:xfrm>
            <a:prstGeom prst="rect">
              <a:avLst/>
            </a:prstGeom>
            <a:noFill/>
          </p:spPr>
          <p:txBody>
            <a:bodyPr wrap="square" lIns="0" tIns="0" rIns="0" bIns="0">
              <a:spAutoFit/>
            </a:bodyPr>
            <a:lstStyle/>
            <a:p>
              <a:pPr>
                <a:spcAft>
                  <a:spcPts val="600"/>
                </a:spcAft>
                <a:tabLst>
                  <a:tab pos="347663" algn="l"/>
                </a:tabLst>
              </a:pPr>
              <a:r>
                <a:rPr lang="fr-CA" sz="1400" b="1">
                  <a:solidFill>
                    <a:schemeClr val="bg1"/>
                  </a:solidFill>
                  <a:latin typeface="Ubuntu" panose="020B0504030602030204" pitchFamily="34" charset="0"/>
                </a:rPr>
                <a:t>i2</a:t>
              </a:r>
              <a:r>
                <a:rPr lang="fr-CA" sz="1400">
                  <a:solidFill>
                    <a:schemeClr val="bg1"/>
                  </a:solidFill>
                  <a:latin typeface="Ubuntu" panose="020B0504030602030204" pitchFamily="34" charset="0"/>
                </a:rPr>
                <a:t> 	Continuum classe-distance</a:t>
              </a:r>
            </a:p>
          </p:txBody>
        </p:sp>
        <p:sp>
          <p:nvSpPr>
            <p:cNvPr id="23" name="ZoneTexte 22">
              <a:extLst>
                <a:ext uri="{FF2B5EF4-FFF2-40B4-BE49-F238E27FC236}">
                  <a16:creationId xmlns:a16="http://schemas.microsoft.com/office/drawing/2014/main" id="{6E17E0F7-2BEA-4299-ABF1-1446E528D617}"/>
                </a:ext>
              </a:extLst>
            </p:cNvPr>
            <p:cNvSpPr txBox="1"/>
            <p:nvPr/>
          </p:nvSpPr>
          <p:spPr>
            <a:xfrm>
              <a:off x="3224934" y="6997863"/>
              <a:ext cx="2520000" cy="215444"/>
            </a:xfrm>
            <a:prstGeom prst="rect">
              <a:avLst/>
            </a:prstGeom>
            <a:noFill/>
          </p:spPr>
          <p:txBody>
            <a:bodyPr wrap="square" lIns="0" tIns="0" rIns="0" bIns="0">
              <a:spAutoFit/>
            </a:bodyPr>
            <a:lstStyle/>
            <a:p>
              <a:pPr lvl="0">
                <a:spcAft>
                  <a:spcPts val="600"/>
                </a:spcAft>
                <a:tabLst>
                  <a:tab pos="347663" algn="l"/>
                </a:tabLst>
              </a:pPr>
              <a:r>
                <a:rPr lang="fr-CA" sz="1400" b="1">
                  <a:solidFill>
                    <a:schemeClr val="bg1"/>
                  </a:solidFill>
                  <a:latin typeface="Ubuntu" panose="020B0504030602030204" pitchFamily="34" charset="0"/>
                </a:rPr>
                <a:t>i7</a:t>
              </a:r>
              <a:r>
                <a:rPr lang="fr-CA" sz="1400">
                  <a:solidFill>
                    <a:schemeClr val="bg1"/>
                  </a:solidFill>
                  <a:latin typeface="Ubuntu" panose="020B0504030602030204" pitchFamily="34" charset="0"/>
                </a:rPr>
                <a:t>	Visioconférence</a:t>
              </a:r>
            </a:p>
          </p:txBody>
        </p:sp>
        <p:sp>
          <p:nvSpPr>
            <p:cNvPr id="24" name="ZoneTexte 23">
              <a:extLst>
                <a:ext uri="{FF2B5EF4-FFF2-40B4-BE49-F238E27FC236}">
                  <a16:creationId xmlns:a16="http://schemas.microsoft.com/office/drawing/2014/main" id="{AB01BCBF-B1C2-4478-9251-6ABCAE5F9F6F}"/>
                </a:ext>
              </a:extLst>
            </p:cNvPr>
            <p:cNvSpPr txBox="1"/>
            <p:nvPr/>
          </p:nvSpPr>
          <p:spPr>
            <a:xfrm>
              <a:off x="3224934" y="7611754"/>
              <a:ext cx="2520000" cy="430887"/>
            </a:xfrm>
            <a:prstGeom prst="rect">
              <a:avLst/>
            </a:prstGeom>
            <a:noFill/>
          </p:spPr>
          <p:txBody>
            <a:bodyPr wrap="square" lIns="0" tIns="0" rIns="0" bIns="0">
              <a:spAutoFit/>
            </a:bodyPr>
            <a:lstStyle/>
            <a:p>
              <a:pPr>
                <a:spcAft>
                  <a:spcPts val="600"/>
                </a:spcAft>
                <a:tabLst>
                  <a:tab pos="347663" algn="l"/>
                </a:tabLst>
              </a:pPr>
              <a:r>
                <a:rPr lang="fr-CA" sz="1400" b="1">
                  <a:solidFill>
                    <a:schemeClr val="bg1"/>
                  </a:solidFill>
                  <a:latin typeface="Ubuntu" panose="020B0504030602030204" pitchFamily="34" charset="0"/>
                </a:rPr>
                <a:t>i9</a:t>
              </a:r>
              <a:r>
                <a:rPr lang="fr-CA" sz="1400">
                  <a:solidFill>
                    <a:schemeClr val="bg1"/>
                  </a:solidFill>
                  <a:latin typeface="Ubuntu" panose="020B0504030602030204" pitchFamily="34" charset="0"/>
                </a:rPr>
                <a:t>	Suivi des apprentissages</a:t>
              </a:r>
            </a:p>
          </p:txBody>
        </p:sp>
        <p:sp>
          <p:nvSpPr>
            <p:cNvPr id="25" name="ZoneTexte 24">
              <a:extLst>
                <a:ext uri="{FF2B5EF4-FFF2-40B4-BE49-F238E27FC236}">
                  <a16:creationId xmlns:a16="http://schemas.microsoft.com/office/drawing/2014/main" id="{D8065043-B04C-428A-893F-4237F77E3B38}"/>
                </a:ext>
              </a:extLst>
            </p:cNvPr>
            <p:cNvSpPr txBox="1"/>
            <p:nvPr/>
          </p:nvSpPr>
          <p:spPr>
            <a:xfrm>
              <a:off x="3224934" y="8071756"/>
              <a:ext cx="2520000" cy="215444"/>
            </a:xfrm>
            <a:prstGeom prst="rect">
              <a:avLst/>
            </a:prstGeom>
            <a:noFill/>
          </p:spPr>
          <p:txBody>
            <a:bodyPr wrap="square" lIns="0" tIns="0" rIns="0" bIns="0">
              <a:spAutoFit/>
            </a:bodyPr>
            <a:lstStyle/>
            <a:p>
              <a:pPr>
                <a:spcAft>
                  <a:spcPts val="600"/>
                </a:spcAft>
                <a:tabLst>
                  <a:tab pos="347663" algn="l"/>
                </a:tabLst>
              </a:pPr>
              <a:r>
                <a:rPr lang="fr-CA" sz="1400" b="1">
                  <a:solidFill>
                    <a:schemeClr val="bg1"/>
                  </a:solidFill>
                  <a:latin typeface="Ubuntu" panose="020B0504030602030204" pitchFamily="34" charset="0"/>
                </a:rPr>
                <a:t>i11</a:t>
              </a:r>
              <a:r>
                <a:rPr lang="fr-CA" sz="1400">
                  <a:solidFill>
                    <a:schemeClr val="bg1"/>
                  </a:solidFill>
                  <a:latin typeface="Ubuntu" panose="020B0504030602030204" pitchFamily="34" charset="0"/>
                </a:rPr>
                <a:t>	Pédagogie inclusive</a:t>
              </a:r>
            </a:p>
          </p:txBody>
        </p:sp>
        <p:sp>
          <p:nvSpPr>
            <p:cNvPr id="26" name="ZoneTexte 25">
              <a:extLst>
                <a:ext uri="{FF2B5EF4-FFF2-40B4-BE49-F238E27FC236}">
                  <a16:creationId xmlns:a16="http://schemas.microsoft.com/office/drawing/2014/main" id="{D32D097E-E382-4DE8-AE7E-108F8836F7A9}"/>
                </a:ext>
              </a:extLst>
            </p:cNvPr>
            <p:cNvSpPr txBox="1"/>
            <p:nvPr/>
          </p:nvSpPr>
          <p:spPr>
            <a:xfrm>
              <a:off x="3228457" y="5310079"/>
              <a:ext cx="3251610" cy="430887"/>
            </a:xfrm>
            <a:prstGeom prst="rect">
              <a:avLst/>
            </a:prstGeom>
            <a:noFill/>
          </p:spPr>
          <p:txBody>
            <a:bodyPr wrap="square" lIns="0" tIns="0" rIns="0" bIns="0">
              <a:spAutoFit/>
            </a:bodyPr>
            <a:lstStyle/>
            <a:p>
              <a:pPr>
                <a:spcAft>
                  <a:spcPts val="600"/>
                </a:spcAft>
                <a:tabLst>
                  <a:tab pos="347663" algn="l"/>
                </a:tabLst>
              </a:pPr>
              <a:r>
                <a:rPr lang="fr-CA" sz="1400" b="1">
                  <a:solidFill>
                    <a:schemeClr val="bg1"/>
                  </a:solidFill>
                  <a:latin typeface="Ubuntu" panose="020B0804030602030204" pitchFamily="34" charset="0"/>
                  <a:ea typeface="Cambria" panose="02040503050406030204" pitchFamily="18" charset="0"/>
                </a:rPr>
                <a:t>i</a:t>
              </a:r>
              <a:r>
                <a:rPr lang="fr-CA" sz="1400" b="1">
                  <a:solidFill>
                    <a:schemeClr val="bg1"/>
                  </a:solidFill>
                  <a:latin typeface="Ubuntu" panose="020B0804030602030204" pitchFamily="34" charset="0"/>
                </a:rPr>
                <a:t>1</a:t>
              </a:r>
              <a:r>
                <a:rPr lang="fr-CA" sz="1400">
                  <a:solidFill>
                    <a:schemeClr val="bg1"/>
                  </a:solidFill>
                  <a:latin typeface="Ubuntu" panose="020B0504030602030204" pitchFamily="34" charset="0"/>
                </a:rPr>
                <a:t>	Synchrone, asynchrone et variantes</a:t>
              </a:r>
            </a:p>
          </p:txBody>
        </p:sp>
        <p:sp>
          <p:nvSpPr>
            <p:cNvPr id="27" name="ZoneTexte 26">
              <a:extLst>
                <a:ext uri="{FF2B5EF4-FFF2-40B4-BE49-F238E27FC236}">
                  <a16:creationId xmlns:a16="http://schemas.microsoft.com/office/drawing/2014/main" id="{784DC3E4-4908-45BB-B6C7-24E3E72868C0}"/>
                </a:ext>
              </a:extLst>
            </p:cNvPr>
            <p:cNvSpPr txBox="1"/>
            <p:nvPr/>
          </p:nvSpPr>
          <p:spPr>
            <a:xfrm>
              <a:off x="3224756" y="7227864"/>
              <a:ext cx="3007740" cy="646331"/>
            </a:xfrm>
            <a:prstGeom prst="rect">
              <a:avLst/>
            </a:prstGeom>
            <a:noFill/>
          </p:spPr>
          <p:txBody>
            <a:bodyPr wrap="square" lIns="0" tIns="0" rIns="0" bIns="0">
              <a:spAutoFit/>
            </a:bodyPr>
            <a:lstStyle/>
            <a:p>
              <a:pPr>
                <a:spcAft>
                  <a:spcPts val="600"/>
                </a:spcAft>
                <a:tabLst>
                  <a:tab pos="347663" algn="l"/>
                </a:tabLst>
              </a:pPr>
              <a:r>
                <a:rPr lang="fr-CA" sz="1400" b="1">
                  <a:solidFill>
                    <a:schemeClr val="bg1"/>
                  </a:solidFill>
                  <a:latin typeface="Ubuntu" panose="020B0804030602030204" pitchFamily="34" charset="0"/>
                  <a:ea typeface="Cambria" panose="02040503050406030204" pitchFamily="18" charset="0"/>
                </a:rPr>
                <a:t>i</a:t>
              </a:r>
              <a:r>
                <a:rPr lang="fr-CA" sz="1400" b="1">
                  <a:solidFill>
                    <a:schemeClr val="bg1"/>
                  </a:solidFill>
                  <a:latin typeface="Ubuntu" panose="020B0804030602030204" pitchFamily="34" charset="0"/>
                </a:rPr>
                <a:t>8</a:t>
              </a:r>
              <a:r>
                <a:rPr lang="fr-CA" sz="1400">
                  <a:solidFill>
                    <a:schemeClr val="bg1"/>
                  </a:solidFill>
                  <a:latin typeface="Ubuntu" panose="020B0504030602030204" pitchFamily="34" charset="0"/>
                </a:rPr>
                <a:t> 	Outils d’autonomisation, </a:t>
              </a:r>
              <a:br>
                <a:rPr lang="fr-CA" sz="1400">
                  <a:solidFill>
                    <a:schemeClr val="bg1"/>
                  </a:solidFill>
                  <a:latin typeface="Ubuntu" panose="020B0504030602030204" pitchFamily="34" charset="0"/>
                </a:rPr>
              </a:br>
              <a:r>
                <a:rPr lang="fr-CA" sz="1400">
                  <a:solidFill>
                    <a:schemeClr val="bg1"/>
                  </a:solidFill>
                  <a:latin typeface="Ubuntu" panose="020B0504030602030204" pitchFamily="34" charset="0"/>
                </a:rPr>
                <a:t>	de collaboration et d’interactions</a:t>
              </a:r>
            </a:p>
          </p:txBody>
        </p:sp>
        <p:sp>
          <p:nvSpPr>
            <p:cNvPr id="28" name="ZoneTexte 27">
              <a:extLst>
                <a:ext uri="{FF2B5EF4-FFF2-40B4-BE49-F238E27FC236}">
                  <a16:creationId xmlns:a16="http://schemas.microsoft.com/office/drawing/2014/main" id="{564DAF32-8AC8-47BC-8CAB-4EB43E2B3475}"/>
                </a:ext>
              </a:extLst>
            </p:cNvPr>
            <p:cNvSpPr txBox="1"/>
            <p:nvPr/>
          </p:nvSpPr>
          <p:spPr>
            <a:xfrm>
              <a:off x="3224934" y="8301757"/>
              <a:ext cx="2520000" cy="430887"/>
            </a:xfrm>
            <a:prstGeom prst="rect">
              <a:avLst/>
            </a:prstGeom>
            <a:noFill/>
          </p:spPr>
          <p:txBody>
            <a:bodyPr wrap="square" lIns="0" tIns="0" rIns="0" bIns="0">
              <a:spAutoFit/>
            </a:bodyPr>
            <a:lstStyle/>
            <a:p>
              <a:pPr lvl="0">
                <a:spcAft>
                  <a:spcPts val="600"/>
                </a:spcAft>
                <a:tabLst>
                  <a:tab pos="347663" algn="l"/>
                </a:tabLst>
              </a:pPr>
              <a:r>
                <a:rPr lang="fr-CA" sz="1400" b="1">
                  <a:solidFill>
                    <a:schemeClr val="bg1"/>
                  </a:solidFill>
                  <a:latin typeface="Ubuntu" panose="020B0504030602030204" pitchFamily="34" charset="0"/>
                </a:rPr>
                <a:t>i12</a:t>
              </a:r>
              <a:r>
                <a:rPr lang="fr-CA" sz="1400">
                  <a:solidFill>
                    <a:schemeClr val="bg1"/>
                  </a:solidFill>
                  <a:latin typeface="Ubuntu" panose="020B0504030602030204" pitchFamily="34" charset="0"/>
                </a:rPr>
                <a:t>	Réponse à l’intervention (RAI)</a:t>
              </a:r>
            </a:p>
          </p:txBody>
        </p:sp>
      </p:grpSp>
      <p:grpSp>
        <p:nvGrpSpPr>
          <p:cNvPr id="29" name="Groupe 28">
            <a:extLst>
              <a:ext uri="{FF2B5EF4-FFF2-40B4-BE49-F238E27FC236}">
                <a16:creationId xmlns:a16="http://schemas.microsoft.com/office/drawing/2014/main" id="{071ADADC-9A11-470D-A2A5-6461AEF093E6}"/>
              </a:ext>
            </a:extLst>
          </p:cNvPr>
          <p:cNvGrpSpPr/>
          <p:nvPr/>
        </p:nvGrpSpPr>
        <p:grpSpPr>
          <a:xfrm>
            <a:off x="671948" y="1147175"/>
            <a:ext cx="4731198" cy="4497755"/>
            <a:chOff x="5131915" y="4458624"/>
            <a:chExt cx="4731198" cy="4497755"/>
          </a:xfrm>
        </p:grpSpPr>
        <p:grpSp>
          <p:nvGrpSpPr>
            <p:cNvPr id="30" name="Groupe 29">
              <a:extLst>
                <a:ext uri="{FF2B5EF4-FFF2-40B4-BE49-F238E27FC236}">
                  <a16:creationId xmlns:a16="http://schemas.microsoft.com/office/drawing/2014/main" id="{88C5BF35-7E0B-4238-BDE8-1DDF1B7FCED7}"/>
                </a:ext>
              </a:extLst>
            </p:cNvPr>
            <p:cNvGrpSpPr>
              <a:grpSpLocks noChangeAspect="1"/>
            </p:cNvGrpSpPr>
            <p:nvPr/>
          </p:nvGrpSpPr>
          <p:grpSpPr>
            <a:xfrm>
              <a:off x="5542209" y="4926605"/>
              <a:ext cx="3960137" cy="3960000"/>
              <a:chOff x="2851147" y="1328734"/>
              <a:chExt cx="6477225" cy="6477002"/>
            </a:xfrm>
            <a:solidFill>
              <a:schemeClr val="bg1">
                <a:lumMod val="95000"/>
              </a:schemeClr>
            </a:solidFill>
          </p:grpSpPr>
          <p:sp>
            <p:nvSpPr>
              <p:cNvPr id="62" name="Forme libre : forme 61">
                <a:extLst>
                  <a:ext uri="{FF2B5EF4-FFF2-40B4-BE49-F238E27FC236}">
                    <a16:creationId xmlns:a16="http://schemas.microsoft.com/office/drawing/2014/main" id="{253C09A1-D38D-4CCA-B54E-9462B7BD0E6C}"/>
                  </a:ext>
                </a:extLst>
              </p:cNvPr>
              <p:cNvSpPr/>
              <p:nvPr/>
            </p:nvSpPr>
            <p:spPr>
              <a:xfrm>
                <a:off x="7169403" y="1953958"/>
                <a:ext cx="2158969" cy="3617499"/>
              </a:xfrm>
              <a:custGeom>
                <a:avLst/>
                <a:gdLst>
                  <a:gd name="connsiteX0" fmla="*/ -620 w 2158969"/>
                  <a:gd name="connsiteY0" fmla="*/ 1146706 h 3617499"/>
                  <a:gd name="connsiteX1" fmla="*/ 832627 w 2158969"/>
                  <a:gd name="connsiteY1" fmla="*/ -200 h 3617499"/>
                  <a:gd name="connsiteX2" fmla="*/ 1999439 w 2158969"/>
                  <a:gd name="connsiteY2" fmla="*/ 3617300 h 3617499"/>
                  <a:gd name="connsiteX3" fmla="*/ 654414 w 2158969"/>
                  <a:gd name="connsiteY3" fmla="*/ 3180198 h 3617499"/>
                  <a:gd name="connsiteX4" fmla="*/ -620 w 2158969"/>
                  <a:gd name="connsiteY4" fmla="*/ 1146706 h 3617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969" h="3617499">
                    <a:moveTo>
                      <a:pt x="-620" y="1146706"/>
                    </a:moveTo>
                    <a:lnTo>
                      <a:pt x="832627" y="-200"/>
                    </a:lnTo>
                    <a:cubicBezTo>
                      <a:pt x="1961435" y="827475"/>
                      <a:pt x="2431970" y="2286020"/>
                      <a:pt x="1999439" y="3617300"/>
                    </a:cubicBezTo>
                    <a:lnTo>
                      <a:pt x="654414" y="3180198"/>
                    </a:lnTo>
                    <a:cubicBezTo>
                      <a:pt x="897968" y="2432038"/>
                      <a:pt x="633840" y="1612012"/>
                      <a:pt x="-620" y="1146706"/>
                    </a:cubicBezTo>
                    <a:close/>
                  </a:path>
                </a:pathLst>
              </a:custGeom>
              <a:grpFill/>
              <a:ln w="38100" cap="flat">
                <a:solidFill>
                  <a:schemeClr val="bg1"/>
                </a:solidFill>
                <a:prstDash val="solid"/>
                <a:miter/>
              </a:ln>
            </p:spPr>
            <p:txBody>
              <a:bodyPr rtlCol="0" anchor="ctr"/>
              <a:lstStyle/>
              <a:p>
                <a:endParaRPr lang="fr-CA"/>
              </a:p>
            </p:txBody>
          </p:sp>
          <p:sp>
            <p:nvSpPr>
              <p:cNvPr id="63" name="Forme libre : forme 62">
                <a:extLst>
                  <a:ext uri="{FF2B5EF4-FFF2-40B4-BE49-F238E27FC236}">
                    <a16:creationId xmlns:a16="http://schemas.microsoft.com/office/drawing/2014/main" id="{C124D4B0-9D33-4FD3-B29A-51C1CF27B464}"/>
                  </a:ext>
                </a:extLst>
              </p:cNvPr>
              <p:cNvSpPr/>
              <p:nvPr/>
            </p:nvSpPr>
            <p:spPr>
              <a:xfrm>
                <a:off x="4189412" y="1328734"/>
                <a:ext cx="3813238" cy="1772034"/>
              </a:xfrm>
              <a:custGeom>
                <a:avLst/>
                <a:gdLst>
                  <a:gd name="connsiteX0" fmla="*/ -620 w 3813238"/>
                  <a:gd name="connsiteY0" fmla="*/ 615881 h 1772034"/>
                  <a:gd name="connsiteX1" fmla="*/ 1899618 w 3813238"/>
                  <a:gd name="connsiteY1" fmla="*/ -196 h 1772034"/>
                  <a:gd name="connsiteX2" fmla="*/ 1912286 w 3813238"/>
                  <a:gd name="connsiteY2" fmla="*/ -196 h 1772034"/>
                  <a:gd name="connsiteX3" fmla="*/ 3812618 w 3813238"/>
                  <a:gd name="connsiteY3" fmla="*/ 624929 h 1772034"/>
                  <a:gd name="connsiteX4" fmla="*/ 2979371 w 3813238"/>
                  <a:gd name="connsiteY4" fmla="*/ 1771835 h 1772034"/>
                  <a:gd name="connsiteX5" fmla="*/ 835675 w 3813238"/>
                  <a:gd name="connsiteY5" fmla="*/ 1767263 h 1772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3238" h="1772034">
                    <a:moveTo>
                      <a:pt x="-620" y="615881"/>
                    </a:moveTo>
                    <a:cubicBezTo>
                      <a:pt x="551602" y="214535"/>
                      <a:pt x="1216961" y="-1177"/>
                      <a:pt x="1899618" y="-196"/>
                    </a:cubicBezTo>
                    <a:lnTo>
                      <a:pt x="1912286" y="-196"/>
                    </a:lnTo>
                    <a:cubicBezTo>
                      <a:pt x="2595990" y="1356"/>
                      <a:pt x="3261502" y="220279"/>
                      <a:pt x="3812618" y="624929"/>
                    </a:cubicBezTo>
                    <a:lnTo>
                      <a:pt x="2979371" y="1771835"/>
                    </a:lnTo>
                    <a:cubicBezTo>
                      <a:pt x="2341578" y="1305014"/>
                      <a:pt x="1475431" y="1303167"/>
                      <a:pt x="835675" y="1767263"/>
                    </a:cubicBezTo>
                    <a:close/>
                  </a:path>
                </a:pathLst>
              </a:custGeom>
              <a:grpFill/>
              <a:ln w="38100" cap="flat">
                <a:solidFill>
                  <a:schemeClr val="bg1"/>
                </a:solidFill>
                <a:prstDash val="solid"/>
                <a:miter/>
              </a:ln>
            </p:spPr>
            <p:txBody>
              <a:bodyPr rtlCol="0" anchor="ctr"/>
              <a:lstStyle/>
              <a:p>
                <a:endParaRPr lang="fr-CA"/>
              </a:p>
            </p:txBody>
          </p:sp>
          <p:sp>
            <p:nvSpPr>
              <p:cNvPr id="64" name="Forme libre : forme 63">
                <a:extLst>
                  <a:ext uri="{FF2B5EF4-FFF2-40B4-BE49-F238E27FC236}">
                    <a16:creationId xmlns:a16="http://schemas.microsoft.com/office/drawing/2014/main" id="{89CA811D-1723-47E9-96B9-F99C10F65F00}"/>
                  </a:ext>
                </a:extLst>
              </p:cNvPr>
              <p:cNvSpPr/>
              <p:nvPr/>
            </p:nvSpPr>
            <p:spPr>
              <a:xfrm>
                <a:off x="2851147" y="1944814"/>
                <a:ext cx="2174558" cy="3632168"/>
              </a:xfrm>
              <a:custGeom>
                <a:avLst/>
                <a:gdLst>
                  <a:gd name="connsiteX0" fmla="*/ -618 w 2174558"/>
                  <a:gd name="connsiteY0" fmla="*/ 2622224 h 3632168"/>
                  <a:gd name="connsiteX1" fmla="*/ 1337644 w 2174558"/>
                  <a:gd name="connsiteY1" fmla="*/ -200 h 3632168"/>
                  <a:gd name="connsiteX2" fmla="*/ 2173939 w 2174558"/>
                  <a:gd name="connsiteY2" fmla="*/ 1151278 h 3632168"/>
                  <a:gd name="connsiteX3" fmla="*/ 1513571 w 2174558"/>
                  <a:gd name="connsiteY3" fmla="*/ 3191914 h 3632168"/>
                  <a:gd name="connsiteX4" fmla="*/ 159973 w 2174558"/>
                  <a:gd name="connsiteY4" fmla="*/ 3631969 h 3632168"/>
                  <a:gd name="connsiteX5" fmla="*/ -618 w 2174558"/>
                  <a:gd name="connsiteY5" fmla="*/ 2622224 h 363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4558" h="3632168">
                    <a:moveTo>
                      <a:pt x="-618" y="2622224"/>
                    </a:moveTo>
                    <a:cubicBezTo>
                      <a:pt x="-1066" y="1584008"/>
                      <a:pt x="496691" y="608629"/>
                      <a:pt x="1337644" y="-200"/>
                    </a:cubicBezTo>
                    <a:lnTo>
                      <a:pt x="2173939" y="1151278"/>
                    </a:lnTo>
                    <a:cubicBezTo>
                      <a:pt x="1534316" y="1616117"/>
                      <a:pt x="1267550" y="2440467"/>
                      <a:pt x="1513571" y="3191914"/>
                    </a:cubicBezTo>
                    <a:lnTo>
                      <a:pt x="159973" y="3631969"/>
                    </a:lnTo>
                    <a:cubicBezTo>
                      <a:pt x="53255" y="3306033"/>
                      <a:pt x="-952" y="2965190"/>
                      <a:pt x="-618" y="2622224"/>
                    </a:cubicBezTo>
                    <a:close/>
                  </a:path>
                </a:pathLst>
              </a:custGeom>
              <a:grpFill/>
              <a:ln w="38100" cap="flat">
                <a:solidFill>
                  <a:schemeClr val="bg1"/>
                </a:solidFill>
                <a:prstDash val="solid"/>
                <a:miter/>
              </a:ln>
            </p:spPr>
            <p:txBody>
              <a:bodyPr rtlCol="0" anchor="ctr"/>
              <a:lstStyle/>
              <a:p>
                <a:endParaRPr lang="fr-CA"/>
              </a:p>
            </p:txBody>
          </p:sp>
          <p:sp>
            <p:nvSpPr>
              <p:cNvPr id="65" name="Forme libre : forme 64">
                <a:extLst>
                  <a:ext uri="{FF2B5EF4-FFF2-40B4-BE49-F238E27FC236}">
                    <a16:creationId xmlns:a16="http://schemas.microsoft.com/office/drawing/2014/main" id="{0094A65F-37CD-4B88-AD60-F57E4E6A4D1C}"/>
                  </a:ext>
                </a:extLst>
              </p:cNvPr>
              <p:cNvSpPr/>
              <p:nvPr/>
            </p:nvSpPr>
            <p:spPr>
              <a:xfrm>
                <a:off x="3011740" y="5136927"/>
                <a:ext cx="3087433" cy="2668809"/>
              </a:xfrm>
              <a:custGeom>
                <a:avLst/>
                <a:gdLst>
                  <a:gd name="connsiteX0" fmla="*/ -620 w 3087433"/>
                  <a:gd name="connsiteY0" fmla="*/ 439855 h 2668809"/>
                  <a:gd name="connsiteX1" fmla="*/ 1352978 w 3087433"/>
                  <a:gd name="connsiteY1" fmla="*/ -200 h 2668809"/>
                  <a:gd name="connsiteX2" fmla="*/ 3082051 w 3087433"/>
                  <a:gd name="connsiteY2" fmla="*/ 1251480 h 2668809"/>
                  <a:gd name="connsiteX3" fmla="*/ 3086814 w 3087433"/>
                  <a:gd name="connsiteY3" fmla="*/ 1251480 h 2668809"/>
                  <a:gd name="connsiteX4" fmla="*/ 3086814 w 3087433"/>
                  <a:gd name="connsiteY4" fmla="*/ 2668610 h 2668809"/>
                  <a:gd name="connsiteX5" fmla="*/ 3074145 w 3087433"/>
                  <a:gd name="connsiteY5" fmla="*/ 2668610 h 2668809"/>
                  <a:gd name="connsiteX6" fmla="*/ 271509 w 3087433"/>
                  <a:gd name="connsiteY6" fmla="*/ 1048408 h 2668809"/>
                  <a:gd name="connsiteX7" fmla="*/ -620 w 3087433"/>
                  <a:gd name="connsiteY7" fmla="*/ 439855 h 266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7433" h="2668809">
                    <a:moveTo>
                      <a:pt x="-620" y="439855"/>
                    </a:moveTo>
                    <a:lnTo>
                      <a:pt x="1352978" y="-200"/>
                    </a:lnTo>
                    <a:cubicBezTo>
                      <a:pt x="1598571" y="746637"/>
                      <a:pt x="2295867" y="1251414"/>
                      <a:pt x="3082051" y="1251480"/>
                    </a:cubicBezTo>
                    <a:lnTo>
                      <a:pt x="3086814" y="1251480"/>
                    </a:lnTo>
                    <a:lnTo>
                      <a:pt x="3086814" y="2668610"/>
                    </a:lnTo>
                    <a:lnTo>
                      <a:pt x="3074145" y="2668610"/>
                    </a:lnTo>
                    <a:cubicBezTo>
                      <a:pt x="1876377" y="2667467"/>
                      <a:pt x="830818" y="2016052"/>
                      <a:pt x="271509" y="1048408"/>
                    </a:cubicBezTo>
                    <a:cubicBezTo>
                      <a:pt x="159981" y="855527"/>
                      <a:pt x="68779" y="651577"/>
                      <a:pt x="-620" y="439855"/>
                    </a:cubicBezTo>
                    <a:close/>
                  </a:path>
                </a:pathLst>
              </a:custGeom>
              <a:grpFill/>
              <a:ln w="38100" cap="flat">
                <a:solidFill>
                  <a:schemeClr val="bg1"/>
                </a:solidFill>
                <a:prstDash val="solid"/>
                <a:miter/>
              </a:ln>
            </p:spPr>
            <p:txBody>
              <a:bodyPr rtlCol="0" anchor="ctr"/>
              <a:lstStyle/>
              <a:p>
                <a:endParaRPr lang="fr-CA"/>
              </a:p>
            </p:txBody>
          </p:sp>
          <p:sp>
            <p:nvSpPr>
              <p:cNvPr id="66" name="Forme libre : forme 65">
                <a:extLst>
                  <a:ext uri="{FF2B5EF4-FFF2-40B4-BE49-F238E27FC236}">
                    <a16:creationId xmlns:a16="http://schemas.microsoft.com/office/drawing/2014/main" id="{B485F8C0-E387-4CFA-BB4D-9C790AB2003D}"/>
                  </a:ext>
                </a:extLst>
              </p:cNvPr>
              <p:cNvSpPr/>
              <p:nvPr/>
            </p:nvSpPr>
            <p:spPr>
              <a:xfrm>
                <a:off x="6099174" y="5134355"/>
                <a:ext cx="3070288" cy="2671381"/>
              </a:xfrm>
              <a:custGeom>
                <a:avLst/>
                <a:gdLst>
                  <a:gd name="connsiteX0" fmla="*/ -620 w 3070288"/>
                  <a:gd name="connsiteY0" fmla="*/ 2671182 h 2671381"/>
                  <a:gd name="connsiteX1" fmla="*/ -620 w 3070288"/>
                  <a:gd name="connsiteY1" fmla="*/ 1254052 h 2671381"/>
                  <a:gd name="connsiteX2" fmla="*/ 1724643 w 3070288"/>
                  <a:gd name="connsiteY2" fmla="*/ -200 h 2671381"/>
                  <a:gd name="connsiteX3" fmla="*/ 3069668 w 3070288"/>
                  <a:gd name="connsiteY3" fmla="*/ 436903 h 2671381"/>
                  <a:gd name="connsiteX4" fmla="*/ 2790014 w 3070288"/>
                  <a:gd name="connsiteY4" fmla="*/ 1060600 h 2671381"/>
                  <a:gd name="connsiteX5" fmla="*/ -620 w 3070288"/>
                  <a:gd name="connsiteY5" fmla="*/ 2671182 h 267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0288" h="2671381">
                    <a:moveTo>
                      <a:pt x="-620" y="2671182"/>
                    </a:moveTo>
                    <a:lnTo>
                      <a:pt x="-620" y="1254052"/>
                    </a:lnTo>
                    <a:cubicBezTo>
                      <a:pt x="784811" y="1251919"/>
                      <a:pt x="1480327" y="746284"/>
                      <a:pt x="1724643" y="-200"/>
                    </a:cubicBezTo>
                    <a:lnTo>
                      <a:pt x="3069668" y="436903"/>
                    </a:lnTo>
                    <a:cubicBezTo>
                      <a:pt x="2998803" y="654130"/>
                      <a:pt x="2905077" y="863203"/>
                      <a:pt x="2790014" y="1060600"/>
                    </a:cubicBezTo>
                    <a:cubicBezTo>
                      <a:pt x="2230421" y="2021672"/>
                      <a:pt x="1190482" y="2667753"/>
                      <a:pt x="-620" y="2671182"/>
                    </a:cubicBezTo>
                    <a:close/>
                  </a:path>
                </a:pathLst>
              </a:custGeom>
              <a:grpFill/>
              <a:ln w="38100" cap="flat">
                <a:solidFill>
                  <a:schemeClr val="bg1"/>
                </a:solidFill>
                <a:prstDash val="solid"/>
                <a:miter/>
              </a:ln>
            </p:spPr>
            <p:txBody>
              <a:bodyPr rtlCol="0" anchor="ctr"/>
              <a:lstStyle/>
              <a:p>
                <a:endParaRPr lang="fr-CA"/>
              </a:p>
            </p:txBody>
          </p:sp>
          <p:sp>
            <p:nvSpPr>
              <p:cNvPr id="67" name="Forme libre : forme 66">
                <a:extLst>
                  <a:ext uri="{FF2B5EF4-FFF2-40B4-BE49-F238E27FC236}">
                    <a16:creationId xmlns:a16="http://schemas.microsoft.com/office/drawing/2014/main" id="{9A60997C-01BA-49F4-A124-DC4499BCEBEE}"/>
                  </a:ext>
                </a:extLst>
              </p:cNvPr>
              <p:cNvSpPr/>
              <p:nvPr/>
            </p:nvSpPr>
            <p:spPr>
              <a:xfrm>
                <a:off x="4275136" y="2748638"/>
                <a:ext cx="3639693" cy="3639684"/>
              </a:xfrm>
              <a:custGeom>
                <a:avLst/>
                <a:gdLst>
                  <a:gd name="connsiteX0" fmla="*/ -620 w 3639693"/>
                  <a:gd name="connsiteY0" fmla="*/ 1820209 h 3639684"/>
                  <a:gd name="connsiteX1" fmla="*/ 1818664 w 3639693"/>
                  <a:gd name="connsiteY1" fmla="*/ -200 h 3639684"/>
                  <a:gd name="connsiteX2" fmla="*/ 3639073 w 3639693"/>
                  <a:gd name="connsiteY2" fmla="*/ 1819075 h 3639684"/>
                  <a:gd name="connsiteX3" fmla="*/ 1823704 w 3639693"/>
                  <a:gd name="connsiteY3" fmla="*/ 3639484 h 3639684"/>
                  <a:gd name="connsiteX4" fmla="*/ 1818655 w 3639693"/>
                  <a:gd name="connsiteY4" fmla="*/ 3639484 h 3639684"/>
                  <a:gd name="connsiteX5" fmla="*/ -620 w 3639693"/>
                  <a:gd name="connsiteY5" fmla="*/ 1823066 h 3639684"/>
                  <a:gd name="connsiteX6" fmla="*/ -620 w 3639693"/>
                  <a:gd name="connsiteY6" fmla="*/ 1820209 h 363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9693" h="3639684">
                    <a:moveTo>
                      <a:pt x="-620" y="1820209"/>
                    </a:moveTo>
                    <a:cubicBezTo>
                      <a:pt x="-934" y="815131"/>
                      <a:pt x="813587" y="105"/>
                      <a:pt x="1818664" y="-200"/>
                    </a:cubicBezTo>
                    <a:cubicBezTo>
                      <a:pt x="2823733" y="-514"/>
                      <a:pt x="3638787" y="814007"/>
                      <a:pt x="3639073" y="1819075"/>
                    </a:cubicBezTo>
                    <a:cubicBezTo>
                      <a:pt x="3639359" y="2822620"/>
                      <a:pt x="2827258" y="3637017"/>
                      <a:pt x="1823704" y="3639484"/>
                    </a:cubicBezTo>
                    <a:lnTo>
                      <a:pt x="1818655" y="3639484"/>
                    </a:lnTo>
                    <a:cubicBezTo>
                      <a:pt x="814682" y="3640275"/>
                      <a:pt x="171" y="2827040"/>
                      <a:pt x="-620" y="1823066"/>
                    </a:cubicBezTo>
                    <a:cubicBezTo>
                      <a:pt x="-620" y="1822114"/>
                      <a:pt x="-620" y="1821161"/>
                      <a:pt x="-620" y="1820209"/>
                    </a:cubicBezTo>
                    <a:close/>
                  </a:path>
                </a:pathLst>
              </a:custGeom>
              <a:solidFill>
                <a:schemeClr val="bg1">
                  <a:lumMod val="95000"/>
                </a:schemeClr>
              </a:solidFill>
              <a:ln w="38100" cap="flat">
                <a:solidFill>
                  <a:schemeClr val="bg1"/>
                </a:solidFill>
                <a:prstDash val="solid"/>
                <a:miter/>
              </a:ln>
            </p:spPr>
            <p:txBody>
              <a:bodyPr rtlCol="0" anchor="ctr"/>
              <a:lstStyle/>
              <a:p>
                <a:endParaRPr lang="fr-CA"/>
              </a:p>
            </p:txBody>
          </p:sp>
        </p:grpSp>
        <p:sp>
          <p:nvSpPr>
            <p:cNvPr id="31" name="Ellipse 30">
              <a:extLst>
                <a:ext uri="{FF2B5EF4-FFF2-40B4-BE49-F238E27FC236}">
                  <a16:creationId xmlns:a16="http://schemas.microsoft.com/office/drawing/2014/main" id="{4528559E-1753-453A-BC23-5094F40C3B64}"/>
                </a:ext>
              </a:extLst>
            </p:cNvPr>
            <p:cNvSpPr>
              <a:spLocks noChangeAspect="1"/>
            </p:cNvSpPr>
            <p:nvPr/>
          </p:nvSpPr>
          <p:spPr>
            <a:xfrm>
              <a:off x="6892277" y="6276605"/>
              <a:ext cx="1260000" cy="1260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CA" sz="1000">
                <a:solidFill>
                  <a:schemeClr val="accent5"/>
                </a:solidFill>
                <a:latin typeface="Ubuntu" panose="020B0804030602030204"/>
              </a:endParaRPr>
            </a:p>
            <a:p>
              <a:pPr algn="ctr"/>
              <a:endParaRPr lang="fr-CA" sz="1000">
                <a:solidFill>
                  <a:schemeClr val="accent5"/>
                </a:solidFill>
                <a:latin typeface="Ubuntu" panose="020B0804030602030204"/>
              </a:endParaRPr>
            </a:p>
            <a:p>
              <a:pPr algn="ctr"/>
              <a:endParaRPr lang="fr-CA" sz="1000">
                <a:solidFill>
                  <a:schemeClr val="accent5"/>
                </a:solidFill>
                <a:latin typeface="Ubuntu" panose="020B0804030602030204"/>
              </a:endParaRPr>
            </a:p>
            <a:p>
              <a:pPr algn="ctr"/>
              <a:endParaRPr lang="fr-CA" sz="1000">
                <a:solidFill>
                  <a:schemeClr val="accent5"/>
                </a:solidFill>
                <a:latin typeface="Ubuntu" panose="020B0804030602030204"/>
              </a:endParaRPr>
            </a:p>
            <a:p>
              <a:pPr algn="ctr"/>
              <a:endParaRPr lang="fr-CA" sz="1000">
                <a:solidFill>
                  <a:schemeClr val="accent5"/>
                </a:solidFill>
                <a:latin typeface="Ubuntu" panose="020B0804030602030204"/>
              </a:endParaRPr>
            </a:p>
            <a:p>
              <a:pPr algn="ctr"/>
              <a:r>
                <a:rPr lang="fr-CA" sz="1000">
                  <a:solidFill>
                    <a:schemeClr val="accent5"/>
                  </a:solidFill>
                  <a:latin typeface="Ubuntu" panose="020B0804030602030204"/>
                </a:rPr>
                <a:t>i12</a:t>
              </a:r>
            </a:p>
          </p:txBody>
        </p:sp>
        <p:grpSp>
          <p:nvGrpSpPr>
            <p:cNvPr id="32" name="Groupe 31">
              <a:extLst>
                <a:ext uri="{FF2B5EF4-FFF2-40B4-BE49-F238E27FC236}">
                  <a16:creationId xmlns:a16="http://schemas.microsoft.com/office/drawing/2014/main" id="{CD83E28B-632C-4204-AA57-21BA1AD0E30F}"/>
                </a:ext>
              </a:extLst>
            </p:cNvPr>
            <p:cNvGrpSpPr/>
            <p:nvPr/>
          </p:nvGrpSpPr>
          <p:grpSpPr>
            <a:xfrm>
              <a:off x="7258440" y="6384461"/>
              <a:ext cx="527676" cy="760512"/>
              <a:chOff x="3609247" y="6372055"/>
              <a:chExt cx="1002983" cy="1445549"/>
            </a:xfrm>
            <a:noFill/>
          </p:grpSpPr>
          <p:sp>
            <p:nvSpPr>
              <p:cNvPr id="57" name="Forme libre : forme 56">
                <a:extLst>
                  <a:ext uri="{FF2B5EF4-FFF2-40B4-BE49-F238E27FC236}">
                    <a16:creationId xmlns:a16="http://schemas.microsoft.com/office/drawing/2014/main" id="{7DC29A8D-BC27-4A40-94B8-D9D6E5514392}"/>
                  </a:ext>
                </a:extLst>
              </p:cNvPr>
              <p:cNvSpPr/>
              <p:nvPr/>
            </p:nvSpPr>
            <p:spPr>
              <a:xfrm>
                <a:off x="4082354" y="7257424"/>
                <a:ext cx="57150" cy="560180"/>
              </a:xfrm>
              <a:custGeom>
                <a:avLst/>
                <a:gdLst>
                  <a:gd name="connsiteX0" fmla="*/ 29733 w 57150"/>
                  <a:gd name="connsiteY0" fmla="*/ 29638 h 560179"/>
                  <a:gd name="connsiteX1" fmla="*/ 29733 w 57150"/>
                  <a:gd name="connsiteY1" fmla="*/ 532281 h 560179"/>
                </a:gdLst>
                <a:ahLst/>
                <a:cxnLst>
                  <a:cxn ang="0">
                    <a:pos x="connsiteX0" y="connsiteY0"/>
                  </a:cxn>
                  <a:cxn ang="0">
                    <a:pos x="connsiteX1" y="connsiteY1"/>
                  </a:cxn>
                </a:cxnLst>
                <a:rect l="l" t="t" r="r" b="b"/>
                <a:pathLst>
                  <a:path w="57150" h="560179">
                    <a:moveTo>
                      <a:pt x="29733" y="29638"/>
                    </a:moveTo>
                    <a:lnTo>
                      <a:pt x="29733" y="532281"/>
                    </a:lnTo>
                  </a:path>
                </a:pathLst>
              </a:custGeom>
              <a:grpFill/>
              <a:ln w="28575" cap="rnd">
                <a:solidFill>
                  <a:schemeClr val="accent1"/>
                </a:solidFill>
                <a:prstDash val="solid"/>
                <a:round/>
              </a:ln>
            </p:spPr>
            <p:txBody>
              <a:bodyPr rtlCol="0" anchor="ctr"/>
              <a:lstStyle/>
              <a:p>
                <a:endParaRPr lang="fr-CA"/>
              </a:p>
            </p:txBody>
          </p:sp>
          <p:sp>
            <p:nvSpPr>
              <p:cNvPr id="58" name="Forme libre : forme 57">
                <a:extLst>
                  <a:ext uri="{FF2B5EF4-FFF2-40B4-BE49-F238E27FC236}">
                    <a16:creationId xmlns:a16="http://schemas.microsoft.com/office/drawing/2014/main" id="{F46718BF-7250-4C32-8866-30642D4FD5CE}"/>
                  </a:ext>
                </a:extLst>
              </p:cNvPr>
              <p:cNvSpPr/>
              <p:nvPr/>
            </p:nvSpPr>
            <p:spPr>
              <a:xfrm>
                <a:off x="3609247" y="6583214"/>
                <a:ext cx="381000" cy="1234294"/>
              </a:xfrm>
              <a:custGeom>
                <a:avLst/>
                <a:gdLst>
                  <a:gd name="connsiteX0" fmla="*/ 29733 w 381000"/>
                  <a:gd name="connsiteY0" fmla="*/ 29638 h 1234293"/>
                  <a:gd name="connsiteX1" fmla="*/ 311197 w 381000"/>
                  <a:gd name="connsiteY1" fmla="*/ 347896 h 1234293"/>
                  <a:gd name="connsiteX2" fmla="*/ 355774 w 381000"/>
                  <a:gd name="connsiteY2" fmla="*/ 1205920 h 1234293"/>
                </a:gdLst>
                <a:ahLst/>
                <a:cxnLst>
                  <a:cxn ang="0">
                    <a:pos x="connsiteX0" y="connsiteY0"/>
                  </a:cxn>
                  <a:cxn ang="0">
                    <a:pos x="connsiteX1" y="connsiteY1"/>
                  </a:cxn>
                  <a:cxn ang="0">
                    <a:pos x="connsiteX2" y="connsiteY2"/>
                  </a:cxn>
                </a:cxnLst>
                <a:rect l="l" t="t" r="r" b="b"/>
                <a:pathLst>
                  <a:path w="381000" h="1234293">
                    <a:moveTo>
                      <a:pt x="29733" y="29638"/>
                    </a:moveTo>
                    <a:cubicBezTo>
                      <a:pt x="112791" y="114235"/>
                      <a:pt x="226901" y="262730"/>
                      <a:pt x="311197" y="347896"/>
                    </a:cubicBezTo>
                    <a:cubicBezTo>
                      <a:pt x="330152" y="621719"/>
                      <a:pt x="336819" y="932002"/>
                      <a:pt x="355774" y="1205920"/>
                    </a:cubicBezTo>
                  </a:path>
                </a:pathLst>
              </a:custGeom>
              <a:grpFill/>
              <a:ln w="28575" cap="rnd">
                <a:solidFill>
                  <a:schemeClr val="accent1"/>
                </a:solidFill>
                <a:prstDash val="solid"/>
                <a:round/>
              </a:ln>
            </p:spPr>
            <p:txBody>
              <a:bodyPr rtlCol="0" anchor="ctr"/>
              <a:lstStyle/>
              <a:p>
                <a:endParaRPr lang="fr-CA"/>
              </a:p>
            </p:txBody>
          </p:sp>
          <p:sp>
            <p:nvSpPr>
              <p:cNvPr id="59" name="Forme libre : forme 58">
                <a:extLst>
                  <a:ext uri="{FF2B5EF4-FFF2-40B4-BE49-F238E27FC236}">
                    <a16:creationId xmlns:a16="http://schemas.microsoft.com/office/drawing/2014/main" id="{0F0C3A4C-968F-40BC-9A6A-DE4F93B2B9A9}"/>
                  </a:ext>
                </a:extLst>
              </p:cNvPr>
              <p:cNvSpPr/>
              <p:nvPr/>
            </p:nvSpPr>
            <p:spPr>
              <a:xfrm>
                <a:off x="3670779" y="6506593"/>
                <a:ext cx="876300" cy="265848"/>
              </a:xfrm>
              <a:custGeom>
                <a:avLst/>
                <a:gdLst>
                  <a:gd name="connsiteX0" fmla="*/ 853931 w 876300"/>
                  <a:gd name="connsiteY0" fmla="*/ 29638 h 265847"/>
                  <a:gd name="connsiteX1" fmla="*/ 591422 w 876300"/>
                  <a:gd name="connsiteY1" fmla="*/ 234151 h 265847"/>
                  <a:gd name="connsiteX2" fmla="*/ 292242 w 876300"/>
                  <a:gd name="connsiteY2" fmla="*/ 234151 h 265847"/>
                  <a:gd name="connsiteX3" fmla="*/ 29733 w 876300"/>
                  <a:gd name="connsiteY3" fmla="*/ 30398 h 265847"/>
                </a:gdLst>
                <a:ahLst/>
                <a:cxnLst>
                  <a:cxn ang="0">
                    <a:pos x="connsiteX0" y="connsiteY0"/>
                  </a:cxn>
                  <a:cxn ang="0">
                    <a:pos x="connsiteX1" y="connsiteY1"/>
                  </a:cxn>
                  <a:cxn ang="0">
                    <a:pos x="connsiteX2" y="connsiteY2"/>
                  </a:cxn>
                  <a:cxn ang="0">
                    <a:pos x="connsiteX3" y="connsiteY3"/>
                  </a:cxn>
                </a:cxnLst>
                <a:rect l="l" t="t" r="r" b="b"/>
                <a:pathLst>
                  <a:path w="876300" h="265847">
                    <a:moveTo>
                      <a:pt x="853931" y="29638"/>
                    </a:moveTo>
                    <a:lnTo>
                      <a:pt x="591422" y="234151"/>
                    </a:lnTo>
                    <a:cubicBezTo>
                      <a:pt x="579897" y="242127"/>
                      <a:pt x="303863" y="242127"/>
                      <a:pt x="292242" y="234151"/>
                    </a:cubicBezTo>
                    <a:lnTo>
                      <a:pt x="29733" y="30398"/>
                    </a:lnTo>
                  </a:path>
                </a:pathLst>
              </a:custGeom>
              <a:grpFill/>
              <a:ln w="28575" cap="rnd">
                <a:solidFill>
                  <a:schemeClr val="accent1"/>
                </a:solidFill>
                <a:prstDash val="solid"/>
                <a:round/>
              </a:ln>
            </p:spPr>
            <p:txBody>
              <a:bodyPr rtlCol="0" anchor="ctr"/>
              <a:lstStyle/>
              <a:p>
                <a:endParaRPr lang="fr-CA"/>
              </a:p>
            </p:txBody>
          </p:sp>
          <p:sp>
            <p:nvSpPr>
              <p:cNvPr id="60" name="Forme libre : forme 59">
                <a:extLst>
                  <a:ext uri="{FF2B5EF4-FFF2-40B4-BE49-F238E27FC236}">
                    <a16:creationId xmlns:a16="http://schemas.microsoft.com/office/drawing/2014/main" id="{FD120A71-8CB9-4820-A86F-3B625AEF93EA}"/>
                  </a:ext>
                </a:extLst>
              </p:cNvPr>
              <p:cNvSpPr/>
              <p:nvPr/>
            </p:nvSpPr>
            <p:spPr>
              <a:xfrm>
                <a:off x="4231230" y="6583214"/>
                <a:ext cx="381000" cy="1234294"/>
              </a:xfrm>
              <a:custGeom>
                <a:avLst/>
                <a:gdLst>
                  <a:gd name="connsiteX0" fmla="*/ 29733 w 381000"/>
                  <a:gd name="connsiteY0" fmla="*/ 1205920 h 1234293"/>
                  <a:gd name="connsiteX1" fmla="*/ 73072 w 381000"/>
                  <a:gd name="connsiteY1" fmla="*/ 347896 h 1234293"/>
                  <a:gd name="connsiteX2" fmla="*/ 354536 w 381000"/>
                  <a:gd name="connsiteY2" fmla="*/ 29638 h 1234293"/>
                </a:gdLst>
                <a:ahLst/>
                <a:cxnLst>
                  <a:cxn ang="0">
                    <a:pos x="connsiteX0" y="connsiteY0"/>
                  </a:cxn>
                  <a:cxn ang="0">
                    <a:pos x="connsiteX1" y="connsiteY1"/>
                  </a:cxn>
                  <a:cxn ang="0">
                    <a:pos x="connsiteX2" y="connsiteY2"/>
                  </a:cxn>
                </a:cxnLst>
                <a:rect l="l" t="t" r="r" b="b"/>
                <a:pathLst>
                  <a:path w="381000" h="1234293">
                    <a:moveTo>
                      <a:pt x="29733" y="1205920"/>
                    </a:moveTo>
                    <a:cubicBezTo>
                      <a:pt x="48688" y="931527"/>
                      <a:pt x="54212" y="623049"/>
                      <a:pt x="73072" y="347896"/>
                    </a:cubicBezTo>
                    <a:cubicBezTo>
                      <a:pt x="157368" y="262730"/>
                      <a:pt x="270906" y="114235"/>
                      <a:pt x="354536" y="29638"/>
                    </a:cubicBezTo>
                  </a:path>
                </a:pathLst>
              </a:custGeom>
              <a:grpFill/>
              <a:ln w="28575" cap="rnd">
                <a:solidFill>
                  <a:schemeClr val="accent1"/>
                </a:solidFill>
                <a:prstDash val="solid"/>
                <a:round/>
              </a:ln>
            </p:spPr>
            <p:txBody>
              <a:bodyPr rtlCol="0" anchor="ctr"/>
              <a:lstStyle/>
              <a:p>
                <a:endParaRPr lang="fr-CA"/>
              </a:p>
            </p:txBody>
          </p:sp>
          <p:sp>
            <p:nvSpPr>
              <p:cNvPr id="61" name="Forme libre : forme 60">
                <a:extLst>
                  <a:ext uri="{FF2B5EF4-FFF2-40B4-BE49-F238E27FC236}">
                    <a16:creationId xmlns:a16="http://schemas.microsoft.com/office/drawing/2014/main" id="{D7A7C862-84E4-4356-A4C9-EFA73AC69AC7}"/>
                  </a:ext>
                </a:extLst>
              </p:cNvPr>
              <p:cNvSpPr/>
              <p:nvPr/>
            </p:nvSpPr>
            <p:spPr>
              <a:xfrm>
                <a:off x="3947106" y="6372055"/>
                <a:ext cx="323850" cy="370288"/>
              </a:xfrm>
              <a:custGeom>
                <a:avLst/>
                <a:gdLst>
                  <a:gd name="connsiteX0" fmla="*/ 30583 w 323850"/>
                  <a:gd name="connsiteY0" fmla="*/ 131325 h 370288"/>
                  <a:gd name="connsiteX1" fmla="*/ 165552 w 323850"/>
                  <a:gd name="connsiteY1" fmla="*/ 29638 h 370288"/>
                  <a:gd name="connsiteX2" fmla="*/ 300521 w 323850"/>
                  <a:gd name="connsiteY2" fmla="*/ 131325 h 370288"/>
                  <a:gd name="connsiteX3" fmla="*/ 278519 w 323850"/>
                  <a:gd name="connsiteY3" fmla="*/ 282289 h 370288"/>
                  <a:gd name="connsiteX4" fmla="*/ 187650 w 323850"/>
                  <a:gd name="connsiteY4" fmla="*/ 345522 h 370288"/>
                  <a:gd name="connsiteX5" fmla="*/ 144311 w 323850"/>
                  <a:gd name="connsiteY5" fmla="*/ 345522 h 370288"/>
                  <a:gd name="connsiteX6" fmla="*/ 53443 w 323850"/>
                  <a:gd name="connsiteY6" fmla="*/ 282289 h 370288"/>
                  <a:gd name="connsiteX7" fmla="*/ 30583 w 323850"/>
                  <a:gd name="connsiteY7" fmla="*/ 131325 h 370288"/>
                  <a:gd name="connsiteX8" fmla="*/ 30583 w 323850"/>
                  <a:gd name="connsiteY8" fmla="*/ 131325 h 37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850" h="370288">
                    <a:moveTo>
                      <a:pt x="30583" y="131325"/>
                    </a:moveTo>
                    <a:cubicBezTo>
                      <a:pt x="36679" y="63723"/>
                      <a:pt x="97734" y="29638"/>
                      <a:pt x="165552" y="29638"/>
                    </a:cubicBezTo>
                    <a:cubicBezTo>
                      <a:pt x="233370" y="29638"/>
                      <a:pt x="294330" y="63723"/>
                      <a:pt x="300521" y="131325"/>
                    </a:cubicBezTo>
                    <a:cubicBezTo>
                      <a:pt x="303569" y="166645"/>
                      <a:pt x="295568" y="250577"/>
                      <a:pt x="278519" y="282289"/>
                    </a:cubicBezTo>
                    <a:cubicBezTo>
                      <a:pt x="263279" y="310297"/>
                      <a:pt x="227274" y="336502"/>
                      <a:pt x="187650" y="345522"/>
                    </a:cubicBezTo>
                    <a:cubicBezTo>
                      <a:pt x="168124" y="348561"/>
                      <a:pt x="163933" y="348561"/>
                      <a:pt x="144311" y="345522"/>
                    </a:cubicBezTo>
                    <a:cubicBezTo>
                      <a:pt x="104592" y="336408"/>
                      <a:pt x="68683" y="309633"/>
                      <a:pt x="53443" y="282289"/>
                    </a:cubicBezTo>
                    <a:cubicBezTo>
                      <a:pt x="34964" y="250482"/>
                      <a:pt x="26963" y="166645"/>
                      <a:pt x="30583" y="131325"/>
                    </a:cubicBezTo>
                    <a:lnTo>
                      <a:pt x="30583" y="131325"/>
                    </a:lnTo>
                    <a:close/>
                  </a:path>
                </a:pathLst>
              </a:custGeom>
              <a:grpFill/>
              <a:ln w="28575" cap="rnd">
                <a:solidFill>
                  <a:schemeClr val="accent1"/>
                </a:solidFill>
                <a:prstDash val="solid"/>
                <a:round/>
              </a:ln>
            </p:spPr>
            <p:txBody>
              <a:bodyPr rtlCol="0" anchor="ctr"/>
              <a:lstStyle/>
              <a:p>
                <a:endParaRPr lang="fr-CA"/>
              </a:p>
            </p:txBody>
          </p:sp>
        </p:grpSp>
        <p:sp>
          <p:nvSpPr>
            <p:cNvPr id="33" name="Ellipse 32">
              <a:extLst>
                <a:ext uri="{FF2B5EF4-FFF2-40B4-BE49-F238E27FC236}">
                  <a16:creationId xmlns:a16="http://schemas.microsoft.com/office/drawing/2014/main" id="{90C18367-D438-44E7-A93C-7C54983EB7A1}"/>
                </a:ext>
              </a:extLst>
            </p:cNvPr>
            <p:cNvSpPr>
              <a:spLocks noChangeAspect="1"/>
            </p:cNvSpPr>
            <p:nvPr/>
          </p:nvSpPr>
          <p:spPr>
            <a:xfrm>
              <a:off x="6253816" y="6757437"/>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i6</a:t>
              </a:r>
            </a:p>
          </p:txBody>
        </p:sp>
        <p:sp>
          <p:nvSpPr>
            <p:cNvPr id="34" name="Ellipse 33">
              <a:extLst>
                <a:ext uri="{FF2B5EF4-FFF2-40B4-BE49-F238E27FC236}">
                  <a16:creationId xmlns:a16="http://schemas.microsoft.com/office/drawing/2014/main" id="{1258676C-3EF6-4E4F-BEA2-730597709DD2}"/>
                </a:ext>
              </a:extLst>
            </p:cNvPr>
            <p:cNvSpPr>
              <a:spLocks noChangeAspect="1"/>
            </p:cNvSpPr>
            <p:nvPr/>
          </p:nvSpPr>
          <p:spPr>
            <a:xfrm>
              <a:off x="6306803" y="6401778"/>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i10</a:t>
              </a:r>
            </a:p>
          </p:txBody>
        </p:sp>
        <p:sp>
          <p:nvSpPr>
            <p:cNvPr id="35" name="Ellipse 34">
              <a:extLst>
                <a:ext uri="{FF2B5EF4-FFF2-40B4-BE49-F238E27FC236}">
                  <a16:creationId xmlns:a16="http://schemas.microsoft.com/office/drawing/2014/main" id="{9128AE4E-B024-49EC-A452-888C05B6A400}"/>
                </a:ext>
              </a:extLst>
            </p:cNvPr>
            <p:cNvSpPr>
              <a:spLocks noChangeAspect="1"/>
            </p:cNvSpPr>
            <p:nvPr/>
          </p:nvSpPr>
          <p:spPr>
            <a:xfrm>
              <a:off x="6473514" y="6092441"/>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i11</a:t>
              </a:r>
            </a:p>
          </p:txBody>
        </p:sp>
        <p:sp>
          <p:nvSpPr>
            <p:cNvPr id="36" name="Ellipse 35">
              <a:extLst>
                <a:ext uri="{FF2B5EF4-FFF2-40B4-BE49-F238E27FC236}">
                  <a16:creationId xmlns:a16="http://schemas.microsoft.com/office/drawing/2014/main" id="{3B62B841-5570-4F11-9801-414614B67220}"/>
                </a:ext>
              </a:extLst>
            </p:cNvPr>
            <p:cNvSpPr>
              <a:spLocks noChangeAspect="1"/>
            </p:cNvSpPr>
            <p:nvPr/>
          </p:nvSpPr>
          <p:spPr>
            <a:xfrm>
              <a:off x="6331638" y="7828872"/>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i13</a:t>
              </a:r>
            </a:p>
          </p:txBody>
        </p:sp>
        <p:sp>
          <p:nvSpPr>
            <p:cNvPr id="37" name="Ellipse 36">
              <a:extLst>
                <a:ext uri="{FF2B5EF4-FFF2-40B4-BE49-F238E27FC236}">
                  <a16:creationId xmlns:a16="http://schemas.microsoft.com/office/drawing/2014/main" id="{F20E43F2-B935-4B0E-943E-0E345850A06F}"/>
                </a:ext>
              </a:extLst>
            </p:cNvPr>
            <p:cNvSpPr>
              <a:spLocks noChangeAspect="1"/>
            </p:cNvSpPr>
            <p:nvPr/>
          </p:nvSpPr>
          <p:spPr>
            <a:xfrm>
              <a:off x="6629725" y="8045727"/>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i3</a:t>
              </a:r>
            </a:p>
          </p:txBody>
        </p:sp>
        <p:sp>
          <p:nvSpPr>
            <p:cNvPr id="38" name="Ellipse 37">
              <a:extLst>
                <a:ext uri="{FF2B5EF4-FFF2-40B4-BE49-F238E27FC236}">
                  <a16:creationId xmlns:a16="http://schemas.microsoft.com/office/drawing/2014/main" id="{B4333D84-332E-4028-A105-DE76C87D736C}"/>
                </a:ext>
              </a:extLst>
            </p:cNvPr>
            <p:cNvSpPr>
              <a:spLocks noChangeAspect="1"/>
            </p:cNvSpPr>
            <p:nvPr/>
          </p:nvSpPr>
          <p:spPr>
            <a:xfrm>
              <a:off x="8276101" y="7937255"/>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i2</a:t>
              </a:r>
            </a:p>
          </p:txBody>
        </p:sp>
        <p:sp>
          <p:nvSpPr>
            <p:cNvPr id="39" name="Ellipse 38">
              <a:extLst>
                <a:ext uri="{FF2B5EF4-FFF2-40B4-BE49-F238E27FC236}">
                  <a16:creationId xmlns:a16="http://schemas.microsoft.com/office/drawing/2014/main" id="{C089B942-5CA2-4ECE-88F9-2AB535F272B3}"/>
                </a:ext>
              </a:extLst>
            </p:cNvPr>
            <p:cNvSpPr>
              <a:spLocks noChangeAspect="1"/>
            </p:cNvSpPr>
            <p:nvPr/>
          </p:nvSpPr>
          <p:spPr>
            <a:xfrm>
              <a:off x="7729313" y="7829482"/>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i7</a:t>
              </a:r>
            </a:p>
          </p:txBody>
        </p:sp>
        <p:sp>
          <p:nvSpPr>
            <p:cNvPr id="40" name="Ellipse 39">
              <a:extLst>
                <a:ext uri="{FF2B5EF4-FFF2-40B4-BE49-F238E27FC236}">
                  <a16:creationId xmlns:a16="http://schemas.microsoft.com/office/drawing/2014/main" id="{D753952D-0ADB-4289-ABE5-2B2C55BE2020}"/>
                </a:ext>
              </a:extLst>
            </p:cNvPr>
            <p:cNvSpPr>
              <a:spLocks noChangeAspect="1"/>
            </p:cNvSpPr>
            <p:nvPr/>
          </p:nvSpPr>
          <p:spPr>
            <a:xfrm>
              <a:off x="8030057" y="7652916"/>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i5</a:t>
              </a:r>
            </a:p>
          </p:txBody>
        </p:sp>
        <p:sp>
          <p:nvSpPr>
            <p:cNvPr id="41" name="Ellipse 40">
              <a:extLst>
                <a:ext uri="{FF2B5EF4-FFF2-40B4-BE49-F238E27FC236}">
                  <a16:creationId xmlns:a16="http://schemas.microsoft.com/office/drawing/2014/main" id="{97DE1D1A-365D-4A6D-B7B3-A390D8FEED73}"/>
                </a:ext>
              </a:extLst>
            </p:cNvPr>
            <p:cNvSpPr>
              <a:spLocks noChangeAspect="1"/>
            </p:cNvSpPr>
            <p:nvPr/>
          </p:nvSpPr>
          <p:spPr>
            <a:xfrm>
              <a:off x="8278531" y="7401693"/>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i4</a:t>
              </a:r>
            </a:p>
          </p:txBody>
        </p:sp>
        <p:sp>
          <p:nvSpPr>
            <p:cNvPr id="42" name="Ellipse 41">
              <a:extLst>
                <a:ext uri="{FF2B5EF4-FFF2-40B4-BE49-F238E27FC236}">
                  <a16:creationId xmlns:a16="http://schemas.microsoft.com/office/drawing/2014/main" id="{80D5ABF6-6FFE-4A3E-AD22-8539FE4018CF}"/>
                </a:ext>
              </a:extLst>
            </p:cNvPr>
            <p:cNvSpPr>
              <a:spLocks noChangeAspect="1"/>
            </p:cNvSpPr>
            <p:nvPr/>
          </p:nvSpPr>
          <p:spPr>
            <a:xfrm>
              <a:off x="8435812" y="7092427"/>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i9</a:t>
              </a:r>
            </a:p>
          </p:txBody>
        </p:sp>
        <p:sp>
          <p:nvSpPr>
            <p:cNvPr id="43" name="Rectangle 42">
              <a:extLst>
                <a:ext uri="{FF2B5EF4-FFF2-40B4-BE49-F238E27FC236}">
                  <a16:creationId xmlns:a16="http://schemas.microsoft.com/office/drawing/2014/main" id="{0B728370-F5E9-4E1F-8E2B-A02166E584E4}"/>
                </a:ext>
              </a:extLst>
            </p:cNvPr>
            <p:cNvSpPr>
              <a:spLocks noChangeAspect="1"/>
            </p:cNvSpPr>
            <p:nvPr/>
          </p:nvSpPr>
          <p:spPr>
            <a:xfrm rot="2160000">
              <a:off x="5740103" y="5300049"/>
              <a:ext cx="3420000" cy="3420000"/>
            </a:xfrm>
            <a:prstGeom prst="rect">
              <a:avLst/>
            </a:prstGeom>
            <a:noFill/>
          </p:spPr>
          <p:txBody>
            <a:bodyPr wrap="none" lIns="91440" tIns="45720" rIns="91440" bIns="45720">
              <a:prstTxWarp prst="textArchDown">
                <a:avLst/>
              </a:prstTxWarp>
              <a:spAutoFit/>
            </a:bodyPr>
            <a:lstStyle/>
            <a:p>
              <a:pPr algn="ctr"/>
              <a:r>
                <a:rPr lang="fr-FR" sz="1400">
                  <a:ln w="0"/>
                  <a:solidFill>
                    <a:srgbClr val="006671"/>
                  </a:solidFill>
                  <a:latin typeface="Viga" panose="020B0800030000020004" pitchFamily="34" charset="0"/>
                </a:rPr>
                <a:t>Relationnelle</a:t>
              </a:r>
            </a:p>
          </p:txBody>
        </p:sp>
        <p:sp>
          <p:nvSpPr>
            <p:cNvPr id="44" name="Rectangle 43">
              <a:extLst>
                <a:ext uri="{FF2B5EF4-FFF2-40B4-BE49-F238E27FC236}">
                  <a16:creationId xmlns:a16="http://schemas.microsoft.com/office/drawing/2014/main" id="{3593E3E1-EB26-40C9-B0F2-6D637EC70C49}"/>
                </a:ext>
              </a:extLst>
            </p:cNvPr>
            <p:cNvSpPr>
              <a:spLocks noChangeAspect="1"/>
            </p:cNvSpPr>
            <p:nvPr/>
          </p:nvSpPr>
          <p:spPr>
            <a:xfrm rot="17280000">
              <a:off x="5767792" y="5183264"/>
              <a:ext cx="3420000" cy="3420000"/>
            </a:xfrm>
            <a:prstGeom prst="rect">
              <a:avLst/>
            </a:prstGeom>
            <a:noFill/>
          </p:spPr>
          <p:txBody>
            <a:bodyPr wrap="none" lIns="91440" tIns="45720" rIns="91440" bIns="45720">
              <a:prstTxWarp prst="textArchUp">
                <a:avLst/>
              </a:prstTxWarp>
              <a:spAutoFit/>
            </a:bodyPr>
            <a:lstStyle/>
            <a:p>
              <a:pPr algn="ctr"/>
              <a:r>
                <a:rPr lang="fr-FR" sz="1400">
                  <a:ln w="0"/>
                  <a:solidFill>
                    <a:srgbClr val="4A8FBE"/>
                  </a:solidFill>
                  <a:latin typeface="Viga" panose="020B0800030000020004" pitchFamily="34" charset="0"/>
                </a:rPr>
                <a:t>Évaluative</a:t>
              </a:r>
            </a:p>
          </p:txBody>
        </p:sp>
        <p:sp>
          <p:nvSpPr>
            <p:cNvPr id="45" name="Rectangle 44">
              <a:extLst>
                <a:ext uri="{FF2B5EF4-FFF2-40B4-BE49-F238E27FC236}">
                  <a16:creationId xmlns:a16="http://schemas.microsoft.com/office/drawing/2014/main" id="{BBC142A9-9B33-44F0-9BAF-FD906290ADCC}"/>
                </a:ext>
              </a:extLst>
            </p:cNvPr>
            <p:cNvSpPr>
              <a:spLocks noChangeAspect="1"/>
            </p:cNvSpPr>
            <p:nvPr/>
          </p:nvSpPr>
          <p:spPr>
            <a:xfrm>
              <a:off x="5850377" y="5143652"/>
              <a:ext cx="3420000" cy="3420000"/>
            </a:xfrm>
            <a:prstGeom prst="rect">
              <a:avLst/>
            </a:prstGeom>
            <a:noFill/>
          </p:spPr>
          <p:txBody>
            <a:bodyPr wrap="none" lIns="91440" tIns="45720" rIns="91440" bIns="45720">
              <a:prstTxWarp prst="textArchUp">
                <a:avLst/>
              </a:prstTxWarp>
              <a:spAutoFit/>
            </a:bodyPr>
            <a:lstStyle/>
            <a:p>
              <a:pPr algn="ctr"/>
              <a:r>
                <a:rPr lang="fr-FR" sz="1400">
                  <a:ln w="0"/>
                  <a:solidFill>
                    <a:srgbClr val="882835"/>
                  </a:solidFill>
                  <a:latin typeface="Viga" panose="020B0800030000020004" pitchFamily="34" charset="0"/>
                </a:rPr>
                <a:t>Accueil et orientation</a:t>
              </a:r>
            </a:p>
          </p:txBody>
        </p:sp>
        <p:sp>
          <p:nvSpPr>
            <p:cNvPr id="46" name="Rectangle 45">
              <a:extLst>
                <a:ext uri="{FF2B5EF4-FFF2-40B4-BE49-F238E27FC236}">
                  <a16:creationId xmlns:a16="http://schemas.microsoft.com/office/drawing/2014/main" id="{210A0DEF-9645-4857-8C21-49788F49CA47}"/>
                </a:ext>
              </a:extLst>
            </p:cNvPr>
            <p:cNvSpPr>
              <a:spLocks noChangeAspect="1"/>
            </p:cNvSpPr>
            <p:nvPr/>
          </p:nvSpPr>
          <p:spPr>
            <a:xfrm rot="4320000">
              <a:off x="5879936" y="5221364"/>
              <a:ext cx="3420000" cy="3420000"/>
            </a:xfrm>
            <a:prstGeom prst="rect">
              <a:avLst/>
            </a:prstGeom>
            <a:noFill/>
          </p:spPr>
          <p:txBody>
            <a:bodyPr wrap="none" lIns="91440" tIns="45720" rIns="91440" bIns="45720">
              <a:prstTxWarp prst="textArchUp">
                <a:avLst/>
              </a:prstTxWarp>
              <a:spAutoFit/>
            </a:bodyPr>
            <a:lstStyle/>
            <a:p>
              <a:pPr algn="ctr"/>
              <a:r>
                <a:rPr lang="fr-FR" sz="1400">
                  <a:ln w="0"/>
                  <a:solidFill>
                    <a:srgbClr val="DB5D4B"/>
                  </a:solidFill>
                  <a:latin typeface="Viga" panose="020B0800030000020004" pitchFamily="34" charset="0"/>
                </a:rPr>
                <a:t>Organisationnelle</a:t>
              </a:r>
            </a:p>
          </p:txBody>
        </p:sp>
        <p:sp>
          <p:nvSpPr>
            <p:cNvPr id="47" name="Rectangle 46">
              <a:extLst>
                <a:ext uri="{FF2B5EF4-FFF2-40B4-BE49-F238E27FC236}">
                  <a16:creationId xmlns:a16="http://schemas.microsoft.com/office/drawing/2014/main" id="{190F4E00-4DA9-47C1-97C7-59598D1C331C}"/>
                </a:ext>
              </a:extLst>
            </p:cNvPr>
            <p:cNvSpPr>
              <a:spLocks noChangeAspect="1"/>
            </p:cNvSpPr>
            <p:nvPr/>
          </p:nvSpPr>
          <p:spPr>
            <a:xfrm rot="19440000">
              <a:off x="5904578" y="5295147"/>
              <a:ext cx="3420000" cy="3420000"/>
            </a:xfrm>
            <a:prstGeom prst="rect">
              <a:avLst/>
            </a:prstGeom>
            <a:noFill/>
          </p:spPr>
          <p:txBody>
            <a:bodyPr wrap="none" lIns="91440" tIns="45720" rIns="91440" bIns="45720">
              <a:prstTxWarp prst="textArchDown">
                <a:avLst/>
              </a:prstTxWarp>
              <a:spAutoFit/>
            </a:bodyPr>
            <a:lstStyle/>
            <a:p>
              <a:pPr algn="ctr"/>
              <a:r>
                <a:rPr lang="fr-FR" sz="1400">
                  <a:ln w="0"/>
                  <a:solidFill>
                    <a:srgbClr val="79B37B"/>
                  </a:solidFill>
                  <a:latin typeface="Viga" panose="020B0800030000020004" pitchFamily="34" charset="0"/>
                </a:rPr>
                <a:t>Pédagogique</a:t>
              </a:r>
            </a:p>
          </p:txBody>
        </p:sp>
        <p:sp>
          <p:nvSpPr>
            <p:cNvPr id="48" name="Rectangle 47">
              <a:extLst>
                <a:ext uri="{FF2B5EF4-FFF2-40B4-BE49-F238E27FC236}">
                  <a16:creationId xmlns:a16="http://schemas.microsoft.com/office/drawing/2014/main" id="{7709F7FD-C55D-4EB1-A5BF-41CBFC1C7641}"/>
                </a:ext>
              </a:extLst>
            </p:cNvPr>
            <p:cNvSpPr>
              <a:spLocks noChangeAspect="1"/>
            </p:cNvSpPr>
            <p:nvPr/>
          </p:nvSpPr>
          <p:spPr>
            <a:xfrm>
              <a:off x="6712277" y="6148132"/>
              <a:ext cx="1620000" cy="1620000"/>
            </a:xfrm>
            <a:prstGeom prst="rect">
              <a:avLst/>
            </a:prstGeom>
            <a:noFill/>
          </p:spPr>
          <p:txBody>
            <a:bodyPr wrap="none" lIns="91440" tIns="45720" rIns="91440" bIns="45720">
              <a:prstTxWarp prst="textArchDown">
                <a:avLst/>
              </a:prstTxWarp>
              <a:spAutoFit/>
            </a:bodyPr>
            <a:lstStyle/>
            <a:p>
              <a:pPr algn="ctr"/>
              <a:r>
                <a:rPr lang="fr-FR" sz="1400">
                  <a:ln w="0"/>
                  <a:solidFill>
                    <a:srgbClr val="425D40"/>
                  </a:solidFill>
                  <a:latin typeface="Viga" panose="020B0800030000020004" pitchFamily="34" charset="0"/>
                </a:rPr>
                <a:t>Technologique</a:t>
              </a:r>
            </a:p>
          </p:txBody>
        </p:sp>
        <p:pic>
          <p:nvPicPr>
            <p:cNvPr id="49" name="Graphique 48">
              <a:extLst>
                <a:ext uri="{FF2B5EF4-FFF2-40B4-BE49-F238E27FC236}">
                  <a16:creationId xmlns:a16="http://schemas.microsoft.com/office/drawing/2014/main" id="{AE05FEA2-BD00-43F0-AC6E-A8CA1EFFA4C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1545" y="8488379"/>
              <a:ext cx="468000" cy="468000"/>
            </a:xfrm>
            <a:prstGeom prst="rect">
              <a:avLst/>
            </a:prstGeom>
          </p:spPr>
        </p:pic>
        <p:pic>
          <p:nvPicPr>
            <p:cNvPr id="50" name="Graphique 49">
              <a:extLst>
                <a:ext uri="{FF2B5EF4-FFF2-40B4-BE49-F238E27FC236}">
                  <a16:creationId xmlns:a16="http://schemas.microsoft.com/office/drawing/2014/main" id="{F5007ABD-78C4-4EA9-8089-A648696DE1D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98109" y="4458624"/>
              <a:ext cx="468000" cy="468000"/>
            </a:xfrm>
            <a:prstGeom prst="rect">
              <a:avLst/>
            </a:prstGeom>
          </p:spPr>
        </p:pic>
        <p:pic>
          <p:nvPicPr>
            <p:cNvPr id="51" name="Graphique 50">
              <a:extLst>
                <a:ext uri="{FF2B5EF4-FFF2-40B4-BE49-F238E27FC236}">
                  <a16:creationId xmlns:a16="http://schemas.microsoft.com/office/drawing/2014/main" id="{D69B61D3-56FC-4471-9E62-B72646919AF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95113" y="5937455"/>
              <a:ext cx="468000" cy="468000"/>
            </a:xfrm>
            <a:prstGeom prst="rect">
              <a:avLst/>
            </a:prstGeom>
          </p:spPr>
        </p:pic>
        <p:pic>
          <p:nvPicPr>
            <p:cNvPr id="52" name="Graphique 51">
              <a:extLst>
                <a:ext uri="{FF2B5EF4-FFF2-40B4-BE49-F238E27FC236}">
                  <a16:creationId xmlns:a16="http://schemas.microsoft.com/office/drawing/2014/main" id="{6CA4BC2E-82E4-4D7A-B104-669D7CA4000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31915" y="6070744"/>
              <a:ext cx="468000" cy="468000"/>
            </a:xfrm>
            <a:prstGeom prst="rect">
              <a:avLst/>
            </a:prstGeom>
          </p:spPr>
        </p:pic>
        <p:pic>
          <p:nvPicPr>
            <p:cNvPr id="53" name="Graphique 52">
              <a:extLst>
                <a:ext uri="{FF2B5EF4-FFF2-40B4-BE49-F238E27FC236}">
                  <a16:creationId xmlns:a16="http://schemas.microsoft.com/office/drawing/2014/main" id="{AADEACF6-AFF9-463F-A345-AA430A2EF86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49586" y="8488379"/>
              <a:ext cx="468000" cy="468000"/>
            </a:xfrm>
            <a:prstGeom prst="rect">
              <a:avLst/>
            </a:prstGeom>
          </p:spPr>
        </p:pic>
        <p:sp>
          <p:nvSpPr>
            <p:cNvPr id="54" name="Ellipse 53">
              <a:extLst>
                <a:ext uri="{FF2B5EF4-FFF2-40B4-BE49-F238E27FC236}">
                  <a16:creationId xmlns:a16="http://schemas.microsoft.com/office/drawing/2014/main" id="{1576C0C4-BAD2-48CE-ACA3-CC431A5F702A}"/>
                </a:ext>
              </a:extLst>
            </p:cNvPr>
            <p:cNvSpPr>
              <a:spLocks noChangeAspect="1"/>
            </p:cNvSpPr>
            <p:nvPr/>
          </p:nvSpPr>
          <p:spPr>
            <a:xfrm>
              <a:off x="7186095" y="5911812"/>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i1</a:t>
              </a:r>
            </a:p>
          </p:txBody>
        </p:sp>
        <p:sp>
          <p:nvSpPr>
            <p:cNvPr id="55" name="Ellipse 54">
              <a:extLst>
                <a:ext uri="{FF2B5EF4-FFF2-40B4-BE49-F238E27FC236}">
                  <a16:creationId xmlns:a16="http://schemas.microsoft.com/office/drawing/2014/main" id="{A05242CF-336B-4B13-886B-8B7B3124EAF9}"/>
                </a:ext>
              </a:extLst>
            </p:cNvPr>
            <p:cNvSpPr>
              <a:spLocks noChangeAspect="1"/>
            </p:cNvSpPr>
            <p:nvPr/>
          </p:nvSpPr>
          <p:spPr>
            <a:xfrm>
              <a:off x="7534459" y="5909281"/>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i8</a:t>
              </a:r>
            </a:p>
          </p:txBody>
        </p:sp>
        <p:pic>
          <p:nvPicPr>
            <p:cNvPr id="56" name="Graphique 55">
              <a:extLst>
                <a:ext uri="{FF2B5EF4-FFF2-40B4-BE49-F238E27FC236}">
                  <a16:creationId xmlns:a16="http://schemas.microsoft.com/office/drawing/2014/main" id="{6C907082-FE5E-4535-907A-FB65089D089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3042982">
              <a:off x="6603533" y="7130317"/>
              <a:ext cx="468000" cy="468000"/>
            </a:xfrm>
            <a:prstGeom prst="rect">
              <a:avLst/>
            </a:prstGeom>
          </p:spPr>
        </p:pic>
      </p:grpSp>
      <p:sp>
        <p:nvSpPr>
          <p:cNvPr id="68" name="Titre 1">
            <a:extLst>
              <a:ext uri="{FF2B5EF4-FFF2-40B4-BE49-F238E27FC236}">
                <a16:creationId xmlns:a16="http://schemas.microsoft.com/office/drawing/2014/main" id="{32A14515-5D16-3A41-9E32-A37C3CFA7B29}"/>
              </a:ext>
            </a:extLst>
          </p:cNvPr>
          <p:cNvSpPr txBox="1">
            <a:spLocks/>
          </p:cNvSpPr>
          <p:nvPr/>
        </p:nvSpPr>
        <p:spPr>
          <a:xfrm>
            <a:off x="529976" y="484394"/>
            <a:ext cx="4756727" cy="1325563"/>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lang="fr-CA" sz="3333" b="0" i="0" kern="1200" dirty="0">
                <a:solidFill>
                  <a:schemeClr val="lt1"/>
                </a:solidFill>
                <a:latin typeface="Open Sans Light"/>
                <a:ea typeface="Open Sans Light"/>
                <a:cs typeface="Open Sans Light"/>
              </a:defRPr>
            </a:lvl1pPr>
          </a:lstStyle>
          <a:p>
            <a:pPr algn="r"/>
            <a:r>
              <a:rPr lang="fr-CA" sz="3600">
                <a:solidFill>
                  <a:srgbClr val="FAA32C"/>
                </a:solidFill>
                <a:latin typeface="Viga" panose="020B0604020202020204" charset="0"/>
              </a:rPr>
              <a:t>13 infographies</a:t>
            </a:r>
            <a:br>
              <a:rPr lang="fr-CA"/>
            </a:br>
            <a:r>
              <a:rPr lang="fr-CA" sz="2000"/>
              <a:t>par fonctions </a:t>
            </a:r>
            <a:r>
              <a:rPr lang="fr-CA" sz="2000" err="1"/>
              <a:t>tutorales</a:t>
            </a:r>
            <a:endParaRPr lang="fr-CA" sz="2000"/>
          </a:p>
        </p:txBody>
      </p:sp>
    </p:spTree>
    <p:extLst>
      <p:ext uri="{BB962C8B-B14F-4D97-AF65-F5344CB8AC3E}">
        <p14:creationId xmlns:p14="http://schemas.microsoft.com/office/powerpoint/2010/main" val="14356279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F7293D5-AF11-1444-889A-C4ABA4DD7627}"/>
              </a:ext>
            </a:extLst>
          </p:cNvPr>
          <p:cNvSpPr/>
          <p:nvPr/>
        </p:nvSpPr>
        <p:spPr>
          <a:xfrm>
            <a:off x="1813068" y="5691130"/>
            <a:ext cx="1611018"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7 - Visioconférence</a:t>
            </a:r>
          </a:p>
        </p:txBody>
      </p:sp>
      <p:sp>
        <p:nvSpPr>
          <p:cNvPr id="28" name="Rectangle 27">
            <a:extLst>
              <a:ext uri="{FF2B5EF4-FFF2-40B4-BE49-F238E27FC236}">
                <a16:creationId xmlns:a16="http://schemas.microsoft.com/office/drawing/2014/main" id="{3F44EBC5-1601-3543-ABB5-7EC233ECBC4E}"/>
              </a:ext>
            </a:extLst>
          </p:cNvPr>
          <p:cNvSpPr/>
          <p:nvPr/>
        </p:nvSpPr>
        <p:spPr>
          <a:xfrm>
            <a:off x="382689" y="180766"/>
            <a:ext cx="7319088" cy="677108"/>
          </a:xfrm>
          <a:prstGeom prst="rect">
            <a:avLst/>
          </a:prstGeom>
        </p:spPr>
        <p:txBody>
          <a:bodyPr wrap="square" lIns="0" tIns="0" rIns="0" bIns="0">
            <a:spAutoFit/>
          </a:bodyPr>
          <a:lstStyle/>
          <a:p>
            <a:pPr lvl="0"/>
            <a:r>
              <a:rPr lang="fr-CA" sz="4400">
                <a:solidFill>
                  <a:schemeClr val="accent4"/>
                </a:solidFill>
                <a:latin typeface="Caveat"/>
                <a:sym typeface="Caveat"/>
              </a:rPr>
              <a:t>Visioconférence</a:t>
            </a:r>
          </a:p>
        </p:txBody>
      </p:sp>
      <p:sp>
        <p:nvSpPr>
          <p:cNvPr id="29" name="Rectangle : avec coin rogné 28">
            <a:extLst>
              <a:ext uri="{FF2B5EF4-FFF2-40B4-BE49-F238E27FC236}">
                <a16:creationId xmlns:a16="http://schemas.microsoft.com/office/drawing/2014/main" id="{ECF151C7-61D4-6D47-87F1-A9C066EE1113}"/>
              </a:ext>
            </a:extLst>
          </p:cNvPr>
          <p:cNvSpPr/>
          <p:nvPr/>
        </p:nvSpPr>
        <p:spPr>
          <a:xfrm>
            <a:off x="0" y="3214177"/>
            <a:ext cx="5867400" cy="2668213"/>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0" bIns="0" rtlCol="0" anchor="t" anchorCtr="0"/>
          <a:lstStyle/>
          <a:p>
            <a:pPr>
              <a:spcAft>
                <a:spcPts val="1200"/>
              </a:spcAft>
              <a:buClr>
                <a:schemeClr val="bg1"/>
              </a:buClr>
              <a:buSzPct val="100000"/>
            </a:pPr>
            <a:r>
              <a:rPr lang="fr-CA" sz="1400">
                <a:solidFill>
                  <a:schemeClr val="bg1"/>
                </a:solidFill>
                <a:latin typeface="Viga"/>
                <a:sym typeface="Viga"/>
              </a:rPr>
              <a:t>Présenter, démontrer, expliquer des concepts</a:t>
            </a:r>
            <a:endParaRPr lang="fr-CA" sz="1400">
              <a:solidFill>
                <a:schemeClr val="bg1"/>
              </a:solidFill>
              <a:latin typeface="Viga"/>
              <a:ea typeface="Viga"/>
              <a:cs typeface="Viga"/>
              <a:sym typeface="Viga"/>
            </a:endParaRPr>
          </a:p>
          <a:p>
            <a:pPr marL="184150" indent="-184150">
              <a:lnSpc>
                <a:spcPct val="115000"/>
              </a:lnSpc>
              <a:spcAft>
                <a:spcPts val="600"/>
              </a:spcAft>
              <a:buClr>
                <a:schemeClr val="bg1"/>
              </a:buClr>
              <a:buSzPct val="100000"/>
              <a:buBlip>
                <a:blip r:embed="rId3">
                  <a:extLst>
                    <a:ext uri="{96DAC541-7B7A-43D3-8B79-37D633B846F1}">
                      <asvg:svgBlip xmlns:asvg="http://schemas.microsoft.com/office/drawing/2016/SVG/main" r:embed="rId4"/>
                    </a:ext>
                  </a:extLst>
                </a:blip>
              </a:buBlip>
            </a:pPr>
            <a:r>
              <a:rPr lang="fr-CA" sz="1100">
                <a:solidFill>
                  <a:schemeClr val="bg1"/>
                </a:solidFill>
                <a:latin typeface="Ubuntu"/>
                <a:sym typeface="Ubuntu"/>
              </a:rPr>
              <a:t>Partager l’écran pour illustrer les propos et annoter, </a:t>
            </a:r>
            <a:br>
              <a:rPr lang="fr-CA" sz="1100">
                <a:solidFill>
                  <a:schemeClr val="bg1"/>
                </a:solidFill>
                <a:latin typeface="Ubuntu"/>
                <a:sym typeface="Ubuntu"/>
              </a:rPr>
            </a:br>
            <a:r>
              <a:rPr lang="fr-CA" sz="1100">
                <a:solidFill>
                  <a:schemeClr val="bg1"/>
                </a:solidFill>
                <a:latin typeface="Ubuntu"/>
                <a:sym typeface="Ubuntu"/>
              </a:rPr>
              <a:t>comme avec le TNI en classe</a:t>
            </a:r>
          </a:p>
          <a:p>
            <a:pPr marL="184150" indent="-184150">
              <a:lnSpc>
                <a:spcPct val="115000"/>
              </a:lnSpc>
              <a:spcAft>
                <a:spcPts val="600"/>
              </a:spcAft>
              <a:buClr>
                <a:schemeClr val="bg1"/>
              </a:buClr>
              <a:buSzPct val="100000"/>
              <a:buBlip>
                <a:blip r:embed="rId3">
                  <a:extLst>
                    <a:ext uri="{96DAC541-7B7A-43D3-8B79-37D633B846F1}">
                      <asvg:svgBlip xmlns:asvg="http://schemas.microsoft.com/office/drawing/2016/SVG/main" r:embed="rId4"/>
                    </a:ext>
                  </a:extLst>
                </a:blip>
              </a:buBlip>
            </a:pPr>
            <a:r>
              <a:rPr lang="fr-CA" sz="1100">
                <a:solidFill>
                  <a:schemeClr val="bg1"/>
                </a:solidFill>
                <a:latin typeface="Ubuntu"/>
                <a:sym typeface="Ubuntu"/>
              </a:rPr>
              <a:t>Préparer et ouvrir à l’avance les documents et les onglets</a:t>
            </a:r>
            <a:endParaRPr lang="fr-CA" sz="1100" strike="sngStrike">
              <a:solidFill>
                <a:schemeClr val="bg1"/>
              </a:solidFill>
              <a:latin typeface="Ubuntu"/>
              <a:sym typeface="Ubuntu"/>
            </a:endParaRPr>
          </a:p>
          <a:p>
            <a:pPr marL="184150" indent="-184150">
              <a:lnSpc>
                <a:spcPct val="115000"/>
              </a:lnSpc>
              <a:spcAft>
                <a:spcPts val="600"/>
              </a:spcAft>
              <a:buClr>
                <a:schemeClr val="bg1"/>
              </a:buClr>
              <a:buSzPct val="100000"/>
              <a:buBlip>
                <a:blip r:embed="rId3">
                  <a:extLst>
                    <a:ext uri="{96DAC541-7B7A-43D3-8B79-37D633B846F1}">
                      <asvg:svgBlip xmlns:asvg="http://schemas.microsoft.com/office/drawing/2016/SVG/main" r:embed="rId4"/>
                    </a:ext>
                  </a:extLst>
                </a:blip>
              </a:buBlip>
            </a:pPr>
            <a:r>
              <a:rPr lang="fr-CA" sz="1100">
                <a:solidFill>
                  <a:schemeClr val="bg1"/>
                </a:solidFill>
                <a:latin typeface="Ubuntu"/>
                <a:sym typeface="Ubuntu"/>
              </a:rPr>
              <a:t>Partager les hyperliens dans le clavardage</a:t>
            </a:r>
          </a:p>
          <a:p>
            <a:pPr marL="184150" lvl="0" indent="-184150">
              <a:lnSpc>
                <a:spcPct val="115000"/>
              </a:lnSpc>
              <a:spcAft>
                <a:spcPts val="600"/>
              </a:spcAft>
              <a:buClr>
                <a:schemeClr val="bg1"/>
              </a:buClr>
              <a:buSzPct val="100000"/>
              <a:buBlip>
                <a:blip r:embed="rId3">
                  <a:extLst>
                    <a:ext uri="{96DAC541-7B7A-43D3-8B79-37D633B846F1}">
                      <asvg:svgBlip xmlns:asvg="http://schemas.microsoft.com/office/drawing/2016/SVG/main" r:embed="rId4"/>
                    </a:ext>
                  </a:extLst>
                </a:blip>
              </a:buBlip>
            </a:pPr>
            <a:r>
              <a:rPr lang="fr-CA" sz="1100">
                <a:solidFill>
                  <a:schemeClr val="bg1"/>
                </a:solidFill>
                <a:latin typeface="Ubuntu"/>
                <a:sym typeface="Ubuntu"/>
              </a:rPr>
              <a:t>Démontrer à l’aide d’une caméra document                                                              affichée sur l’écran partagé</a:t>
            </a:r>
          </a:p>
          <a:p>
            <a:pPr marL="184150" lvl="0" indent="-184150">
              <a:lnSpc>
                <a:spcPct val="115000"/>
              </a:lnSpc>
              <a:spcAft>
                <a:spcPts val="600"/>
              </a:spcAft>
              <a:buClr>
                <a:schemeClr val="bg1"/>
              </a:buClr>
              <a:buSzPct val="100000"/>
              <a:buBlip>
                <a:blip r:embed="rId3">
                  <a:extLst>
                    <a:ext uri="{96DAC541-7B7A-43D3-8B79-37D633B846F1}">
                      <asvg:svgBlip xmlns:asvg="http://schemas.microsoft.com/office/drawing/2016/SVG/main" r:embed="rId4"/>
                    </a:ext>
                  </a:extLst>
                </a:blip>
              </a:buBlip>
            </a:pPr>
            <a:r>
              <a:rPr lang="fr-CA" sz="1100">
                <a:solidFill>
                  <a:schemeClr val="bg1"/>
                </a:solidFill>
                <a:latin typeface="Ubuntu"/>
                <a:sym typeface="Ubuntu"/>
              </a:rPr>
              <a:t>En contexte comodal : utiliser le TNI en guise d’écran partagé</a:t>
            </a:r>
            <a:br>
              <a:rPr lang="fr-CA" sz="1100" strike="sngStrike">
                <a:solidFill>
                  <a:schemeClr val="bg1"/>
                </a:solidFill>
                <a:latin typeface="Ubuntu"/>
                <a:sym typeface="Ubuntu"/>
              </a:rPr>
            </a:br>
            <a:r>
              <a:rPr lang="fr-CA" sz="1100">
                <a:solidFill>
                  <a:schemeClr val="bg1"/>
                </a:solidFill>
                <a:latin typeface="Ubuntu"/>
                <a:sym typeface="Ubuntu"/>
              </a:rPr>
              <a:t>aux apprenant(e)s en présence et à distance</a:t>
            </a:r>
          </a:p>
        </p:txBody>
      </p:sp>
      <p:sp>
        <p:nvSpPr>
          <p:cNvPr id="30" name="Rectangle : avec coin rogné 29">
            <a:extLst>
              <a:ext uri="{FF2B5EF4-FFF2-40B4-BE49-F238E27FC236}">
                <a16:creationId xmlns:a16="http://schemas.microsoft.com/office/drawing/2014/main" id="{CD8E1DAC-181F-5046-BE7D-6B6E383876D8}"/>
              </a:ext>
            </a:extLst>
          </p:cNvPr>
          <p:cNvSpPr/>
          <p:nvPr/>
        </p:nvSpPr>
        <p:spPr>
          <a:xfrm>
            <a:off x="6160868" y="3661962"/>
            <a:ext cx="5662831" cy="3196037"/>
          </a:xfrm>
          <a:prstGeom prst="snip1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0" bIns="0" rtlCol="0" anchor="t" anchorCtr="0"/>
          <a:lstStyle/>
          <a:p>
            <a:pPr>
              <a:spcAft>
                <a:spcPts val="1200"/>
              </a:spcAft>
              <a:buClr>
                <a:schemeClr val="bg1"/>
              </a:buClr>
              <a:buSzPct val="100000"/>
            </a:pPr>
            <a:r>
              <a:rPr lang="fr-CA" sz="1400">
                <a:solidFill>
                  <a:schemeClr val="accent1"/>
                </a:solidFill>
                <a:latin typeface="Viga"/>
                <a:ea typeface="Viga"/>
                <a:cs typeface="Viga"/>
                <a:sym typeface="Viga"/>
              </a:rPr>
              <a:t>Engager, favoriser les interactions</a:t>
            </a:r>
          </a:p>
          <a:p>
            <a:pPr marL="184150" lvl="0" indent="-171450">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sym typeface="Ubuntu"/>
              </a:rPr>
              <a:t>Réagir et inviter à réagir de façon non-verbale </a:t>
            </a:r>
            <a:br>
              <a:rPr lang="fr-CA" sz="1100">
                <a:solidFill>
                  <a:schemeClr val="bg1"/>
                </a:solidFill>
                <a:latin typeface="Ubuntu"/>
                <a:sym typeface="Ubuntu"/>
              </a:rPr>
            </a:br>
            <a:r>
              <a:rPr lang="fr-CA" sz="1100">
                <a:solidFill>
                  <a:schemeClr val="bg1"/>
                </a:solidFill>
                <a:latin typeface="Ubuntu"/>
                <a:sym typeface="Ubuntu"/>
              </a:rPr>
              <a:t>à l’aide d’émoticônes et du clavardage</a:t>
            </a:r>
          </a:p>
          <a:p>
            <a:pPr marL="184150" lvl="0" indent="-171450">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sym typeface="Ubuntu"/>
              </a:rPr>
              <a:t>Proposer des activités collaboratives à l’aide </a:t>
            </a:r>
            <a:br>
              <a:rPr lang="fr-CA" sz="1100">
                <a:solidFill>
                  <a:schemeClr val="bg1"/>
                </a:solidFill>
                <a:latin typeface="Ubuntu"/>
                <a:sym typeface="Ubuntu"/>
              </a:rPr>
            </a:br>
            <a:r>
              <a:rPr lang="fr-CA" sz="1100">
                <a:solidFill>
                  <a:schemeClr val="bg1"/>
                </a:solidFill>
                <a:latin typeface="Ubuntu"/>
                <a:sym typeface="Ubuntu"/>
              </a:rPr>
              <a:t>de documents collaboratifs, de murs partagés, </a:t>
            </a:r>
            <a:br>
              <a:rPr lang="fr-CA" sz="1100">
                <a:solidFill>
                  <a:schemeClr val="bg1"/>
                </a:solidFill>
                <a:latin typeface="Ubuntu"/>
                <a:sym typeface="Ubuntu"/>
              </a:rPr>
            </a:br>
            <a:r>
              <a:rPr lang="fr-CA" sz="1100">
                <a:solidFill>
                  <a:schemeClr val="bg1"/>
                </a:solidFill>
                <a:latin typeface="Ubuntu"/>
                <a:sym typeface="Ubuntu"/>
              </a:rPr>
              <a:t>de tableaux blancs partagés et de sous-salles</a:t>
            </a:r>
          </a:p>
          <a:p>
            <a:pPr marL="184150" lvl="0" indent="-171450">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sym typeface="Ubuntu"/>
              </a:rPr>
              <a:t>Susciter une participation active à l’aide de formulaires, </a:t>
            </a:r>
            <a:br>
              <a:rPr lang="fr-CA" sz="1100">
                <a:solidFill>
                  <a:schemeClr val="bg1"/>
                </a:solidFill>
                <a:latin typeface="Ubuntu"/>
                <a:sym typeface="Ubuntu"/>
              </a:rPr>
            </a:br>
            <a:r>
              <a:rPr lang="fr-CA" sz="1100">
                <a:solidFill>
                  <a:schemeClr val="bg1"/>
                </a:solidFill>
                <a:latin typeface="Ubuntu"/>
                <a:sym typeface="Ubuntu"/>
              </a:rPr>
              <a:t>de questionnaires et d’appels à prendre la parole</a:t>
            </a:r>
          </a:p>
          <a:p>
            <a:pPr marL="184150" lvl="0" indent="-171450">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sym typeface="Ubuntu"/>
              </a:rPr>
              <a:t>Assigner à des apprenant(e)s la tâche de suivre les demandes de parole ou de signaler les interventions du clavardage</a:t>
            </a:r>
          </a:p>
        </p:txBody>
      </p:sp>
      <p:sp>
        <p:nvSpPr>
          <p:cNvPr id="31" name="Rectangle 30">
            <a:extLst>
              <a:ext uri="{FF2B5EF4-FFF2-40B4-BE49-F238E27FC236}">
                <a16:creationId xmlns:a16="http://schemas.microsoft.com/office/drawing/2014/main" id="{A523BCB3-5187-BA40-B7B4-D8A592322F8A}"/>
              </a:ext>
            </a:extLst>
          </p:cNvPr>
          <p:cNvSpPr/>
          <p:nvPr/>
        </p:nvSpPr>
        <p:spPr>
          <a:xfrm>
            <a:off x="3214800" y="949721"/>
            <a:ext cx="2737135" cy="409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rIns="0" bIns="0" rtlCol="0" anchor="ctr"/>
          <a:lstStyle/>
          <a:p>
            <a:pPr lvl="0"/>
            <a:r>
              <a:rPr lang="fr-CA" sz="1400">
                <a:solidFill>
                  <a:srgbClr val="FFFFFF"/>
                </a:solidFill>
                <a:latin typeface="Viga"/>
                <a:ea typeface="Viga"/>
                <a:cs typeface="Viga"/>
                <a:sym typeface="Viga"/>
              </a:rPr>
              <a:t>Accueil</a:t>
            </a:r>
          </a:p>
        </p:txBody>
      </p:sp>
      <p:sp>
        <p:nvSpPr>
          <p:cNvPr id="32" name="Rectangle 31">
            <a:extLst>
              <a:ext uri="{FF2B5EF4-FFF2-40B4-BE49-F238E27FC236}">
                <a16:creationId xmlns:a16="http://schemas.microsoft.com/office/drawing/2014/main" id="{A42E3101-12D0-BD40-B2CD-A5C699B63D1A}"/>
              </a:ext>
            </a:extLst>
          </p:cNvPr>
          <p:cNvSpPr/>
          <p:nvPr/>
        </p:nvSpPr>
        <p:spPr>
          <a:xfrm>
            <a:off x="3206847" y="1462527"/>
            <a:ext cx="2758690" cy="1496435"/>
          </a:xfrm>
          <a:prstGeom prst="rect">
            <a:avLst/>
          </a:prstGeom>
        </p:spPr>
        <p:txBody>
          <a:bodyPr wrap="square" lIns="0" tIns="0" rIns="0" bIns="0">
            <a:spAutoFit/>
          </a:bodyPr>
          <a:lstStyle/>
          <a:p>
            <a:pPr marL="184150" lvl="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Favoriser la bienveillance, le climat, la relation</a:t>
            </a:r>
          </a:p>
          <a:p>
            <a:pPr marL="184150" lvl="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Faire les vérifications techniques : clavardage, micros, caméras</a:t>
            </a:r>
          </a:p>
          <a:p>
            <a:pPr marL="184150" lvl="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En contexte comodal : </a:t>
            </a:r>
            <a:br>
              <a:rPr lang="fr-CA" sz="1100">
                <a:solidFill>
                  <a:schemeClr val="dk1"/>
                </a:solidFill>
                <a:latin typeface="Ubuntu"/>
                <a:sym typeface="Ubuntu"/>
              </a:rPr>
            </a:br>
            <a:r>
              <a:rPr lang="fr-CA" sz="1100">
                <a:solidFill>
                  <a:schemeClr val="dk1"/>
                </a:solidFill>
                <a:latin typeface="Ubuntu"/>
                <a:sym typeface="Ubuntu"/>
              </a:rPr>
              <a:t>accueillir tout le monde</a:t>
            </a:r>
            <a:br>
              <a:rPr lang="fr-CA" sz="1100">
                <a:solidFill>
                  <a:schemeClr val="dk1"/>
                </a:solidFill>
                <a:latin typeface="Ubuntu"/>
                <a:sym typeface="Ubuntu"/>
              </a:rPr>
            </a:br>
            <a:r>
              <a:rPr lang="fr-CA" sz="1100">
                <a:solidFill>
                  <a:schemeClr val="dk1"/>
                </a:solidFill>
                <a:latin typeface="Ubuntu"/>
                <a:sym typeface="Ubuntu"/>
              </a:rPr>
              <a:t> équitablement</a:t>
            </a:r>
            <a:endParaRPr lang="fr-CA" sz="1100">
              <a:solidFill>
                <a:srgbClr val="333333"/>
              </a:solidFill>
              <a:latin typeface="Ubuntu"/>
              <a:ea typeface="Ubuntu"/>
              <a:cs typeface="Ubuntu"/>
              <a:sym typeface="Ubuntu"/>
            </a:endParaRPr>
          </a:p>
        </p:txBody>
      </p:sp>
      <p:sp>
        <p:nvSpPr>
          <p:cNvPr id="33" name="Rectangle 32">
            <a:extLst>
              <a:ext uri="{FF2B5EF4-FFF2-40B4-BE49-F238E27FC236}">
                <a16:creationId xmlns:a16="http://schemas.microsoft.com/office/drawing/2014/main" id="{F45B3627-E766-9745-A115-B5CE2BEF2B74}"/>
              </a:ext>
            </a:extLst>
          </p:cNvPr>
          <p:cNvSpPr/>
          <p:nvPr/>
        </p:nvSpPr>
        <p:spPr>
          <a:xfrm>
            <a:off x="261975" y="949721"/>
            <a:ext cx="2734767" cy="4129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rIns="0" bIns="0" rtlCol="0" anchor="ctr"/>
          <a:lstStyle/>
          <a:p>
            <a:pPr lvl="0"/>
            <a:r>
              <a:rPr lang="fr-CA" sz="1400">
                <a:solidFill>
                  <a:srgbClr val="FFFFFF"/>
                </a:solidFill>
                <a:latin typeface="Viga"/>
                <a:ea typeface="Viga"/>
                <a:cs typeface="Viga"/>
                <a:sym typeface="Viga"/>
              </a:rPr>
              <a:t> </a:t>
            </a:r>
            <a:r>
              <a:rPr lang="fr-CA" sz="1400">
                <a:latin typeface="Viga"/>
                <a:ea typeface="Viga"/>
                <a:cs typeface="Viga"/>
                <a:sym typeface="Viga"/>
              </a:rPr>
              <a:t>Avant</a:t>
            </a:r>
            <a:endParaRPr lang="fr-CA" sz="1400">
              <a:solidFill>
                <a:srgbClr val="FFFFFF"/>
              </a:solidFill>
              <a:latin typeface="Viga"/>
              <a:ea typeface="Viga"/>
              <a:cs typeface="Viga"/>
              <a:sym typeface="Viga"/>
            </a:endParaRPr>
          </a:p>
        </p:txBody>
      </p:sp>
      <p:sp>
        <p:nvSpPr>
          <p:cNvPr id="34" name="Rectangle 33">
            <a:extLst>
              <a:ext uri="{FF2B5EF4-FFF2-40B4-BE49-F238E27FC236}">
                <a16:creationId xmlns:a16="http://schemas.microsoft.com/office/drawing/2014/main" id="{E0A52638-BA79-E446-800B-102E1F6707D8}"/>
              </a:ext>
            </a:extLst>
          </p:cNvPr>
          <p:cNvSpPr/>
          <p:nvPr/>
        </p:nvSpPr>
        <p:spPr>
          <a:xfrm>
            <a:off x="284223" y="1462527"/>
            <a:ext cx="2715831" cy="1392470"/>
          </a:xfrm>
          <a:prstGeom prst="rect">
            <a:avLst/>
          </a:prstGeom>
        </p:spPr>
        <p:txBody>
          <a:bodyPr wrap="square" lIns="0" tIns="0" rIns="0" bIns="0" numCol="1">
            <a:noAutofit/>
          </a:bodyPr>
          <a:lstStyle/>
          <a:p>
            <a:pPr marL="18415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Enseigner explicitement l'utilisation </a:t>
            </a:r>
            <a:br>
              <a:rPr lang="fr-CA" sz="1100">
                <a:solidFill>
                  <a:schemeClr val="dk1"/>
                </a:solidFill>
                <a:latin typeface="Ubuntu"/>
                <a:sym typeface="Ubuntu"/>
              </a:rPr>
            </a:br>
            <a:r>
              <a:rPr lang="fr-CA" sz="1100">
                <a:solidFill>
                  <a:schemeClr val="dk1"/>
                </a:solidFill>
                <a:latin typeface="Ubuntu"/>
                <a:sym typeface="Ubuntu"/>
              </a:rPr>
              <a:t>de l’ENA (environnement numérique d’apprentissage)</a:t>
            </a:r>
          </a:p>
          <a:p>
            <a:pPr marL="18415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Faire des activités</a:t>
            </a:r>
            <a:br>
              <a:rPr lang="fr-CA" sz="1100">
                <a:solidFill>
                  <a:schemeClr val="dk1"/>
                </a:solidFill>
                <a:latin typeface="Ubuntu"/>
                <a:sym typeface="Ubuntu"/>
              </a:rPr>
            </a:br>
            <a:r>
              <a:rPr lang="fr-CA" sz="1100">
                <a:solidFill>
                  <a:schemeClr val="dk1"/>
                </a:solidFill>
                <a:latin typeface="Ubuntu"/>
                <a:sym typeface="Ubuntu"/>
              </a:rPr>
              <a:t>d’appropriation </a:t>
            </a:r>
            <a:br>
              <a:rPr lang="fr-CA" sz="1100">
                <a:solidFill>
                  <a:schemeClr val="dk1"/>
                </a:solidFill>
                <a:latin typeface="Ubuntu"/>
                <a:sym typeface="Ubuntu"/>
              </a:rPr>
            </a:br>
            <a:r>
              <a:rPr lang="fr-CA" sz="1100">
                <a:solidFill>
                  <a:schemeClr val="dk1"/>
                </a:solidFill>
                <a:latin typeface="Ubuntu"/>
                <a:sym typeface="Ubuntu"/>
              </a:rPr>
              <a:t>de l’ENA </a:t>
            </a:r>
          </a:p>
          <a:p>
            <a:pPr marL="18415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Commencer à utiliser l’ENA</a:t>
            </a:r>
            <a:endParaRPr lang="fr-CA" sz="1100">
              <a:solidFill>
                <a:schemeClr val="dk1"/>
              </a:solidFill>
              <a:latin typeface="Ubuntu"/>
              <a:ea typeface="Ubuntu"/>
              <a:cs typeface="Ubuntu"/>
              <a:sym typeface="Ubuntu"/>
            </a:endParaRPr>
          </a:p>
        </p:txBody>
      </p:sp>
      <p:sp>
        <p:nvSpPr>
          <p:cNvPr id="36" name="Rectangle 35">
            <a:extLst>
              <a:ext uri="{FF2B5EF4-FFF2-40B4-BE49-F238E27FC236}">
                <a16:creationId xmlns:a16="http://schemas.microsoft.com/office/drawing/2014/main" id="{FB0A6004-5B18-3E46-BE99-FE4519FCC55D}"/>
              </a:ext>
            </a:extLst>
          </p:cNvPr>
          <p:cNvSpPr/>
          <p:nvPr/>
        </p:nvSpPr>
        <p:spPr>
          <a:xfrm>
            <a:off x="9082427" y="949721"/>
            <a:ext cx="2737135" cy="3968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rIns="0" bIns="0" rtlCol="0" anchor="ctr"/>
          <a:lstStyle/>
          <a:p>
            <a:r>
              <a:rPr lang="fr-CA" sz="1400">
                <a:solidFill>
                  <a:srgbClr val="FFFFFF"/>
                </a:solidFill>
                <a:latin typeface="Viga"/>
                <a:ea typeface="Viga"/>
                <a:cs typeface="Viga"/>
                <a:sym typeface="Viga"/>
              </a:rPr>
              <a:t>Clôture</a:t>
            </a:r>
          </a:p>
        </p:txBody>
      </p:sp>
      <p:sp>
        <p:nvSpPr>
          <p:cNvPr id="37" name="Rectangle 36">
            <a:extLst>
              <a:ext uri="{FF2B5EF4-FFF2-40B4-BE49-F238E27FC236}">
                <a16:creationId xmlns:a16="http://schemas.microsoft.com/office/drawing/2014/main" id="{ABEF6784-F8C3-FD49-A41E-E44182DE6D37}"/>
              </a:ext>
            </a:extLst>
          </p:cNvPr>
          <p:cNvSpPr/>
          <p:nvPr/>
        </p:nvSpPr>
        <p:spPr>
          <a:xfrm>
            <a:off x="9086090" y="1464035"/>
            <a:ext cx="2711056" cy="1885773"/>
          </a:xfrm>
          <a:prstGeom prst="rect">
            <a:avLst/>
          </a:prstGeom>
        </p:spPr>
        <p:txBody>
          <a:bodyPr wrap="square" lIns="0" tIns="0" rIns="0" bIns="0">
            <a:spAutoFit/>
          </a:bodyPr>
          <a:lstStyle/>
          <a:p>
            <a:pPr marL="18415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Favoriser la bienveillance, </a:t>
            </a:r>
            <a:br>
              <a:rPr lang="fr-CA" sz="1100">
                <a:solidFill>
                  <a:schemeClr val="dk1"/>
                </a:solidFill>
                <a:latin typeface="Ubuntu"/>
                <a:sym typeface="Ubuntu"/>
              </a:rPr>
            </a:br>
            <a:r>
              <a:rPr lang="fr-CA" sz="1100">
                <a:solidFill>
                  <a:schemeClr val="dk1"/>
                </a:solidFill>
                <a:latin typeface="Ubuntu"/>
                <a:sym typeface="Ubuntu"/>
              </a:rPr>
              <a:t>le climat, la relation</a:t>
            </a:r>
          </a:p>
          <a:p>
            <a:pPr marL="18415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Quitter la rencontre en </a:t>
            </a:r>
            <a:br>
              <a:rPr lang="fr-CA" sz="1100">
                <a:solidFill>
                  <a:schemeClr val="dk1"/>
                </a:solidFill>
                <a:latin typeface="Ubuntu"/>
                <a:sym typeface="Ubuntu"/>
              </a:rPr>
            </a:br>
            <a:r>
              <a:rPr lang="fr-CA" sz="1100">
                <a:solidFill>
                  <a:schemeClr val="dk1"/>
                </a:solidFill>
                <a:latin typeface="Ubuntu"/>
                <a:sym typeface="Ubuntu"/>
              </a:rPr>
              <a:t>dernier pour favoriser </a:t>
            </a:r>
            <a:br>
              <a:rPr lang="fr-CA" sz="1100">
                <a:solidFill>
                  <a:schemeClr val="dk1"/>
                </a:solidFill>
                <a:latin typeface="Ubuntu"/>
                <a:sym typeface="Ubuntu"/>
              </a:rPr>
            </a:br>
            <a:r>
              <a:rPr lang="fr-CA" sz="1100">
                <a:solidFill>
                  <a:schemeClr val="dk1"/>
                </a:solidFill>
                <a:latin typeface="Ubuntu"/>
                <a:sym typeface="Ubuntu"/>
              </a:rPr>
              <a:t>les échanges personnels </a:t>
            </a:r>
          </a:p>
          <a:p>
            <a:pPr marL="18415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En contexte comodal : répondre au besoin des apprenant(e)s de vous parler en privé, en classe comme à la maison</a:t>
            </a:r>
          </a:p>
        </p:txBody>
      </p:sp>
      <p:sp>
        <p:nvSpPr>
          <p:cNvPr id="38" name="Rectangle 37">
            <a:extLst>
              <a:ext uri="{FF2B5EF4-FFF2-40B4-BE49-F238E27FC236}">
                <a16:creationId xmlns:a16="http://schemas.microsoft.com/office/drawing/2014/main" id="{E2867E31-6DA5-CE42-BD83-0E7BFCC82820}"/>
              </a:ext>
            </a:extLst>
          </p:cNvPr>
          <p:cNvSpPr/>
          <p:nvPr/>
        </p:nvSpPr>
        <p:spPr>
          <a:xfrm>
            <a:off x="6163622" y="949721"/>
            <a:ext cx="2734767" cy="3968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rIns="0" bIns="0" rtlCol="0" anchor="ctr"/>
          <a:lstStyle/>
          <a:p>
            <a:pPr lvl="0"/>
            <a:r>
              <a:rPr lang="fr-CA" sz="1400">
                <a:solidFill>
                  <a:srgbClr val="FFFFFF"/>
                </a:solidFill>
                <a:latin typeface="Viga"/>
                <a:ea typeface="Viga"/>
                <a:cs typeface="Viga"/>
                <a:sym typeface="Viga"/>
              </a:rPr>
              <a:t> Amorce</a:t>
            </a:r>
          </a:p>
        </p:txBody>
      </p:sp>
      <p:sp>
        <p:nvSpPr>
          <p:cNvPr id="39" name="Rectangle 38">
            <a:extLst>
              <a:ext uri="{FF2B5EF4-FFF2-40B4-BE49-F238E27FC236}">
                <a16:creationId xmlns:a16="http://schemas.microsoft.com/office/drawing/2014/main" id="{E12EB0E9-6095-6E4F-A439-33BE11514D55}"/>
              </a:ext>
            </a:extLst>
          </p:cNvPr>
          <p:cNvSpPr/>
          <p:nvPr/>
        </p:nvSpPr>
        <p:spPr>
          <a:xfrm>
            <a:off x="6160470" y="1462527"/>
            <a:ext cx="2657099" cy="1971257"/>
          </a:xfrm>
          <a:prstGeom prst="rect">
            <a:avLst/>
          </a:prstGeom>
        </p:spPr>
        <p:txBody>
          <a:bodyPr wrap="square" lIns="0" tIns="0" rIns="0" bIns="0" numCol="1">
            <a:noAutofit/>
          </a:bodyPr>
          <a:lstStyle/>
          <a:p>
            <a:pPr marL="18415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Activer les connaissances antérieures</a:t>
            </a:r>
          </a:p>
          <a:p>
            <a:pPr marL="18415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Créer un conflit cognitif</a:t>
            </a:r>
          </a:p>
          <a:p>
            <a:pPr marL="18415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Contextualiser, donner du sens</a:t>
            </a:r>
          </a:p>
          <a:p>
            <a:pPr marL="18415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Inspirer, engager, motiver</a:t>
            </a:r>
          </a:p>
          <a:p>
            <a:pPr marL="18415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En contexte comodal : </a:t>
            </a:r>
            <a:br>
              <a:rPr lang="fr-CA" sz="1100">
                <a:solidFill>
                  <a:schemeClr val="dk1"/>
                </a:solidFill>
                <a:latin typeface="Ubuntu"/>
                <a:sym typeface="Ubuntu"/>
              </a:rPr>
            </a:br>
            <a:r>
              <a:rPr lang="fr-CA" sz="1100">
                <a:solidFill>
                  <a:schemeClr val="dk1"/>
                </a:solidFill>
                <a:latin typeface="Ubuntu"/>
                <a:sym typeface="Ubuntu"/>
              </a:rPr>
              <a:t>permettre à tout le groupe</a:t>
            </a:r>
            <a:br>
              <a:rPr lang="fr-CA" sz="1100">
                <a:solidFill>
                  <a:schemeClr val="dk1"/>
                </a:solidFill>
                <a:latin typeface="Ubuntu"/>
                <a:sym typeface="Ubuntu"/>
              </a:rPr>
            </a:br>
            <a:r>
              <a:rPr lang="fr-CA" sz="1100">
                <a:solidFill>
                  <a:schemeClr val="dk1"/>
                </a:solidFill>
                <a:latin typeface="Ubuntu"/>
                <a:sym typeface="Ubuntu"/>
              </a:rPr>
              <a:t>de participer équitablement</a:t>
            </a:r>
          </a:p>
        </p:txBody>
      </p:sp>
      <p:pic>
        <p:nvPicPr>
          <p:cNvPr id="40" name="Graphique 39">
            <a:extLst>
              <a:ext uri="{FF2B5EF4-FFF2-40B4-BE49-F238E27FC236}">
                <a16:creationId xmlns:a16="http://schemas.microsoft.com/office/drawing/2014/main" id="{DB84E6B5-63F2-774B-BA7E-2568971C22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76087" y="2102800"/>
            <a:ext cx="1000175" cy="1000175"/>
          </a:xfrm>
          <a:prstGeom prst="rect">
            <a:avLst/>
          </a:prstGeom>
        </p:spPr>
      </p:pic>
      <p:pic>
        <p:nvPicPr>
          <p:cNvPr id="41" name="Graphique 40">
            <a:extLst>
              <a:ext uri="{FF2B5EF4-FFF2-40B4-BE49-F238E27FC236}">
                <a16:creationId xmlns:a16="http://schemas.microsoft.com/office/drawing/2014/main" id="{DFFA4BF0-D752-6240-BCE3-7420322092D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6465" y="2102800"/>
            <a:ext cx="990227" cy="990227"/>
          </a:xfrm>
          <a:prstGeom prst="rect">
            <a:avLst/>
          </a:prstGeom>
        </p:spPr>
      </p:pic>
      <p:pic>
        <p:nvPicPr>
          <p:cNvPr id="42" name="Graphique 41">
            <a:extLst>
              <a:ext uri="{FF2B5EF4-FFF2-40B4-BE49-F238E27FC236}">
                <a16:creationId xmlns:a16="http://schemas.microsoft.com/office/drawing/2014/main" id="{5C8E6BB9-38C5-7C45-8192-53C42B91CBB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141936" y="2102800"/>
            <a:ext cx="869295" cy="869295"/>
          </a:xfrm>
          <a:prstGeom prst="rect">
            <a:avLst/>
          </a:prstGeom>
        </p:spPr>
      </p:pic>
      <p:pic>
        <p:nvPicPr>
          <p:cNvPr id="3" name="Graphique 2">
            <a:extLst>
              <a:ext uri="{FF2B5EF4-FFF2-40B4-BE49-F238E27FC236}">
                <a16:creationId xmlns:a16="http://schemas.microsoft.com/office/drawing/2014/main" id="{1C0C95CE-94FC-AF4C-8686-D4881499401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68681" y="3775824"/>
            <a:ext cx="1710481" cy="1710481"/>
          </a:xfrm>
          <a:prstGeom prst="rect">
            <a:avLst/>
          </a:prstGeom>
        </p:spPr>
      </p:pic>
      <p:grpSp>
        <p:nvGrpSpPr>
          <p:cNvPr id="20" name="Graphique 18">
            <a:extLst>
              <a:ext uri="{FF2B5EF4-FFF2-40B4-BE49-F238E27FC236}">
                <a16:creationId xmlns:a16="http://schemas.microsoft.com/office/drawing/2014/main" id="{3C4F3409-31CA-BB43-8C7E-FFB63283D1B4}"/>
              </a:ext>
            </a:extLst>
          </p:cNvPr>
          <p:cNvGrpSpPr/>
          <p:nvPr/>
        </p:nvGrpSpPr>
        <p:grpSpPr>
          <a:xfrm>
            <a:off x="9962253" y="3885823"/>
            <a:ext cx="1388350" cy="1325218"/>
            <a:chOff x="9028091" y="3932023"/>
            <a:chExt cx="1388350" cy="1325218"/>
          </a:xfrm>
        </p:grpSpPr>
        <p:sp>
          <p:nvSpPr>
            <p:cNvPr id="21" name="Forme libre 20">
              <a:extLst>
                <a:ext uri="{FF2B5EF4-FFF2-40B4-BE49-F238E27FC236}">
                  <a16:creationId xmlns:a16="http://schemas.microsoft.com/office/drawing/2014/main" id="{1B2AA907-EA82-3B4B-A543-AB664986C6B7}"/>
                </a:ext>
              </a:extLst>
            </p:cNvPr>
            <p:cNvSpPr/>
            <p:nvPr/>
          </p:nvSpPr>
          <p:spPr>
            <a:xfrm>
              <a:off x="9718808" y="3932023"/>
              <a:ext cx="697633" cy="697633"/>
            </a:xfrm>
            <a:custGeom>
              <a:avLst/>
              <a:gdLst>
                <a:gd name="connsiteX0" fmla="*/ 697634 w 697633"/>
                <a:gd name="connsiteY0" fmla="*/ 348817 h 697633"/>
                <a:gd name="connsiteX1" fmla="*/ 348817 w 697633"/>
                <a:gd name="connsiteY1" fmla="*/ 697634 h 697633"/>
                <a:gd name="connsiteX2" fmla="*/ 0 w 697633"/>
                <a:gd name="connsiteY2" fmla="*/ 348817 h 697633"/>
                <a:gd name="connsiteX3" fmla="*/ 348817 w 697633"/>
                <a:gd name="connsiteY3" fmla="*/ 0 h 697633"/>
                <a:gd name="connsiteX4" fmla="*/ 697634 w 697633"/>
                <a:gd name="connsiteY4" fmla="*/ 348817 h 697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633" h="697633">
                  <a:moveTo>
                    <a:pt x="697634" y="348817"/>
                  </a:moveTo>
                  <a:cubicBezTo>
                    <a:pt x="697634" y="541463"/>
                    <a:pt x="541463" y="697634"/>
                    <a:pt x="348817" y="697634"/>
                  </a:cubicBezTo>
                  <a:cubicBezTo>
                    <a:pt x="156171" y="697634"/>
                    <a:pt x="0" y="541463"/>
                    <a:pt x="0" y="348817"/>
                  </a:cubicBezTo>
                  <a:cubicBezTo>
                    <a:pt x="0" y="156171"/>
                    <a:pt x="156171" y="0"/>
                    <a:pt x="348817" y="0"/>
                  </a:cubicBezTo>
                  <a:cubicBezTo>
                    <a:pt x="541463" y="0"/>
                    <a:pt x="697634" y="156171"/>
                    <a:pt x="697634" y="348817"/>
                  </a:cubicBezTo>
                  <a:close/>
                </a:path>
              </a:pathLst>
            </a:custGeom>
            <a:solidFill>
              <a:schemeClr val="accent3"/>
            </a:solidFill>
            <a:ln w="10914" cap="flat">
              <a:noFill/>
              <a:prstDash val="solid"/>
              <a:miter/>
            </a:ln>
          </p:spPr>
          <p:txBody>
            <a:bodyPr rtlCol="0" anchor="ctr"/>
            <a:lstStyle/>
            <a:p>
              <a:endParaRPr lang="fr-FR"/>
            </a:p>
          </p:txBody>
        </p:sp>
        <p:sp>
          <p:nvSpPr>
            <p:cNvPr id="22" name="Forme libre 21">
              <a:extLst>
                <a:ext uri="{FF2B5EF4-FFF2-40B4-BE49-F238E27FC236}">
                  <a16:creationId xmlns:a16="http://schemas.microsoft.com/office/drawing/2014/main" id="{6DBCDE84-1FF8-CE4A-84E5-5AC1D70053DA}"/>
                </a:ext>
              </a:extLst>
            </p:cNvPr>
            <p:cNvSpPr/>
            <p:nvPr/>
          </p:nvSpPr>
          <p:spPr>
            <a:xfrm>
              <a:off x="10066746" y="4220233"/>
              <a:ext cx="259554" cy="264714"/>
            </a:xfrm>
            <a:custGeom>
              <a:avLst/>
              <a:gdLst>
                <a:gd name="connsiteX0" fmla="*/ 21849 w 259554"/>
                <a:gd name="connsiteY0" fmla="*/ 236607 h 264714"/>
                <a:gd name="connsiteX1" fmla="*/ 98815 w 259554"/>
                <a:gd name="connsiteY1" fmla="*/ 191152 h 264714"/>
                <a:gd name="connsiteX2" fmla="*/ 136804 w 259554"/>
                <a:gd name="connsiteY2" fmla="*/ 264714 h 264714"/>
                <a:gd name="connsiteX3" fmla="*/ 259554 w 259554"/>
                <a:gd name="connsiteY3" fmla="*/ 33597 h 264714"/>
                <a:gd name="connsiteX4" fmla="*/ 0 w 259554"/>
                <a:gd name="connsiteY4" fmla="*/ 0 h 264714"/>
                <a:gd name="connsiteX5" fmla="*/ 37989 w 259554"/>
                <a:gd name="connsiteY5" fmla="*/ 73562 h 264714"/>
                <a:gd name="connsiteX6" fmla="*/ 3623 w 259554"/>
                <a:gd name="connsiteY6" fmla="*/ 94533 h 26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54" h="264714">
                  <a:moveTo>
                    <a:pt x="21849" y="236607"/>
                  </a:moveTo>
                  <a:lnTo>
                    <a:pt x="98815" y="191152"/>
                  </a:lnTo>
                  <a:lnTo>
                    <a:pt x="136804" y="264714"/>
                  </a:lnTo>
                  <a:lnTo>
                    <a:pt x="259554" y="33597"/>
                  </a:lnTo>
                  <a:lnTo>
                    <a:pt x="0" y="0"/>
                  </a:lnTo>
                  <a:lnTo>
                    <a:pt x="37989" y="73562"/>
                  </a:lnTo>
                  <a:lnTo>
                    <a:pt x="3623" y="94533"/>
                  </a:lnTo>
                </a:path>
              </a:pathLst>
            </a:custGeom>
            <a:noFill/>
            <a:ln w="32742" cap="flat">
              <a:solidFill>
                <a:srgbClr val="FFFFFF"/>
              </a:solidFill>
              <a:prstDash val="solid"/>
              <a:round/>
            </a:ln>
          </p:spPr>
          <p:txBody>
            <a:bodyPr rtlCol="0" anchor="ctr"/>
            <a:lstStyle/>
            <a:p>
              <a:endParaRPr lang="fr-FR"/>
            </a:p>
          </p:txBody>
        </p:sp>
        <p:grpSp>
          <p:nvGrpSpPr>
            <p:cNvPr id="23" name="Graphique 18">
              <a:extLst>
                <a:ext uri="{FF2B5EF4-FFF2-40B4-BE49-F238E27FC236}">
                  <a16:creationId xmlns:a16="http://schemas.microsoft.com/office/drawing/2014/main" id="{3C4F3409-31CA-BB43-8C7E-FFB63283D1B4}"/>
                </a:ext>
              </a:extLst>
            </p:cNvPr>
            <p:cNvGrpSpPr/>
            <p:nvPr/>
          </p:nvGrpSpPr>
          <p:grpSpPr>
            <a:xfrm>
              <a:off x="9028091" y="4033264"/>
              <a:ext cx="1306663" cy="1223978"/>
              <a:chOff x="9028091" y="4033264"/>
              <a:chExt cx="1306663" cy="1223978"/>
            </a:xfrm>
            <a:noFill/>
          </p:grpSpPr>
          <p:sp>
            <p:nvSpPr>
              <p:cNvPr id="24" name="Forme libre 23">
                <a:extLst>
                  <a:ext uri="{FF2B5EF4-FFF2-40B4-BE49-F238E27FC236}">
                    <a16:creationId xmlns:a16="http://schemas.microsoft.com/office/drawing/2014/main" id="{468E2FAE-F0D0-9E40-BFB3-FB45F21A467F}"/>
                  </a:ext>
                </a:extLst>
              </p:cNvPr>
              <p:cNvSpPr/>
              <p:nvPr/>
            </p:nvSpPr>
            <p:spPr>
              <a:xfrm>
                <a:off x="9028091" y="4282706"/>
                <a:ext cx="200374" cy="329163"/>
              </a:xfrm>
              <a:custGeom>
                <a:avLst/>
                <a:gdLst>
                  <a:gd name="connsiteX0" fmla="*/ 57203 w 200374"/>
                  <a:gd name="connsiteY0" fmla="*/ 329164 h 329163"/>
                  <a:gd name="connsiteX1" fmla="*/ 85859 w 200374"/>
                  <a:gd name="connsiteY1" fmla="*/ 193238 h 329163"/>
                  <a:gd name="connsiteX2" fmla="*/ 0 w 200374"/>
                  <a:gd name="connsiteY2" fmla="*/ 193238 h 329163"/>
                  <a:gd name="connsiteX3" fmla="*/ 150199 w 200374"/>
                  <a:gd name="connsiteY3" fmla="*/ 0 h 329163"/>
                  <a:gd name="connsiteX4" fmla="*/ 114406 w 200374"/>
                  <a:gd name="connsiteY4" fmla="*/ 143172 h 329163"/>
                  <a:gd name="connsiteX5" fmla="*/ 200375 w 200374"/>
                  <a:gd name="connsiteY5" fmla="*/ 143172 h 329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374" h="329163">
                    <a:moveTo>
                      <a:pt x="57203" y="329164"/>
                    </a:moveTo>
                    <a:lnTo>
                      <a:pt x="85859" y="193238"/>
                    </a:lnTo>
                    <a:lnTo>
                      <a:pt x="0" y="193238"/>
                    </a:lnTo>
                    <a:lnTo>
                      <a:pt x="150199" y="0"/>
                    </a:lnTo>
                    <a:lnTo>
                      <a:pt x="114406" y="143172"/>
                    </a:lnTo>
                    <a:lnTo>
                      <a:pt x="200375" y="143172"/>
                    </a:lnTo>
                    <a:close/>
                  </a:path>
                </a:pathLst>
              </a:custGeom>
              <a:noFill/>
              <a:ln w="32742" cap="flat">
                <a:solidFill>
                  <a:schemeClr val="bg1"/>
                </a:solidFill>
                <a:prstDash val="solid"/>
                <a:round/>
              </a:ln>
            </p:spPr>
            <p:txBody>
              <a:bodyPr rtlCol="0" anchor="ctr"/>
              <a:lstStyle/>
              <a:p>
                <a:endParaRPr lang="fr-FR"/>
              </a:p>
            </p:txBody>
          </p:sp>
          <p:grpSp>
            <p:nvGrpSpPr>
              <p:cNvPr id="25" name="Graphique 18">
                <a:extLst>
                  <a:ext uri="{FF2B5EF4-FFF2-40B4-BE49-F238E27FC236}">
                    <a16:creationId xmlns:a16="http://schemas.microsoft.com/office/drawing/2014/main" id="{3C4F3409-31CA-BB43-8C7E-FFB63283D1B4}"/>
                  </a:ext>
                </a:extLst>
              </p:cNvPr>
              <p:cNvGrpSpPr/>
              <p:nvPr/>
            </p:nvGrpSpPr>
            <p:grpSpPr>
              <a:xfrm>
                <a:off x="9179607" y="4033264"/>
                <a:ext cx="988149" cy="1223978"/>
                <a:chOff x="9179607" y="4033264"/>
                <a:chExt cx="988149" cy="1223978"/>
              </a:xfrm>
              <a:noFill/>
            </p:grpSpPr>
            <p:sp>
              <p:nvSpPr>
                <p:cNvPr id="44" name="Forme libre 43">
                  <a:extLst>
                    <a:ext uri="{FF2B5EF4-FFF2-40B4-BE49-F238E27FC236}">
                      <a16:creationId xmlns:a16="http://schemas.microsoft.com/office/drawing/2014/main" id="{A2F70F00-C555-574E-9015-B1B859960918}"/>
                    </a:ext>
                  </a:extLst>
                </p:cNvPr>
                <p:cNvSpPr/>
                <p:nvPr/>
              </p:nvSpPr>
              <p:spPr>
                <a:xfrm>
                  <a:off x="9323767" y="4228139"/>
                  <a:ext cx="699829" cy="617374"/>
                </a:xfrm>
                <a:custGeom>
                  <a:avLst/>
                  <a:gdLst>
                    <a:gd name="connsiteX0" fmla="*/ 164033 w 699829"/>
                    <a:gd name="connsiteY0" fmla="*/ 194885 h 617374"/>
                    <a:gd name="connsiteX1" fmla="*/ 23276 w 699829"/>
                    <a:gd name="connsiteY1" fmla="*/ 226396 h 617374"/>
                    <a:gd name="connsiteX2" fmla="*/ 0 w 699829"/>
                    <a:gd name="connsiteY2" fmla="*/ 288101 h 617374"/>
                    <a:gd name="connsiteX3" fmla="*/ 74331 w 699829"/>
                    <a:gd name="connsiteY3" fmla="*/ 386476 h 617374"/>
                    <a:gd name="connsiteX4" fmla="*/ 349915 w 699829"/>
                    <a:gd name="connsiteY4" fmla="*/ 617374 h 617374"/>
                    <a:gd name="connsiteX5" fmla="*/ 625499 w 699829"/>
                    <a:gd name="connsiteY5" fmla="*/ 386476 h 617374"/>
                    <a:gd name="connsiteX6" fmla="*/ 699830 w 699829"/>
                    <a:gd name="connsiteY6" fmla="*/ 288101 h 617374"/>
                    <a:gd name="connsiteX7" fmla="*/ 676553 w 699829"/>
                    <a:gd name="connsiteY7" fmla="*/ 226396 h 617374"/>
                    <a:gd name="connsiteX8" fmla="*/ 452792 w 699829"/>
                    <a:gd name="connsiteY8" fmla="*/ 0 h 617374"/>
                    <a:gd name="connsiteX9" fmla="*/ 247038 w 699829"/>
                    <a:gd name="connsiteY9" fmla="*/ 154371 h 617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829" h="617374">
                      <a:moveTo>
                        <a:pt x="164033" y="194885"/>
                      </a:moveTo>
                      <a:cubicBezTo>
                        <a:pt x="117480" y="214099"/>
                        <a:pt x="69610" y="226396"/>
                        <a:pt x="23276" y="226396"/>
                      </a:cubicBezTo>
                      <a:cubicBezTo>
                        <a:pt x="23276" y="226396"/>
                        <a:pt x="0" y="240560"/>
                        <a:pt x="0" y="288101"/>
                      </a:cubicBezTo>
                      <a:cubicBezTo>
                        <a:pt x="0" y="380767"/>
                        <a:pt x="74331" y="386476"/>
                        <a:pt x="74331" y="386476"/>
                      </a:cubicBezTo>
                      <a:cubicBezTo>
                        <a:pt x="108916" y="538542"/>
                        <a:pt x="228702" y="617374"/>
                        <a:pt x="349915" y="617374"/>
                      </a:cubicBezTo>
                      <a:cubicBezTo>
                        <a:pt x="472226" y="617374"/>
                        <a:pt x="591133" y="537663"/>
                        <a:pt x="625499" y="386476"/>
                      </a:cubicBezTo>
                      <a:cubicBezTo>
                        <a:pt x="625499" y="386476"/>
                        <a:pt x="699830" y="380657"/>
                        <a:pt x="699830" y="288101"/>
                      </a:cubicBezTo>
                      <a:cubicBezTo>
                        <a:pt x="699830" y="240560"/>
                        <a:pt x="676553" y="226396"/>
                        <a:pt x="676553" y="226396"/>
                      </a:cubicBezTo>
                      <a:cubicBezTo>
                        <a:pt x="629452" y="226396"/>
                        <a:pt x="504286" y="123519"/>
                        <a:pt x="452792" y="0"/>
                      </a:cubicBezTo>
                      <a:cubicBezTo>
                        <a:pt x="452792" y="0"/>
                        <a:pt x="362871" y="88055"/>
                        <a:pt x="247038" y="154371"/>
                      </a:cubicBezTo>
                    </a:path>
                  </a:pathLst>
                </a:custGeom>
                <a:noFill/>
                <a:ln w="76398" cap="flat">
                  <a:solidFill>
                    <a:schemeClr val="bg1"/>
                  </a:solidFill>
                  <a:prstDash val="solid"/>
                  <a:round/>
                </a:ln>
              </p:spPr>
              <p:txBody>
                <a:bodyPr rtlCol="0" anchor="ctr"/>
                <a:lstStyle/>
                <a:p>
                  <a:endParaRPr lang="fr-FR"/>
                </a:p>
              </p:txBody>
            </p:sp>
            <p:sp>
              <p:nvSpPr>
                <p:cNvPr id="48" name="Forme libre 47">
                  <a:extLst>
                    <a:ext uri="{FF2B5EF4-FFF2-40B4-BE49-F238E27FC236}">
                      <a16:creationId xmlns:a16="http://schemas.microsoft.com/office/drawing/2014/main" id="{82DC9F70-25B9-9349-9830-6C23A0D1AC90}"/>
                    </a:ext>
                  </a:extLst>
                </p:cNvPr>
                <p:cNvSpPr/>
                <p:nvPr/>
              </p:nvSpPr>
              <p:spPr>
                <a:xfrm>
                  <a:off x="9179607" y="4804450"/>
                  <a:ext cx="348597" cy="452792"/>
                </a:xfrm>
                <a:custGeom>
                  <a:avLst/>
                  <a:gdLst>
                    <a:gd name="connsiteX0" fmla="*/ 348597 w 348597"/>
                    <a:gd name="connsiteY0" fmla="*/ 0 h 452792"/>
                    <a:gd name="connsiteX1" fmla="*/ 0 w 348597"/>
                    <a:gd name="connsiteY1" fmla="*/ 452792 h 452792"/>
                  </a:gdLst>
                  <a:ahLst/>
                  <a:cxnLst>
                    <a:cxn ang="0">
                      <a:pos x="connsiteX0" y="connsiteY0"/>
                    </a:cxn>
                    <a:cxn ang="0">
                      <a:pos x="connsiteX1" y="connsiteY1"/>
                    </a:cxn>
                  </a:cxnLst>
                  <a:rect l="l" t="t" r="r" b="b"/>
                  <a:pathLst>
                    <a:path w="348597" h="452792">
                      <a:moveTo>
                        <a:pt x="348597" y="0"/>
                      </a:moveTo>
                      <a:cubicBezTo>
                        <a:pt x="348597" y="183906"/>
                        <a:pt x="0" y="164582"/>
                        <a:pt x="0" y="452792"/>
                      </a:cubicBezTo>
                    </a:path>
                  </a:pathLst>
                </a:custGeom>
                <a:noFill/>
                <a:ln w="76398" cap="flat">
                  <a:solidFill>
                    <a:schemeClr val="bg1"/>
                  </a:solidFill>
                  <a:prstDash val="solid"/>
                  <a:round/>
                </a:ln>
              </p:spPr>
              <p:txBody>
                <a:bodyPr rtlCol="0" anchor="ctr"/>
                <a:lstStyle/>
                <a:p>
                  <a:endParaRPr lang="fr-FR"/>
                </a:p>
              </p:txBody>
            </p:sp>
            <p:sp>
              <p:nvSpPr>
                <p:cNvPr id="49" name="Forme libre 48">
                  <a:extLst>
                    <a:ext uri="{FF2B5EF4-FFF2-40B4-BE49-F238E27FC236}">
                      <a16:creationId xmlns:a16="http://schemas.microsoft.com/office/drawing/2014/main" id="{CB5ABBE4-735D-C34F-8C40-93D4DBCFBFD1}"/>
                    </a:ext>
                  </a:extLst>
                </p:cNvPr>
                <p:cNvSpPr/>
                <p:nvPr/>
              </p:nvSpPr>
              <p:spPr>
                <a:xfrm>
                  <a:off x="9819160" y="4804450"/>
                  <a:ext cx="348597" cy="452792"/>
                </a:xfrm>
                <a:custGeom>
                  <a:avLst/>
                  <a:gdLst>
                    <a:gd name="connsiteX0" fmla="*/ 0 w 348597"/>
                    <a:gd name="connsiteY0" fmla="*/ 0 h 452792"/>
                    <a:gd name="connsiteX1" fmla="*/ 348597 w 348597"/>
                    <a:gd name="connsiteY1" fmla="*/ 452792 h 452792"/>
                  </a:gdLst>
                  <a:ahLst/>
                  <a:cxnLst>
                    <a:cxn ang="0">
                      <a:pos x="connsiteX0" y="connsiteY0"/>
                    </a:cxn>
                    <a:cxn ang="0">
                      <a:pos x="connsiteX1" y="connsiteY1"/>
                    </a:cxn>
                  </a:cxnLst>
                  <a:rect l="l" t="t" r="r" b="b"/>
                  <a:pathLst>
                    <a:path w="348597" h="452792">
                      <a:moveTo>
                        <a:pt x="0" y="0"/>
                      </a:moveTo>
                      <a:cubicBezTo>
                        <a:pt x="0" y="183906"/>
                        <a:pt x="348597" y="164582"/>
                        <a:pt x="348597" y="452792"/>
                      </a:cubicBezTo>
                    </a:path>
                  </a:pathLst>
                </a:custGeom>
                <a:noFill/>
                <a:ln w="76398" cap="flat">
                  <a:solidFill>
                    <a:schemeClr val="bg1"/>
                  </a:solidFill>
                  <a:prstDash val="solid"/>
                  <a:round/>
                </a:ln>
              </p:spPr>
              <p:txBody>
                <a:bodyPr rtlCol="0" anchor="ctr"/>
                <a:lstStyle/>
                <a:p>
                  <a:endParaRPr lang="fr-FR"/>
                </a:p>
              </p:txBody>
            </p:sp>
            <p:sp>
              <p:nvSpPr>
                <p:cNvPr id="50" name="Forme libre 49">
                  <a:extLst>
                    <a:ext uri="{FF2B5EF4-FFF2-40B4-BE49-F238E27FC236}">
                      <a16:creationId xmlns:a16="http://schemas.microsoft.com/office/drawing/2014/main" id="{43D0D5EA-E64B-5140-9374-E2D1DC61A6F5}"/>
                    </a:ext>
                  </a:extLst>
                </p:cNvPr>
                <p:cNvSpPr/>
                <p:nvPr/>
              </p:nvSpPr>
              <p:spPr>
                <a:xfrm>
                  <a:off x="9426535" y="4945865"/>
                  <a:ext cx="492537" cy="105513"/>
                </a:xfrm>
                <a:custGeom>
                  <a:avLst/>
                  <a:gdLst>
                    <a:gd name="connsiteX0" fmla="*/ 0 w 492537"/>
                    <a:gd name="connsiteY0" fmla="*/ 1208 h 105513"/>
                    <a:gd name="connsiteX1" fmla="*/ 247147 w 492537"/>
                    <a:gd name="connsiteY1" fmla="*/ 105512 h 105513"/>
                    <a:gd name="connsiteX2" fmla="*/ 492538 w 492537"/>
                    <a:gd name="connsiteY2" fmla="*/ 0 h 105513"/>
                  </a:gdLst>
                  <a:ahLst/>
                  <a:cxnLst>
                    <a:cxn ang="0">
                      <a:pos x="connsiteX0" y="connsiteY0"/>
                    </a:cxn>
                    <a:cxn ang="0">
                      <a:pos x="connsiteX1" y="connsiteY1"/>
                    </a:cxn>
                    <a:cxn ang="0">
                      <a:pos x="connsiteX2" y="connsiteY2"/>
                    </a:cxn>
                  </a:cxnLst>
                  <a:rect l="l" t="t" r="r" b="b"/>
                  <a:pathLst>
                    <a:path w="492537" h="105513">
                      <a:moveTo>
                        <a:pt x="0" y="1208"/>
                      </a:moveTo>
                      <a:cubicBezTo>
                        <a:pt x="64559" y="68073"/>
                        <a:pt x="154151" y="105732"/>
                        <a:pt x="247147" y="105512"/>
                      </a:cubicBezTo>
                      <a:cubicBezTo>
                        <a:pt x="340033" y="105293"/>
                        <a:pt x="428308" y="67194"/>
                        <a:pt x="492538" y="0"/>
                      </a:cubicBezTo>
                    </a:path>
                  </a:pathLst>
                </a:custGeom>
                <a:noFill/>
                <a:ln w="76398" cap="flat">
                  <a:solidFill>
                    <a:schemeClr val="bg1"/>
                  </a:solidFill>
                  <a:prstDash val="solid"/>
                  <a:round/>
                </a:ln>
              </p:spPr>
              <p:txBody>
                <a:bodyPr rtlCol="0" anchor="ctr"/>
                <a:lstStyle/>
                <a:p>
                  <a:endParaRPr lang="fr-FR"/>
                </a:p>
              </p:txBody>
            </p:sp>
            <p:sp>
              <p:nvSpPr>
                <p:cNvPr id="51" name="Forme libre 50">
                  <a:extLst>
                    <a:ext uri="{FF2B5EF4-FFF2-40B4-BE49-F238E27FC236}">
                      <a16:creationId xmlns:a16="http://schemas.microsoft.com/office/drawing/2014/main" id="{44D4C1F0-97A2-AD4D-93F8-0904A7DDABE8}"/>
                    </a:ext>
                  </a:extLst>
                </p:cNvPr>
                <p:cNvSpPr/>
                <p:nvPr/>
              </p:nvSpPr>
              <p:spPr>
                <a:xfrm>
                  <a:off x="9334796" y="4033264"/>
                  <a:ext cx="668467" cy="435324"/>
                </a:xfrm>
                <a:custGeom>
                  <a:avLst/>
                  <a:gdLst>
                    <a:gd name="connsiteX0" fmla="*/ 10382 w 668467"/>
                    <a:gd name="connsiteY0" fmla="*/ 407217 h 435324"/>
                    <a:gd name="connsiteX1" fmla="*/ 258737 w 668467"/>
                    <a:gd name="connsiteY1" fmla="*/ 41163 h 435324"/>
                    <a:gd name="connsiteX2" fmla="*/ 263897 w 668467"/>
                    <a:gd name="connsiteY2" fmla="*/ 41163 h 435324"/>
                    <a:gd name="connsiteX3" fmla="*/ 494355 w 668467"/>
                    <a:gd name="connsiteY3" fmla="*/ 20631 h 435324"/>
                    <a:gd name="connsiteX4" fmla="*/ 655644 w 668467"/>
                    <a:gd name="connsiteY4" fmla="*/ 435325 h 435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467" h="435324">
                      <a:moveTo>
                        <a:pt x="10382" y="407217"/>
                      </a:moveTo>
                      <a:cubicBezTo>
                        <a:pt x="-38257" y="202451"/>
                        <a:pt x="90641" y="41163"/>
                        <a:pt x="258737" y="41163"/>
                      </a:cubicBezTo>
                      <a:lnTo>
                        <a:pt x="263897" y="41163"/>
                      </a:lnTo>
                      <a:cubicBezTo>
                        <a:pt x="263897" y="41163"/>
                        <a:pt x="371386" y="-35693"/>
                        <a:pt x="494355" y="20631"/>
                      </a:cubicBezTo>
                      <a:cubicBezTo>
                        <a:pt x="736013" y="131414"/>
                        <a:pt x="655644" y="363300"/>
                        <a:pt x="655644" y="435325"/>
                      </a:cubicBezTo>
                    </a:path>
                  </a:pathLst>
                </a:custGeom>
                <a:noFill/>
                <a:ln w="76398" cap="flat">
                  <a:solidFill>
                    <a:schemeClr val="bg1"/>
                  </a:solidFill>
                  <a:prstDash val="solid"/>
                  <a:round/>
                </a:ln>
              </p:spPr>
              <p:txBody>
                <a:bodyPr rtlCol="0" anchor="ctr"/>
                <a:lstStyle/>
                <a:p>
                  <a:endParaRPr lang="fr-FR"/>
                </a:p>
              </p:txBody>
            </p:sp>
          </p:grpSp>
          <p:sp>
            <p:nvSpPr>
              <p:cNvPr id="52" name="Forme libre 51">
                <a:extLst>
                  <a:ext uri="{FF2B5EF4-FFF2-40B4-BE49-F238E27FC236}">
                    <a16:creationId xmlns:a16="http://schemas.microsoft.com/office/drawing/2014/main" id="{A8253F8D-3968-6947-84B6-FE14D22393C4}"/>
                  </a:ext>
                </a:extLst>
              </p:cNvPr>
              <p:cNvSpPr/>
              <p:nvPr/>
            </p:nvSpPr>
            <p:spPr>
              <a:xfrm>
                <a:off x="9053563" y="4634268"/>
                <a:ext cx="386147" cy="200374"/>
              </a:xfrm>
              <a:custGeom>
                <a:avLst/>
                <a:gdLst>
                  <a:gd name="connsiteX0" fmla="*/ 386147 w 386147"/>
                  <a:gd name="connsiteY0" fmla="*/ 0 h 200374"/>
                  <a:gd name="connsiteX1" fmla="*/ 0 w 386147"/>
                  <a:gd name="connsiteY1" fmla="*/ 200375 h 200374"/>
                </a:gdLst>
                <a:ahLst/>
                <a:cxnLst>
                  <a:cxn ang="0">
                    <a:pos x="connsiteX0" y="connsiteY0"/>
                  </a:cxn>
                  <a:cxn ang="0">
                    <a:pos x="connsiteX1" y="connsiteY1"/>
                  </a:cxn>
                </a:cxnLst>
                <a:rect l="l" t="t" r="r" b="b"/>
                <a:pathLst>
                  <a:path w="386147" h="200374">
                    <a:moveTo>
                      <a:pt x="386147" y="0"/>
                    </a:moveTo>
                    <a:lnTo>
                      <a:pt x="0" y="200375"/>
                    </a:lnTo>
                  </a:path>
                </a:pathLst>
              </a:custGeom>
              <a:ln w="32742" cap="flat">
                <a:solidFill>
                  <a:schemeClr val="bg1"/>
                </a:solidFill>
                <a:custDash>
                  <a:ds d="225000" sp="225000"/>
                </a:custDash>
                <a:round/>
              </a:ln>
            </p:spPr>
            <p:txBody>
              <a:bodyPr rtlCol="0" anchor="ctr"/>
              <a:lstStyle/>
              <a:p>
                <a:endParaRPr lang="fr-FR"/>
              </a:p>
            </p:txBody>
          </p:sp>
          <p:sp>
            <p:nvSpPr>
              <p:cNvPr id="53" name="Forme libre 52">
                <a:extLst>
                  <a:ext uri="{FF2B5EF4-FFF2-40B4-BE49-F238E27FC236}">
                    <a16:creationId xmlns:a16="http://schemas.microsoft.com/office/drawing/2014/main" id="{6E7C8C6D-2C7C-A548-9FDA-56E321F1577E}"/>
                  </a:ext>
                </a:extLst>
              </p:cNvPr>
              <p:cNvSpPr/>
              <p:nvPr/>
            </p:nvSpPr>
            <p:spPr>
              <a:xfrm>
                <a:off x="9111864" y="4754493"/>
                <a:ext cx="386147" cy="200374"/>
              </a:xfrm>
              <a:custGeom>
                <a:avLst/>
                <a:gdLst>
                  <a:gd name="connsiteX0" fmla="*/ 386147 w 386147"/>
                  <a:gd name="connsiteY0" fmla="*/ 0 h 200374"/>
                  <a:gd name="connsiteX1" fmla="*/ 0 w 386147"/>
                  <a:gd name="connsiteY1" fmla="*/ 200375 h 200374"/>
                </a:gdLst>
                <a:ahLst/>
                <a:cxnLst>
                  <a:cxn ang="0">
                    <a:pos x="connsiteX0" y="connsiteY0"/>
                  </a:cxn>
                  <a:cxn ang="0">
                    <a:pos x="connsiteX1" y="connsiteY1"/>
                  </a:cxn>
                </a:cxnLst>
                <a:rect l="l" t="t" r="r" b="b"/>
                <a:pathLst>
                  <a:path w="386147" h="200374">
                    <a:moveTo>
                      <a:pt x="386147" y="0"/>
                    </a:moveTo>
                    <a:lnTo>
                      <a:pt x="0" y="200375"/>
                    </a:lnTo>
                  </a:path>
                </a:pathLst>
              </a:custGeom>
              <a:ln w="32742" cap="flat">
                <a:solidFill>
                  <a:schemeClr val="bg1"/>
                </a:solidFill>
                <a:custDash>
                  <a:ds d="225000" sp="225000"/>
                </a:custDash>
                <a:round/>
              </a:ln>
            </p:spPr>
            <p:txBody>
              <a:bodyPr rtlCol="0" anchor="ctr"/>
              <a:lstStyle/>
              <a:p>
                <a:endParaRPr lang="fr-FR"/>
              </a:p>
            </p:txBody>
          </p:sp>
          <p:sp>
            <p:nvSpPr>
              <p:cNvPr id="54" name="Forme libre 53">
                <a:extLst>
                  <a:ext uri="{FF2B5EF4-FFF2-40B4-BE49-F238E27FC236}">
                    <a16:creationId xmlns:a16="http://schemas.microsoft.com/office/drawing/2014/main" id="{CBD40B41-F04E-8448-BE9C-5CC79CA4F74B}"/>
                  </a:ext>
                </a:extLst>
              </p:cNvPr>
              <p:cNvSpPr/>
              <p:nvPr/>
            </p:nvSpPr>
            <p:spPr>
              <a:xfrm>
                <a:off x="9992525" y="4679833"/>
                <a:ext cx="342229" cy="212562"/>
              </a:xfrm>
              <a:custGeom>
                <a:avLst/>
                <a:gdLst>
                  <a:gd name="connsiteX0" fmla="*/ 258017 w 342229"/>
                  <a:gd name="connsiteY0" fmla="*/ 0 h 212562"/>
                  <a:gd name="connsiteX1" fmla="*/ 117919 w 342229"/>
                  <a:gd name="connsiteY1" fmla="*/ 72464 h 212562"/>
                  <a:gd name="connsiteX2" fmla="*/ 90031 w 342229"/>
                  <a:gd name="connsiteY2" fmla="*/ 18555 h 212562"/>
                  <a:gd name="connsiteX3" fmla="*/ 0 w 342229"/>
                  <a:gd name="connsiteY3" fmla="*/ 187968 h 212562"/>
                  <a:gd name="connsiteX4" fmla="*/ 190274 w 342229"/>
                  <a:gd name="connsiteY4" fmla="*/ 212562 h 212562"/>
                  <a:gd name="connsiteX5" fmla="*/ 162496 w 342229"/>
                  <a:gd name="connsiteY5" fmla="*/ 158653 h 212562"/>
                  <a:gd name="connsiteX6" fmla="*/ 342229 w 342229"/>
                  <a:gd name="connsiteY6" fmla="*/ 51823 h 21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229" h="212562">
                    <a:moveTo>
                      <a:pt x="258017" y="0"/>
                    </a:moveTo>
                    <a:lnTo>
                      <a:pt x="117919" y="72464"/>
                    </a:lnTo>
                    <a:lnTo>
                      <a:pt x="90031" y="18555"/>
                    </a:lnTo>
                    <a:lnTo>
                      <a:pt x="0" y="187968"/>
                    </a:lnTo>
                    <a:lnTo>
                      <a:pt x="190274" y="212562"/>
                    </a:lnTo>
                    <a:lnTo>
                      <a:pt x="162496" y="158653"/>
                    </a:lnTo>
                    <a:lnTo>
                      <a:pt x="342229" y="51823"/>
                    </a:lnTo>
                  </a:path>
                </a:pathLst>
              </a:custGeom>
              <a:noFill/>
              <a:ln w="32742" cap="flat">
                <a:solidFill>
                  <a:schemeClr val="bg1"/>
                </a:solidFill>
                <a:prstDash val="solid"/>
                <a:round/>
              </a:ln>
            </p:spPr>
            <p:txBody>
              <a:bodyPr rtlCol="0" anchor="ctr"/>
              <a:lstStyle/>
              <a:p>
                <a:endParaRPr lang="fr-FR"/>
              </a:p>
            </p:txBody>
          </p:sp>
        </p:grpSp>
      </p:grpSp>
      <p:grpSp>
        <p:nvGrpSpPr>
          <p:cNvPr id="43" name="Groupe 42">
            <a:extLst>
              <a:ext uri="{FF2B5EF4-FFF2-40B4-BE49-F238E27FC236}">
                <a16:creationId xmlns:a16="http://schemas.microsoft.com/office/drawing/2014/main" id="{83B13986-7358-2540-854A-4060AA92882F}"/>
              </a:ext>
            </a:extLst>
          </p:cNvPr>
          <p:cNvGrpSpPr/>
          <p:nvPr/>
        </p:nvGrpSpPr>
        <p:grpSpPr>
          <a:xfrm>
            <a:off x="0" y="6148818"/>
            <a:ext cx="11760485" cy="570481"/>
            <a:chOff x="0" y="6148818"/>
            <a:chExt cx="11760485" cy="570481"/>
          </a:xfrm>
        </p:grpSpPr>
        <p:sp>
          <p:nvSpPr>
            <p:cNvPr id="47" name="Rectangle 46">
              <a:extLst>
                <a:ext uri="{FF2B5EF4-FFF2-40B4-BE49-F238E27FC236}">
                  <a16:creationId xmlns:a16="http://schemas.microsoft.com/office/drawing/2014/main" id="{B139BBBB-8248-3A49-AE58-391C1898A1E0}"/>
                </a:ext>
              </a:extLst>
            </p:cNvPr>
            <p:cNvSpPr/>
            <p:nvPr/>
          </p:nvSpPr>
          <p:spPr>
            <a:xfrm>
              <a:off x="908942" y="6410321"/>
              <a:ext cx="1628651"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7 – Visioconférence</a:t>
              </a:r>
            </a:p>
          </p:txBody>
        </p:sp>
        <p:cxnSp>
          <p:nvCxnSpPr>
            <p:cNvPr id="55" name="Connecteur droit 54">
              <a:extLst>
                <a:ext uri="{FF2B5EF4-FFF2-40B4-BE49-F238E27FC236}">
                  <a16:creationId xmlns:a16="http://schemas.microsoft.com/office/drawing/2014/main" id="{A26C2B64-87C5-5A4D-9735-5036A7D559F4}"/>
                </a:ext>
              </a:extLst>
            </p:cNvPr>
            <p:cNvCxnSpPr>
              <a:cxnSpLocks/>
            </p:cNvCxnSpPr>
            <p:nvPr/>
          </p:nvCxnSpPr>
          <p:spPr>
            <a:xfrm>
              <a:off x="2612426" y="6494960"/>
              <a:ext cx="8052149"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D3D94810-6339-6C48-97F8-A90371583A75}"/>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Google Shape;126;p27">
              <a:extLst>
                <a:ext uri="{FF2B5EF4-FFF2-40B4-BE49-F238E27FC236}">
                  <a16:creationId xmlns:a16="http://schemas.microsoft.com/office/drawing/2014/main" id="{B60218C6-D82D-1C48-91FA-72860C67045C}"/>
                </a:ext>
              </a:extLst>
            </p:cNvPr>
            <p:cNvSpPr txBox="1"/>
            <p:nvPr/>
          </p:nvSpPr>
          <p:spPr>
            <a:xfrm>
              <a:off x="10344000" y="6354438"/>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2021-06-22</a:t>
              </a:r>
              <a:endParaRPr sz="800">
                <a:solidFill>
                  <a:schemeClr val="accent6">
                    <a:lumMod val="20000"/>
                    <a:lumOff val="80000"/>
                  </a:schemeClr>
                </a:solidFill>
                <a:latin typeface="Viga"/>
                <a:ea typeface="Viga"/>
                <a:cs typeface="Viga"/>
                <a:sym typeface="Viga"/>
              </a:endParaRPr>
            </a:p>
          </p:txBody>
        </p:sp>
        <p:pic>
          <p:nvPicPr>
            <p:cNvPr id="58" name="Graphique 57">
              <a:extLst>
                <a:ext uri="{FF2B5EF4-FFF2-40B4-BE49-F238E27FC236}">
                  <a16:creationId xmlns:a16="http://schemas.microsoft.com/office/drawing/2014/main" id="{BD3CA7A4-F877-0F44-AD54-0D421030F24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2047" y="6148818"/>
              <a:ext cx="399337" cy="570481"/>
            </a:xfrm>
            <a:prstGeom prst="rect">
              <a:avLst/>
            </a:prstGeom>
          </p:spPr>
        </p:pic>
      </p:grpSp>
      <p:pic>
        <p:nvPicPr>
          <p:cNvPr id="4" name="Graphique 3">
            <a:extLst>
              <a:ext uri="{FF2B5EF4-FFF2-40B4-BE49-F238E27FC236}">
                <a16:creationId xmlns:a16="http://schemas.microsoft.com/office/drawing/2014/main" id="{2F283C8D-F428-F048-A5DC-227E7D9C145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894600" y="1425651"/>
            <a:ext cx="990228" cy="990228"/>
          </a:xfrm>
          <a:prstGeom prst="rect">
            <a:avLst/>
          </a:prstGeom>
        </p:spPr>
      </p:pic>
      <p:sp>
        <p:nvSpPr>
          <p:cNvPr id="45" name="ZoneTexte 44">
            <a:extLst>
              <a:ext uri="{FF2B5EF4-FFF2-40B4-BE49-F238E27FC236}">
                <a16:creationId xmlns:a16="http://schemas.microsoft.com/office/drawing/2014/main" id="{461DF4DD-1D25-4FED-86EC-B03B8F610A94}"/>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4034317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F354C39-C5A2-6B4A-B2CC-70EA5CFA1AE9}"/>
              </a:ext>
            </a:extLst>
          </p:cNvPr>
          <p:cNvSpPr/>
          <p:nvPr/>
        </p:nvSpPr>
        <p:spPr>
          <a:xfrm>
            <a:off x="6377989" y="4239491"/>
            <a:ext cx="2505922" cy="1603170"/>
          </a:xfrm>
          <a:prstGeom prst="rect">
            <a:avLst/>
          </a:prstGeom>
          <a:solidFill>
            <a:schemeClr val="accent1"/>
          </a:solidFill>
        </p:spPr>
        <p:txBody>
          <a:bodyPr wrap="square" lIns="216000" tIns="216000" rIns="36000" bIns="46800">
            <a:noAutofit/>
          </a:bodyPr>
          <a:lstStyle/>
          <a:p>
            <a:pPr>
              <a:spcAft>
                <a:spcPts val="1200"/>
              </a:spcAft>
              <a:buClr>
                <a:schemeClr val="bg1"/>
              </a:buClr>
            </a:pPr>
            <a:r>
              <a:rPr lang="fr-CA" sz="1400">
                <a:solidFill>
                  <a:schemeClr val="bg1"/>
                </a:solidFill>
                <a:latin typeface="Viga"/>
                <a:sym typeface="Viga"/>
              </a:rPr>
              <a:t>Outils de base</a:t>
            </a:r>
          </a:p>
          <a:p>
            <a:pPr marL="184150" lvl="0" indent="-171450">
              <a:lnSpc>
                <a:spcPct val="115000"/>
              </a:lnSpc>
              <a:spcAft>
                <a:spcPts val="600"/>
              </a:spcAft>
              <a:buClr>
                <a:schemeClr val="bg1"/>
              </a:buClr>
              <a:buSzPct val="100000"/>
              <a:buBlip>
                <a:blip r:embed="rId3">
                  <a:extLst>
                    <a:ext uri="{96DAC541-7B7A-43D3-8B79-37D633B846F1}">
                      <asvg:svgBlip xmlns:asvg="http://schemas.microsoft.com/office/drawing/2016/SVG/main" r:embed="rId4"/>
                    </a:ext>
                  </a:extLst>
                </a:blip>
              </a:buBlip>
            </a:pPr>
            <a:r>
              <a:rPr lang="en-GB" sz="1000">
                <a:solidFill>
                  <a:schemeClr val="bg1"/>
                </a:solidFill>
                <a:latin typeface="Ubuntu"/>
                <a:sym typeface="Ubuntu"/>
              </a:rPr>
              <a:t>Microsoft Teams</a:t>
            </a:r>
          </a:p>
          <a:p>
            <a:pPr marL="184150" lvl="0" indent="-171450">
              <a:lnSpc>
                <a:spcPct val="115000"/>
              </a:lnSpc>
              <a:spcAft>
                <a:spcPts val="600"/>
              </a:spcAft>
              <a:buClr>
                <a:schemeClr val="bg1"/>
              </a:buClr>
              <a:buSzPct val="100000"/>
              <a:buBlip>
                <a:blip r:embed="rId3">
                  <a:extLst>
                    <a:ext uri="{96DAC541-7B7A-43D3-8B79-37D633B846F1}">
                      <asvg:svgBlip xmlns:asvg="http://schemas.microsoft.com/office/drawing/2016/SVG/main" r:embed="rId4"/>
                    </a:ext>
                  </a:extLst>
                </a:blip>
              </a:buBlip>
            </a:pPr>
            <a:r>
              <a:rPr lang="en-GB" sz="1000">
                <a:solidFill>
                  <a:schemeClr val="bg1"/>
                </a:solidFill>
                <a:latin typeface="Ubuntu"/>
                <a:sym typeface="Ubuntu"/>
              </a:rPr>
              <a:t>Google Meet</a:t>
            </a:r>
          </a:p>
          <a:p>
            <a:pPr marL="184150" lvl="0" indent="-171450">
              <a:lnSpc>
                <a:spcPct val="115000"/>
              </a:lnSpc>
              <a:spcAft>
                <a:spcPts val="600"/>
              </a:spcAft>
              <a:buClr>
                <a:schemeClr val="bg1"/>
              </a:buClr>
              <a:buSzPct val="100000"/>
              <a:buBlip>
                <a:blip r:embed="rId3">
                  <a:extLst>
                    <a:ext uri="{96DAC541-7B7A-43D3-8B79-37D633B846F1}">
                      <asvg:svgBlip xmlns:asvg="http://schemas.microsoft.com/office/drawing/2016/SVG/main" r:embed="rId4"/>
                    </a:ext>
                  </a:extLst>
                </a:blip>
              </a:buBlip>
            </a:pPr>
            <a:r>
              <a:rPr lang="en-GB" sz="1000">
                <a:solidFill>
                  <a:schemeClr val="bg1"/>
                </a:solidFill>
                <a:latin typeface="Ubuntu"/>
                <a:sym typeface="Ubuntu"/>
              </a:rPr>
              <a:t>Zoom</a:t>
            </a:r>
          </a:p>
        </p:txBody>
      </p:sp>
      <p:sp>
        <p:nvSpPr>
          <p:cNvPr id="25" name="Rectangle 24">
            <a:extLst>
              <a:ext uri="{FF2B5EF4-FFF2-40B4-BE49-F238E27FC236}">
                <a16:creationId xmlns:a16="http://schemas.microsoft.com/office/drawing/2014/main" id="{4A596809-7A36-9B48-8034-8449418EF844}"/>
              </a:ext>
            </a:extLst>
          </p:cNvPr>
          <p:cNvSpPr/>
          <p:nvPr/>
        </p:nvSpPr>
        <p:spPr>
          <a:xfrm>
            <a:off x="0" y="962909"/>
            <a:ext cx="4495800" cy="412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96000" tIns="36000" rIns="36000" bIns="0" rtlCol="0" anchor="ctr"/>
          <a:lstStyle/>
          <a:p>
            <a:r>
              <a:rPr lang="fr-CA">
                <a:solidFill>
                  <a:schemeClr val="accent6"/>
                </a:solidFill>
                <a:latin typeface="Viga"/>
                <a:sym typeface="Viga"/>
              </a:rPr>
              <a:t>Activités d’apprentissage</a:t>
            </a:r>
          </a:p>
        </p:txBody>
      </p:sp>
      <p:sp>
        <p:nvSpPr>
          <p:cNvPr id="26" name="Rectangle 25">
            <a:extLst>
              <a:ext uri="{FF2B5EF4-FFF2-40B4-BE49-F238E27FC236}">
                <a16:creationId xmlns:a16="http://schemas.microsoft.com/office/drawing/2014/main" id="{C1E11E5A-59D7-8A48-A039-C8C2AB2B1D0B}"/>
              </a:ext>
            </a:extLst>
          </p:cNvPr>
          <p:cNvSpPr/>
          <p:nvPr/>
        </p:nvSpPr>
        <p:spPr>
          <a:xfrm>
            <a:off x="371325" y="1535417"/>
            <a:ext cx="4117547" cy="2202270"/>
          </a:xfrm>
          <a:prstGeom prst="rect">
            <a:avLst/>
          </a:prstGeom>
        </p:spPr>
        <p:txBody>
          <a:bodyPr wrap="square" lIns="0" tIns="0" rIns="0" bIns="0">
            <a:spAutoFit/>
          </a:bodyPr>
          <a:lstStyle/>
          <a:p>
            <a:pPr marL="184150" indent="-171450">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latin typeface="Ubuntu"/>
                <a:sym typeface="Ubuntu"/>
              </a:rPr>
              <a:t>Formuler des attentes et des critères clairs</a:t>
            </a:r>
          </a:p>
          <a:p>
            <a:pPr marL="184150" indent="-171450" fontAlgn="base">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latin typeface="Ubuntu"/>
              </a:rPr>
              <a:t>Adapter les outils et les contenus au contexte de l’apprenant(e) à la maison</a:t>
            </a:r>
          </a:p>
          <a:p>
            <a:pPr marL="184150" indent="-171450" fontAlgn="base">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latin typeface="Ubuntu"/>
              </a:rPr>
              <a:t>Adapter les exigences aux conditions</a:t>
            </a:r>
          </a:p>
          <a:p>
            <a:pPr marL="184150" indent="-171450" fontAlgn="base">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latin typeface="Ubuntu"/>
              </a:rPr>
              <a:t>Miser sur la collaboration</a:t>
            </a:r>
            <a:endParaRPr lang="fr-CA" sz="1100" strike="sngStrike">
              <a:latin typeface="Ubuntu"/>
            </a:endParaRPr>
          </a:p>
          <a:p>
            <a:pPr marL="184150" indent="-171450" fontAlgn="base">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latin typeface="Ubuntu"/>
              </a:rPr>
              <a:t>Rappeler la façon d’obtenir de l’aide</a:t>
            </a:r>
          </a:p>
          <a:p>
            <a:pPr marL="184150" indent="-171450" fontAlgn="base">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latin typeface="Ubuntu"/>
              </a:rPr>
              <a:t>En contexte comodal : donner un accès équitable tant aux activités qu’aux contenus, à distance et en personne</a:t>
            </a:r>
          </a:p>
          <a:p>
            <a:pPr marL="184150" indent="-171450">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endParaRPr lang="fr-CA" sz="1100">
              <a:latin typeface="Ubuntu"/>
              <a:sym typeface="Ubuntu"/>
            </a:endParaRPr>
          </a:p>
        </p:txBody>
      </p:sp>
      <p:sp>
        <p:nvSpPr>
          <p:cNvPr id="34" name="Rectangle 33">
            <a:extLst>
              <a:ext uri="{FF2B5EF4-FFF2-40B4-BE49-F238E27FC236}">
                <a16:creationId xmlns:a16="http://schemas.microsoft.com/office/drawing/2014/main" id="{D64B2237-8597-8C42-B165-B3740C2E408B}"/>
              </a:ext>
            </a:extLst>
          </p:cNvPr>
          <p:cNvSpPr/>
          <p:nvPr/>
        </p:nvSpPr>
        <p:spPr>
          <a:xfrm>
            <a:off x="0" y="3618931"/>
            <a:ext cx="3560847" cy="2538993"/>
          </a:xfrm>
          <a:prstGeom prst="rect">
            <a:avLst/>
          </a:prstGeom>
          <a:solidFill>
            <a:schemeClr val="accent5"/>
          </a:solidFill>
        </p:spPr>
        <p:txBody>
          <a:bodyPr wrap="square" lIns="360000" tIns="216000" rIns="72000" bIns="46800">
            <a:noAutofit/>
          </a:bodyPr>
          <a:lstStyle/>
          <a:p>
            <a:pPr marL="12700">
              <a:lnSpc>
                <a:spcPct val="115000"/>
              </a:lnSpc>
              <a:spcAft>
                <a:spcPts val="600"/>
              </a:spcAft>
              <a:buClr>
                <a:schemeClr val="accent1"/>
              </a:buClr>
              <a:buSzPct val="100000"/>
            </a:pPr>
            <a:r>
              <a:rPr lang="fr-CA" sz="1400">
                <a:solidFill>
                  <a:schemeClr val="bg1"/>
                </a:solidFill>
                <a:latin typeface="Viga"/>
                <a:sym typeface="Viga"/>
              </a:rPr>
              <a:t>Objectivation et intégration</a:t>
            </a:r>
          </a:p>
          <a:p>
            <a:pPr marL="184150" lvl="0" indent="-171450">
              <a:lnSpc>
                <a:spcPct val="115000"/>
              </a:lnSpc>
              <a:spcAft>
                <a:spcPts val="600"/>
              </a:spcAft>
              <a:buClr>
                <a:schemeClr val="accent1"/>
              </a:buClr>
              <a:buSzPct val="100000"/>
              <a:buBlip>
                <a:blip r:embed="rId3">
                  <a:extLst>
                    <a:ext uri="{96DAC541-7B7A-43D3-8B79-37D633B846F1}">
                      <asvg:svgBlip xmlns:asvg="http://schemas.microsoft.com/office/drawing/2016/SVG/main" r:embed="rId4"/>
                    </a:ext>
                  </a:extLst>
                </a:blip>
              </a:buBlip>
            </a:pPr>
            <a:r>
              <a:rPr lang="fr-CA" sz="1100">
                <a:solidFill>
                  <a:schemeClr val="bg1"/>
                </a:solidFill>
                <a:latin typeface="Ubuntu"/>
                <a:sym typeface="Ubuntu"/>
              </a:rPr>
              <a:t>Animer une activité de synthèse</a:t>
            </a:r>
          </a:p>
          <a:p>
            <a:pPr marL="184150" lvl="0" indent="-171450">
              <a:lnSpc>
                <a:spcPct val="115000"/>
              </a:lnSpc>
              <a:spcAft>
                <a:spcPts val="600"/>
              </a:spcAft>
              <a:buClr>
                <a:schemeClr val="accent1"/>
              </a:buClr>
              <a:buSzPct val="100000"/>
              <a:buBlip>
                <a:blip r:embed="rId3">
                  <a:extLst>
                    <a:ext uri="{96DAC541-7B7A-43D3-8B79-37D633B846F1}">
                      <asvg:svgBlip xmlns:asvg="http://schemas.microsoft.com/office/drawing/2016/SVG/main" r:embed="rId4"/>
                    </a:ext>
                  </a:extLst>
                </a:blip>
              </a:buBlip>
            </a:pPr>
            <a:r>
              <a:rPr lang="fr-CA" sz="1100">
                <a:solidFill>
                  <a:schemeClr val="bg1"/>
                </a:solidFill>
                <a:latin typeface="Ubuntu"/>
                <a:sym typeface="Ubuntu"/>
              </a:rPr>
              <a:t>Vérifier l’appréciation</a:t>
            </a:r>
          </a:p>
          <a:p>
            <a:pPr marL="184150" lvl="0" indent="-171450">
              <a:lnSpc>
                <a:spcPct val="115000"/>
              </a:lnSpc>
              <a:spcAft>
                <a:spcPts val="600"/>
              </a:spcAft>
              <a:buClr>
                <a:schemeClr val="accent1"/>
              </a:buClr>
              <a:buSzPct val="100000"/>
              <a:buBlip>
                <a:blip r:embed="rId3">
                  <a:extLst>
                    <a:ext uri="{96DAC541-7B7A-43D3-8B79-37D633B846F1}">
                      <asvg:svgBlip xmlns:asvg="http://schemas.microsoft.com/office/drawing/2016/SVG/main" r:embed="rId4"/>
                    </a:ext>
                  </a:extLst>
                </a:blip>
              </a:buBlip>
            </a:pPr>
            <a:r>
              <a:rPr lang="fr-CA" sz="1100">
                <a:solidFill>
                  <a:schemeClr val="bg1"/>
                </a:solidFill>
                <a:latin typeface="Ubuntu"/>
                <a:sym typeface="Ubuntu"/>
              </a:rPr>
              <a:t>Proposer des liens, des ancrages, </a:t>
            </a:r>
            <a:br>
              <a:rPr lang="fr-CA" sz="1100">
                <a:solidFill>
                  <a:schemeClr val="bg1"/>
                </a:solidFill>
                <a:latin typeface="Ubuntu"/>
                <a:sym typeface="Ubuntu"/>
              </a:rPr>
            </a:br>
            <a:r>
              <a:rPr lang="fr-CA" sz="1100">
                <a:solidFill>
                  <a:schemeClr val="bg1"/>
                </a:solidFill>
                <a:latin typeface="Ubuntu"/>
                <a:sym typeface="Ubuntu"/>
              </a:rPr>
              <a:t>des transferts</a:t>
            </a:r>
          </a:p>
          <a:p>
            <a:pPr marL="184150" lvl="0" indent="-171450">
              <a:lnSpc>
                <a:spcPct val="115000"/>
              </a:lnSpc>
              <a:spcAft>
                <a:spcPts val="600"/>
              </a:spcAft>
              <a:buClr>
                <a:schemeClr val="accent1"/>
              </a:buClr>
              <a:buSzPct val="100000"/>
              <a:buBlip>
                <a:blip r:embed="rId3">
                  <a:extLst>
                    <a:ext uri="{96DAC541-7B7A-43D3-8B79-37D633B846F1}">
                      <asvg:svgBlip xmlns:asvg="http://schemas.microsoft.com/office/drawing/2016/SVG/main" r:embed="rId4"/>
                    </a:ext>
                  </a:extLst>
                </a:blip>
              </a:buBlip>
            </a:pPr>
            <a:r>
              <a:rPr lang="fr-CA" sz="1100">
                <a:solidFill>
                  <a:schemeClr val="bg1"/>
                </a:solidFill>
                <a:latin typeface="Ubuntu"/>
                <a:sym typeface="Ubuntu"/>
              </a:rPr>
              <a:t>Faire faire plutôt que faire</a:t>
            </a:r>
          </a:p>
          <a:p>
            <a:pPr marL="184150" lvl="0" indent="-171450">
              <a:lnSpc>
                <a:spcPct val="115000"/>
              </a:lnSpc>
              <a:spcAft>
                <a:spcPts val="600"/>
              </a:spcAft>
              <a:buClr>
                <a:schemeClr val="accent1"/>
              </a:buClr>
              <a:buSzPct val="100000"/>
              <a:buBlip>
                <a:blip r:embed="rId3">
                  <a:extLst>
                    <a:ext uri="{96DAC541-7B7A-43D3-8B79-37D633B846F1}">
                      <asvg:svgBlip xmlns:asvg="http://schemas.microsoft.com/office/drawing/2016/SVG/main" r:embed="rId4"/>
                    </a:ext>
                  </a:extLst>
                </a:blip>
              </a:buBlip>
            </a:pPr>
            <a:r>
              <a:rPr lang="fr-CA" sz="1100">
                <a:solidFill>
                  <a:schemeClr val="bg1"/>
                </a:solidFill>
                <a:latin typeface="Ubuntu"/>
                <a:sym typeface="Ubuntu"/>
              </a:rPr>
              <a:t>En contexte comodal : solliciter </a:t>
            </a:r>
            <a:br>
              <a:rPr lang="fr-CA" sz="1100">
                <a:solidFill>
                  <a:schemeClr val="bg1"/>
                </a:solidFill>
                <a:latin typeface="Ubuntu"/>
                <a:sym typeface="Ubuntu"/>
              </a:rPr>
            </a:br>
            <a:r>
              <a:rPr lang="fr-CA" sz="1100">
                <a:solidFill>
                  <a:schemeClr val="bg1"/>
                </a:solidFill>
                <a:latin typeface="Ubuntu"/>
                <a:sym typeface="Ubuntu"/>
              </a:rPr>
              <a:t>les </a:t>
            </a:r>
            <a:r>
              <a:rPr lang="fr-CA" sz="1100">
                <a:solidFill>
                  <a:schemeClr val="bg1"/>
                </a:solidFill>
                <a:latin typeface="Ubuntu"/>
              </a:rPr>
              <a:t>apprenant(e)</a:t>
            </a:r>
            <a:r>
              <a:rPr lang="fr-CA" sz="1100">
                <a:solidFill>
                  <a:schemeClr val="bg1"/>
                </a:solidFill>
                <a:latin typeface="Ubuntu"/>
                <a:sym typeface="Ubuntu"/>
              </a:rPr>
              <a:t>s à distance </a:t>
            </a:r>
            <a:br>
              <a:rPr lang="fr-CA" sz="1100">
                <a:solidFill>
                  <a:schemeClr val="bg1"/>
                </a:solidFill>
                <a:latin typeface="Ubuntu"/>
                <a:sym typeface="Ubuntu"/>
              </a:rPr>
            </a:br>
            <a:r>
              <a:rPr lang="fr-CA" sz="1100">
                <a:solidFill>
                  <a:schemeClr val="bg1"/>
                </a:solidFill>
                <a:latin typeface="Ubuntu"/>
                <a:sym typeface="Ubuntu"/>
              </a:rPr>
              <a:t>équitablement</a:t>
            </a:r>
          </a:p>
        </p:txBody>
      </p:sp>
      <p:sp>
        <p:nvSpPr>
          <p:cNvPr id="35" name="Rectangle : avec coin rogné 34">
            <a:extLst>
              <a:ext uri="{FF2B5EF4-FFF2-40B4-BE49-F238E27FC236}">
                <a16:creationId xmlns:a16="http://schemas.microsoft.com/office/drawing/2014/main" id="{948620E5-66BF-F34B-B807-5D4C0C268C7F}"/>
              </a:ext>
            </a:extLst>
          </p:cNvPr>
          <p:cNvSpPr/>
          <p:nvPr/>
        </p:nvSpPr>
        <p:spPr>
          <a:xfrm>
            <a:off x="2830614" y="4329276"/>
            <a:ext cx="3298806" cy="2027805"/>
          </a:xfrm>
          <a:prstGeom prst="snip1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72000" rIns="72000" rtlCol="0" anchor="t" anchorCtr="0"/>
          <a:lstStyle/>
          <a:p>
            <a:pPr>
              <a:spcAft>
                <a:spcPts val="1200"/>
              </a:spcAft>
              <a:buClr>
                <a:schemeClr val="bg1"/>
              </a:buClr>
            </a:pPr>
            <a:r>
              <a:rPr lang="fr-CA" sz="1400">
                <a:solidFill>
                  <a:srgbClr val="FFFFFF"/>
                </a:solidFill>
                <a:latin typeface="Viga"/>
                <a:ea typeface="Viga"/>
                <a:cs typeface="Viga"/>
                <a:sym typeface="Viga"/>
              </a:rPr>
              <a:t>Plan B</a:t>
            </a:r>
            <a:endParaRPr lang="fr-CA" sz="1400">
              <a:solidFill>
                <a:schemeClr val="bg1"/>
              </a:solidFill>
              <a:latin typeface="Viga"/>
              <a:ea typeface="Viga"/>
              <a:cs typeface="Viga"/>
              <a:sym typeface="Viga"/>
            </a:endParaRPr>
          </a:p>
          <a:p>
            <a:pPr marL="184150" indent="-171450">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sym typeface="Ubuntu"/>
              </a:rPr>
              <a:t>Prévoir des options de</a:t>
            </a:r>
            <a:br>
              <a:rPr lang="fr-CA" sz="1100">
                <a:solidFill>
                  <a:schemeClr val="bg1"/>
                </a:solidFill>
                <a:latin typeface="Ubuntu"/>
                <a:sym typeface="Ubuntu"/>
              </a:rPr>
            </a:br>
            <a:r>
              <a:rPr lang="fr-CA" sz="1100">
                <a:solidFill>
                  <a:schemeClr val="bg1"/>
                </a:solidFill>
                <a:latin typeface="Ubuntu"/>
                <a:sym typeface="Ubuntu"/>
              </a:rPr>
              <a:t>rechange à la visioconférence</a:t>
            </a:r>
          </a:p>
          <a:p>
            <a:pPr marL="184150" indent="-171450">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sym typeface="Ubuntu"/>
              </a:rPr>
              <a:t>Prévoir une autre façon d’accéder à la rencontre ou une tâche de rechange au cas où un(e) apprenant(e) ne réussirait pas à se connecter</a:t>
            </a:r>
          </a:p>
        </p:txBody>
      </p:sp>
      <p:sp>
        <p:nvSpPr>
          <p:cNvPr id="55" name="Rectangle 54">
            <a:extLst>
              <a:ext uri="{FF2B5EF4-FFF2-40B4-BE49-F238E27FC236}">
                <a16:creationId xmlns:a16="http://schemas.microsoft.com/office/drawing/2014/main" id="{B6C3D320-D790-784E-9FA0-945F66881D86}"/>
              </a:ext>
            </a:extLst>
          </p:cNvPr>
          <p:cNvSpPr/>
          <p:nvPr/>
        </p:nvSpPr>
        <p:spPr>
          <a:xfrm>
            <a:off x="372414" y="170492"/>
            <a:ext cx="4263086" cy="677108"/>
          </a:xfrm>
          <a:prstGeom prst="rect">
            <a:avLst/>
          </a:prstGeom>
        </p:spPr>
        <p:txBody>
          <a:bodyPr wrap="square" lIns="0" tIns="0" rIns="0" bIns="0">
            <a:spAutoFit/>
          </a:bodyPr>
          <a:lstStyle/>
          <a:p>
            <a:pPr lvl="0"/>
            <a:r>
              <a:rPr lang="fr-CA" sz="4400">
                <a:solidFill>
                  <a:schemeClr val="accent4"/>
                </a:solidFill>
                <a:latin typeface="Caveat"/>
                <a:sym typeface="Caveat"/>
              </a:rPr>
              <a:t>Visioconférence</a:t>
            </a:r>
          </a:p>
        </p:txBody>
      </p:sp>
      <p:sp>
        <p:nvSpPr>
          <p:cNvPr id="76" name="ZoneTexte 75">
            <a:extLst>
              <a:ext uri="{FF2B5EF4-FFF2-40B4-BE49-F238E27FC236}">
                <a16:creationId xmlns:a16="http://schemas.microsoft.com/office/drawing/2014/main" id="{180B0401-BABC-C74A-B4EA-7803C7E56AAB}"/>
              </a:ext>
            </a:extLst>
          </p:cNvPr>
          <p:cNvSpPr txBox="1"/>
          <p:nvPr/>
        </p:nvSpPr>
        <p:spPr>
          <a:xfrm>
            <a:off x="4785756" y="3627252"/>
            <a:ext cx="0" cy="0"/>
          </a:xfrm>
          <a:prstGeom prst="rect">
            <a:avLst/>
          </a:prstGeom>
          <a:noFill/>
        </p:spPr>
        <p:txBody>
          <a:bodyPr wrap="none" lIns="0" tIns="0" rIns="0" bIns="0" rtlCol="0" anchor="t" anchorCtr="0">
            <a:noAutofit/>
          </a:bodyPr>
          <a:lstStyle/>
          <a:p>
            <a:pPr algn="l"/>
            <a:endParaRPr lang="fr-CA" sz="1100">
              <a:latin typeface="Ubuntu" panose="020B0504030602030204" pitchFamily="34" charset="0"/>
            </a:endParaRPr>
          </a:p>
        </p:txBody>
      </p:sp>
      <p:pic>
        <p:nvPicPr>
          <p:cNvPr id="32" name="Graphique 31">
            <a:extLst>
              <a:ext uri="{FF2B5EF4-FFF2-40B4-BE49-F238E27FC236}">
                <a16:creationId xmlns:a16="http://schemas.microsoft.com/office/drawing/2014/main" id="{C2C57B89-8241-6A4E-8706-54A9990C17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283166" y="569247"/>
            <a:ext cx="1153089" cy="1153089"/>
          </a:xfrm>
          <a:prstGeom prst="rect">
            <a:avLst/>
          </a:prstGeom>
        </p:spPr>
      </p:pic>
      <p:pic>
        <p:nvPicPr>
          <p:cNvPr id="37" name="Graphique 36">
            <a:extLst>
              <a:ext uri="{FF2B5EF4-FFF2-40B4-BE49-F238E27FC236}">
                <a16:creationId xmlns:a16="http://schemas.microsoft.com/office/drawing/2014/main" id="{C8F47402-8D81-0E42-86E0-039E8B4C09B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7700" y="3330188"/>
            <a:ext cx="1238253" cy="1238253"/>
          </a:xfrm>
          <a:prstGeom prst="rect">
            <a:avLst/>
          </a:prstGeom>
        </p:spPr>
      </p:pic>
      <p:sp>
        <p:nvSpPr>
          <p:cNvPr id="42" name="Rectangle 41">
            <a:extLst>
              <a:ext uri="{FF2B5EF4-FFF2-40B4-BE49-F238E27FC236}">
                <a16:creationId xmlns:a16="http://schemas.microsoft.com/office/drawing/2014/main" id="{554CBA0C-8043-134F-986D-662AA6F8EFC3}"/>
              </a:ext>
            </a:extLst>
          </p:cNvPr>
          <p:cNvSpPr/>
          <p:nvPr/>
        </p:nvSpPr>
        <p:spPr>
          <a:xfrm>
            <a:off x="4766320" y="962909"/>
            <a:ext cx="7425680" cy="412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36000" rIns="0" bIns="0" rtlCol="0" anchor="ctr"/>
          <a:lstStyle/>
          <a:p>
            <a:pPr>
              <a:buClr>
                <a:schemeClr val="bg1"/>
              </a:buClr>
            </a:pPr>
            <a:r>
              <a:rPr lang="fr-CA">
                <a:solidFill>
                  <a:schemeClr val="accent4"/>
                </a:solidFill>
                <a:latin typeface="Viga"/>
                <a:sym typeface="Viga"/>
              </a:rPr>
              <a:t>Gestion de classe</a:t>
            </a:r>
          </a:p>
        </p:txBody>
      </p:sp>
      <p:pic>
        <p:nvPicPr>
          <p:cNvPr id="43" name="Graphique 42">
            <a:extLst>
              <a:ext uri="{FF2B5EF4-FFF2-40B4-BE49-F238E27FC236}">
                <a16:creationId xmlns:a16="http://schemas.microsoft.com/office/drawing/2014/main" id="{BD5B6739-99BE-E641-B49B-6C1AB2E68AF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959601" y="663484"/>
            <a:ext cx="1213506" cy="1213506"/>
          </a:xfrm>
          <a:prstGeom prst="rect">
            <a:avLst/>
          </a:prstGeom>
        </p:spPr>
      </p:pic>
      <p:sp>
        <p:nvSpPr>
          <p:cNvPr id="61" name="Rectangle 60">
            <a:extLst>
              <a:ext uri="{FF2B5EF4-FFF2-40B4-BE49-F238E27FC236}">
                <a16:creationId xmlns:a16="http://schemas.microsoft.com/office/drawing/2014/main" id="{E657BC69-F9BD-2E48-A704-45376E587DCA}"/>
              </a:ext>
            </a:extLst>
          </p:cNvPr>
          <p:cNvSpPr/>
          <p:nvPr/>
        </p:nvSpPr>
        <p:spPr>
          <a:xfrm>
            <a:off x="4795333" y="1529757"/>
            <a:ext cx="3648023" cy="2582887"/>
          </a:xfrm>
          <a:prstGeom prst="rect">
            <a:avLst/>
          </a:prstGeom>
        </p:spPr>
        <p:txBody>
          <a:bodyPr wrap="square" lIns="0" tIns="0" rIns="0" bIns="0">
            <a:spAutoFit/>
          </a:bodyPr>
          <a:lstStyle/>
          <a:p>
            <a:pPr marL="184150" lvl="0" indent="-171450">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solidFill>
                  <a:schemeClr val="accent2"/>
                </a:solidFill>
                <a:latin typeface="Ubuntu"/>
                <a:sym typeface="Ubuntu"/>
              </a:rPr>
              <a:t>Intervenir de façon préventive</a:t>
            </a:r>
            <a:endParaRPr lang="fr-CA" sz="1100" strike="sngStrike">
              <a:solidFill>
                <a:schemeClr val="accent2"/>
              </a:solidFill>
              <a:latin typeface="Ubuntu"/>
              <a:sym typeface="Ubuntu"/>
            </a:endParaRPr>
          </a:p>
          <a:p>
            <a:pPr marL="184150" lvl="0" indent="-171450">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solidFill>
                  <a:schemeClr val="accent2"/>
                </a:solidFill>
                <a:latin typeface="Ubuntu"/>
                <a:sym typeface="Ubuntu"/>
              </a:rPr>
              <a:t>Adopter une posture éducative</a:t>
            </a:r>
          </a:p>
          <a:p>
            <a:pPr marL="184150" lvl="0" indent="-171450">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solidFill>
                  <a:schemeClr val="accent2"/>
                </a:solidFill>
                <a:latin typeface="Ubuntu"/>
                <a:sym typeface="Ubuntu"/>
              </a:rPr>
              <a:t>Instaurer un climat et une relation de confiance </a:t>
            </a:r>
          </a:p>
          <a:p>
            <a:pPr marL="184150" lvl="0" indent="-171450">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solidFill>
                  <a:schemeClr val="accent2"/>
                </a:solidFill>
                <a:latin typeface="Ubuntu"/>
                <a:sym typeface="Ubuntu"/>
              </a:rPr>
              <a:t>Rappeler la pertinence des règles pour les </a:t>
            </a:r>
            <a:r>
              <a:rPr lang="fr-CA" sz="1100">
                <a:latin typeface="Ubuntu"/>
              </a:rPr>
              <a:t>apprenant(e)s</a:t>
            </a:r>
          </a:p>
          <a:p>
            <a:pPr marL="184150" lvl="0" indent="-171450">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solidFill>
                  <a:schemeClr val="accent2"/>
                </a:solidFill>
                <a:latin typeface="Ubuntu"/>
                <a:sym typeface="Ubuntu"/>
              </a:rPr>
              <a:t>Enseigner explicitement les comportements attendus</a:t>
            </a:r>
          </a:p>
          <a:p>
            <a:pPr marL="184150" lvl="0" indent="-171450">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solidFill>
                  <a:schemeClr val="accent2"/>
                </a:solidFill>
                <a:latin typeface="Ubuntu"/>
                <a:sym typeface="Ubuntu"/>
              </a:rPr>
              <a:t>Respecter les lois et règles en vigueur dans votre organisation : caméras, enregistrements, consentements</a:t>
            </a:r>
          </a:p>
          <a:p>
            <a:pPr marL="184150" lvl="0" indent="-171450">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solidFill>
                  <a:schemeClr val="accent2"/>
                </a:solidFill>
                <a:latin typeface="Ubuntu"/>
                <a:sym typeface="Ubuntu"/>
              </a:rPr>
              <a:t>Considérer le niveau de gravité des comportements : </a:t>
            </a:r>
            <a:br>
              <a:rPr lang="fr-CA" sz="1100">
                <a:solidFill>
                  <a:schemeClr val="accent2"/>
                </a:solidFill>
                <a:latin typeface="Ubuntu"/>
                <a:sym typeface="Ubuntu"/>
              </a:rPr>
            </a:br>
            <a:r>
              <a:rPr lang="fr-CA" sz="1100">
                <a:solidFill>
                  <a:schemeClr val="accent2"/>
                </a:solidFill>
                <a:latin typeface="Ubuntu"/>
                <a:sym typeface="Ubuntu"/>
              </a:rPr>
              <a:t>inapproprié, inacceptable, illégal</a:t>
            </a:r>
          </a:p>
        </p:txBody>
      </p:sp>
      <p:sp>
        <p:nvSpPr>
          <p:cNvPr id="62" name="Rectangle 61">
            <a:extLst>
              <a:ext uri="{FF2B5EF4-FFF2-40B4-BE49-F238E27FC236}">
                <a16:creationId xmlns:a16="http://schemas.microsoft.com/office/drawing/2014/main" id="{351B0E1B-FC02-144E-80E4-231C9A14BB11}"/>
              </a:ext>
            </a:extLst>
          </p:cNvPr>
          <p:cNvSpPr/>
          <p:nvPr/>
        </p:nvSpPr>
        <p:spPr>
          <a:xfrm>
            <a:off x="8455727" y="1529757"/>
            <a:ext cx="3419597" cy="2495940"/>
          </a:xfrm>
          <a:prstGeom prst="rect">
            <a:avLst/>
          </a:prstGeom>
        </p:spPr>
        <p:txBody>
          <a:bodyPr wrap="square" lIns="0" tIns="0" rIns="0" bIns="0">
            <a:spAutoFit/>
          </a:bodyPr>
          <a:lstStyle/>
          <a:p>
            <a:pPr marL="184150" indent="-171450" fontAlgn="base">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solidFill>
                  <a:schemeClr val="accent2"/>
                </a:solidFill>
                <a:latin typeface="Ubuntu"/>
              </a:rPr>
              <a:t>Profiter des fonctionnalités de la plateforme de visioconférence qui facilitent la gestion de classe :</a:t>
            </a:r>
          </a:p>
          <a:p>
            <a:pPr marL="641350" lvl="1" indent="-171450" fontAlgn="base">
              <a:lnSpc>
                <a:spcPct val="115000"/>
              </a:lnSpc>
              <a:buClr>
                <a:schemeClr val="accent1"/>
              </a:buClr>
              <a:buSzPct val="100000"/>
              <a:buBlip>
                <a:blip r:embed="rId5">
                  <a:extLst>
                    <a:ext uri="{96DAC541-7B7A-43D3-8B79-37D633B846F1}">
                      <asvg:svgBlip xmlns:asvg="http://schemas.microsoft.com/office/drawing/2016/SVG/main" r:embed="rId6"/>
                    </a:ext>
                  </a:extLst>
                </a:blip>
              </a:buBlip>
            </a:pPr>
            <a:r>
              <a:rPr lang="fr-CA" sz="1100">
                <a:solidFill>
                  <a:schemeClr val="accent2"/>
                </a:solidFill>
                <a:latin typeface="Ubuntu"/>
              </a:rPr>
              <a:t>Gestion d’accès </a:t>
            </a:r>
          </a:p>
          <a:p>
            <a:pPr marL="1022350" lvl="2" indent="-95250" fontAlgn="base">
              <a:buClr>
                <a:schemeClr val="accent1"/>
              </a:buClr>
              <a:buSzPct val="100000"/>
              <a:buFont typeface="Arial" panose="020B0604020202020204" pitchFamily="34" charset="0"/>
              <a:buChar char="•"/>
            </a:pPr>
            <a:r>
              <a:rPr lang="fr-CA" sz="1100">
                <a:solidFill>
                  <a:schemeClr val="accent2"/>
                </a:solidFill>
                <a:latin typeface="Ubuntu"/>
              </a:rPr>
              <a:t>salle d’attente </a:t>
            </a:r>
          </a:p>
          <a:p>
            <a:pPr marL="1022350" lvl="2" indent="-95250" fontAlgn="base">
              <a:spcAft>
                <a:spcPts val="600"/>
              </a:spcAft>
              <a:buClr>
                <a:schemeClr val="accent1"/>
              </a:buClr>
              <a:buSzPct val="100000"/>
              <a:buFont typeface="Arial" panose="020B0604020202020204" pitchFamily="34" charset="0"/>
              <a:buChar char="•"/>
            </a:pPr>
            <a:r>
              <a:rPr lang="fr-CA" sz="1100">
                <a:solidFill>
                  <a:schemeClr val="accent2"/>
                </a:solidFill>
                <a:latin typeface="Ubuntu"/>
              </a:rPr>
              <a:t>retrait des participant(e)s</a:t>
            </a:r>
          </a:p>
          <a:p>
            <a:pPr marL="641350" lvl="1" indent="-171450" fontAlgn="base">
              <a:lnSpc>
                <a:spcPct val="115000"/>
              </a:lnSpc>
              <a:buClr>
                <a:schemeClr val="accent1"/>
              </a:buClr>
              <a:buSzPct val="100000"/>
              <a:buBlip>
                <a:blip r:embed="rId5">
                  <a:extLst>
                    <a:ext uri="{96DAC541-7B7A-43D3-8B79-37D633B846F1}">
                      <asvg:svgBlip xmlns:asvg="http://schemas.microsoft.com/office/drawing/2016/SVG/main" r:embed="rId6"/>
                    </a:ext>
                  </a:extLst>
                </a:blip>
              </a:buBlip>
            </a:pPr>
            <a:r>
              <a:rPr lang="fr-CA" sz="1100">
                <a:solidFill>
                  <a:schemeClr val="accent2"/>
                </a:solidFill>
                <a:latin typeface="Ubuntu"/>
              </a:rPr>
              <a:t>Gestion des participant(e)s </a:t>
            </a:r>
          </a:p>
          <a:p>
            <a:pPr marL="1022350" lvl="2" indent="-95250" fontAlgn="base">
              <a:lnSpc>
                <a:spcPct val="115000"/>
              </a:lnSpc>
              <a:spcAft>
                <a:spcPts val="600"/>
              </a:spcAft>
              <a:buClr>
                <a:schemeClr val="accent1"/>
              </a:buClr>
              <a:buSzPct val="100000"/>
              <a:buFont typeface="Arial" panose="020B0604020202020204" pitchFamily="34" charset="0"/>
              <a:buChar char="•"/>
            </a:pPr>
            <a:r>
              <a:rPr lang="fr-CA" sz="1100">
                <a:solidFill>
                  <a:schemeClr val="accent2"/>
                </a:solidFill>
                <a:latin typeface="Ubuntu"/>
              </a:rPr>
              <a:t>microphones et caméras</a:t>
            </a:r>
          </a:p>
          <a:p>
            <a:pPr marL="641350" lvl="1" indent="-171450" fontAlgn="base">
              <a:lnSpc>
                <a:spcPct val="115000"/>
              </a:lnSpc>
              <a:buClr>
                <a:schemeClr val="accent1"/>
              </a:buClr>
              <a:buSzPct val="100000"/>
              <a:buBlip>
                <a:blip r:embed="rId5">
                  <a:extLst>
                    <a:ext uri="{96DAC541-7B7A-43D3-8B79-37D633B846F1}">
                      <asvg:svgBlip xmlns:asvg="http://schemas.microsoft.com/office/drawing/2016/SVG/main" r:embed="rId6"/>
                    </a:ext>
                  </a:extLst>
                </a:blip>
              </a:buBlip>
            </a:pPr>
            <a:r>
              <a:rPr lang="fr-CA" sz="1100">
                <a:solidFill>
                  <a:schemeClr val="accent2"/>
                </a:solidFill>
                <a:latin typeface="Ubuntu"/>
              </a:rPr>
              <a:t>Gestion des traces </a:t>
            </a:r>
          </a:p>
          <a:p>
            <a:pPr marL="1022350" lvl="2" indent="-95250" fontAlgn="base">
              <a:lnSpc>
                <a:spcPct val="115000"/>
              </a:lnSpc>
              <a:buClr>
                <a:schemeClr val="accent1"/>
              </a:buClr>
              <a:buSzPct val="100000"/>
              <a:buFont typeface="Arial" panose="020B0604020202020204" pitchFamily="34" charset="0"/>
              <a:buChar char="•"/>
            </a:pPr>
            <a:r>
              <a:rPr lang="fr-CA" sz="1100">
                <a:solidFill>
                  <a:schemeClr val="accent2"/>
                </a:solidFill>
                <a:latin typeface="Ubuntu"/>
              </a:rPr>
              <a:t>clavardage</a:t>
            </a:r>
          </a:p>
          <a:p>
            <a:pPr marL="1022350" lvl="2" indent="-95250" fontAlgn="base">
              <a:lnSpc>
                <a:spcPct val="115000"/>
              </a:lnSpc>
              <a:buClr>
                <a:schemeClr val="accent1"/>
              </a:buClr>
              <a:buSzPct val="100000"/>
              <a:buFont typeface="Arial" panose="020B0604020202020204" pitchFamily="34" charset="0"/>
              <a:buChar char="•"/>
            </a:pPr>
            <a:r>
              <a:rPr lang="fr-CA" sz="1100">
                <a:solidFill>
                  <a:schemeClr val="accent2"/>
                </a:solidFill>
                <a:latin typeface="Ubuntu"/>
              </a:rPr>
              <a:t>captures d’écran </a:t>
            </a:r>
          </a:p>
          <a:p>
            <a:pPr marL="1022350" lvl="2" indent="-95250" fontAlgn="base">
              <a:lnSpc>
                <a:spcPct val="115000"/>
              </a:lnSpc>
              <a:buClr>
                <a:schemeClr val="accent1"/>
              </a:buClr>
              <a:buSzPct val="100000"/>
              <a:buFont typeface="Arial" panose="020B0604020202020204" pitchFamily="34" charset="0"/>
              <a:buChar char="•"/>
            </a:pPr>
            <a:r>
              <a:rPr lang="fr-CA" sz="1100">
                <a:solidFill>
                  <a:schemeClr val="accent2"/>
                </a:solidFill>
                <a:latin typeface="Ubuntu"/>
              </a:rPr>
              <a:t>liste des participant(e)s </a:t>
            </a:r>
          </a:p>
          <a:p>
            <a:pPr marL="1022350" lvl="2" indent="-95250" fontAlgn="base">
              <a:lnSpc>
                <a:spcPct val="115000"/>
              </a:lnSpc>
              <a:buClr>
                <a:schemeClr val="accent1"/>
              </a:buClr>
              <a:buSzPct val="100000"/>
              <a:buFont typeface="Arial" panose="020B0604020202020204" pitchFamily="34" charset="0"/>
              <a:buChar char="•"/>
            </a:pPr>
            <a:r>
              <a:rPr lang="fr-CA" sz="1100">
                <a:solidFill>
                  <a:schemeClr val="accent2"/>
                </a:solidFill>
                <a:latin typeface="Ubuntu"/>
              </a:rPr>
              <a:t>enregistrement des visioconférences</a:t>
            </a:r>
          </a:p>
        </p:txBody>
      </p:sp>
      <p:sp>
        <p:nvSpPr>
          <p:cNvPr id="31" name="Rectangle : avec coin rogné 30">
            <a:extLst>
              <a:ext uri="{FF2B5EF4-FFF2-40B4-BE49-F238E27FC236}">
                <a16:creationId xmlns:a16="http://schemas.microsoft.com/office/drawing/2014/main" id="{8782B64D-E3B9-994E-8C99-E3F986711A5F}"/>
              </a:ext>
            </a:extLst>
          </p:cNvPr>
          <p:cNvSpPr/>
          <p:nvPr/>
        </p:nvSpPr>
        <p:spPr>
          <a:xfrm>
            <a:off x="8063084" y="4568441"/>
            <a:ext cx="3883494" cy="1618602"/>
          </a:xfrm>
          <a:prstGeom prst="snip1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72000" rIns="72000" rtlCol="0" anchor="t" anchorCtr="0"/>
          <a:lstStyle/>
          <a:p>
            <a:pPr>
              <a:spcAft>
                <a:spcPts val="1200"/>
              </a:spcAft>
              <a:buClr>
                <a:schemeClr val="bg1"/>
              </a:buClr>
            </a:pPr>
            <a:r>
              <a:rPr lang="fr-CA" sz="1400">
                <a:solidFill>
                  <a:schemeClr val="bg1"/>
                </a:solidFill>
                <a:latin typeface="Viga"/>
                <a:ea typeface="Viga"/>
                <a:cs typeface="Viga"/>
                <a:sym typeface="Viga"/>
              </a:rPr>
              <a:t>Outils complémentaires</a:t>
            </a:r>
          </a:p>
          <a:p>
            <a:pPr marL="187325" lvl="0" indent="-174625">
              <a:lnSpc>
                <a:spcPct val="115000"/>
              </a:lnSpc>
              <a:spcAft>
                <a:spcPts val="600"/>
              </a:spcAft>
              <a:buClr>
                <a:schemeClr val="bg1"/>
              </a:buClr>
              <a:buSzPct val="100000"/>
              <a:buBlip>
                <a:blip r:embed="rId3">
                  <a:extLst>
                    <a:ext uri="{96DAC541-7B7A-43D3-8B79-37D633B846F1}">
                      <asvg:svgBlip xmlns:asvg="http://schemas.microsoft.com/office/drawing/2016/SVG/main" r:embed="rId4"/>
                    </a:ext>
                  </a:extLst>
                </a:blip>
              </a:buBlip>
            </a:pPr>
            <a:r>
              <a:rPr lang="fr-CA" sz="1000">
                <a:solidFill>
                  <a:schemeClr val="bg1"/>
                </a:solidFill>
                <a:latin typeface="Ubuntu"/>
                <a:sym typeface="Ubuntu"/>
              </a:rPr>
              <a:t>Formulaires et questionnaires </a:t>
            </a:r>
            <a:br>
              <a:rPr lang="fr-CA" sz="1000">
                <a:solidFill>
                  <a:schemeClr val="bg1"/>
                </a:solidFill>
                <a:latin typeface="Ubuntu"/>
                <a:sym typeface="Ubuntu"/>
              </a:rPr>
            </a:br>
            <a:r>
              <a:rPr lang="fr-CA" sz="1000">
                <a:solidFill>
                  <a:schemeClr val="bg1"/>
                </a:solidFill>
                <a:latin typeface="Ubuntu"/>
                <a:sym typeface="Ubuntu"/>
              </a:rPr>
              <a:t>Microsoft ou Google</a:t>
            </a:r>
          </a:p>
          <a:p>
            <a:pPr marL="187325" lvl="0" indent="-174625">
              <a:lnSpc>
                <a:spcPct val="115000"/>
              </a:lnSpc>
              <a:spcAft>
                <a:spcPts val="600"/>
              </a:spcAft>
              <a:buClr>
                <a:schemeClr val="bg1"/>
              </a:buClr>
              <a:buSzPct val="100000"/>
              <a:buBlip>
                <a:blip r:embed="rId3">
                  <a:extLst>
                    <a:ext uri="{96DAC541-7B7A-43D3-8B79-37D633B846F1}">
                      <asvg:svgBlip xmlns:asvg="http://schemas.microsoft.com/office/drawing/2016/SVG/main" r:embed="rId4"/>
                    </a:ext>
                  </a:extLst>
                </a:blip>
              </a:buBlip>
            </a:pPr>
            <a:r>
              <a:rPr lang="fr-CA" sz="1000">
                <a:solidFill>
                  <a:schemeClr val="bg1"/>
                </a:solidFill>
                <a:latin typeface="Ubuntu"/>
                <a:sym typeface="Ubuntu"/>
              </a:rPr>
              <a:t>Google </a:t>
            </a:r>
            <a:r>
              <a:rPr lang="fr-CA" sz="1000" err="1">
                <a:solidFill>
                  <a:schemeClr val="bg1"/>
                </a:solidFill>
                <a:latin typeface="Ubuntu"/>
                <a:sym typeface="Ubuntu"/>
              </a:rPr>
              <a:t>Keep</a:t>
            </a:r>
            <a:r>
              <a:rPr lang="fr-CA" sz="1000">
                <a:solidFill>
                  <a:schemeClr val="bg1"/>
                </a:solidFill>
                <a:latin typeface="Ubuntu"/>
                <a:sym typeface="Ubuntu"/>
              </a:rPr>
              <a:t>, Bloc-notes (Teams), Devoirs (Moodle), etc.</a:t>
            </a:r>
          </a:p>
          <a:p>
            <a:pPr marL="187325" lvl="0" indent="-174625">
              <a:lnSpc>
                <a:spcPct val="115000"/>
              </a:lnSpc>
              <a:spcAft>
                <a:spcPts val="600"/>
              </a:spcAft>
              <a:buClr>
                <a:schemeClr val="bg1"/>
              </a:buClr>
              <a:buSzPct val="100000"/>
              <a:buBlip>
                <a:blip r:embed="rId3">
                  <a:extLst>
                    <a:ext uri="{96DAC541-7B7A-43D3-8B79-37D633B846F1}">
                      <asvg:svgBlip xmlns:asvg="http://schemas.microsoft.com/office/drawing/2016/SVG/main" r:embed="rId4"/>
                    </a:ext>
                  </a:extLst>
                </a:blip>
              </a:buBlip>
            </a:pPr>
            <a:r>
              <a:rPr lang="fr-CA" sz="1000" err="1">
                <a:solidFill>
                  <a:schemeClr val="bg1"/>
                </a:solidFill>
                <a:latin typeface="Ubuntu"/>
                <a:sym typeface="Ubuntu"/>
              </a:rPr>
              <a:t>Wooclap</a:t>
            </a:r>
            <a:r>
              <a:rPr lang="fr-CA" sz="1000">
                <a:solidFill>
                  <a:schemeClr val="bg1"/>
                </a:solidFill>
                <a:latin typeface="Ubuntu"/>
                <a:sym typeface="Ubuntu"/>
              </a:rPr>
              <a:t>, </a:t>
            </a:r>
            <a:r>
              <a:rPr lang="fr-CA" sz="1000" err="1">
                <a:solidFill>
                  <a:schemeClr val="bg1"/>
                </a:solidFill>
                <a:latin typeface="Ubuntu"/>
                <a:sym typeface="Ubuntu"/>
              </a:rPr>
              <a:t>Socrative</a:t>
            </a:r>
            <a:r>
              <a:rPr lang="fr-CA" sz="1000">
                <a:solidFill>
                  <a:schemeClr val="bg1"/>
                </a:solidFill>
                <a:latin typeface="Ubuntu"/>
                <a:sym typeface="Ubuntu"/>
              </a:rPr>
              <a:t>, </a:t>
            </a:r>
            <a:r>
              <a:rPr lang="fr-CA" sz="1000" err="1">
                <a:solidFill>
                  <a:schemeClr val="bg1"/>
                </a:solidFill>
                <a:latin typeface="Ubuntu"/>
                <a:sym typeface="Ubuntu"/>
              </a:rPr>
              <a:t>Mentimeter</a:t>
            </a:r>
            <a:r>
              <a:rPr lang="fr-CA" sz="1000">
                <a:solidFill>
                  <a:schemeClr val="bg1"/>
                </a:solidFill>
                <a:latin typeface="Ubuntu"/>
                <a:sym typeface="Ubuntu"/>
              </a:rPr>
              <a:t>, </a:t>
            </a:r>
            <a:r>
              <a:rPr lang="fr-CA" sz="1000" err="1">
                <a:solidFill>
                  <a:schemeClr val="bg1"/>
                </a:solidFill>
                <a:latin typeface="Ubuntu"/>
                <a:sym typeface="Ubuntu"/>
              </a:rPr>
              <a:t>Kahoot</a:t>
            </a:r>
            <a:r>
              <a:rPr lang="fr-CA" sz="1000">
                <a:solidFill>
                  <a:schemeClr val="bg1"/>
                </a:solidFill>
                <a:latin typeface="Ubuntu"/>
                <a:sym typeface="Ubuntu"/>
              </a:rPr>
              <a:t>, etc.</a:t>
            </a:r>
          </a:p>
          <a:p>
            <a:pPr marL="285750" lvl="0" indent="-285750">
              <a:spcAft>
                <a:spcPts val="600"/>
              </a:spcAft>
              <a:buClr>
                <a:schemeClr val="bg1"/>
              </a:buClr>
              <a:buFont typeface="Arial" panose="020B0604020202020204" pitchFamily="34" charset="0"/>
              <a:buChar char="•"/>
            </a:pPr>
            <a:endParaRPr lang="fr-CA" sz="1000">
              <a:solidFill>
                <a:schemeClr val="bg1"/>
              </a:solidFill>
              <a:latin typeface="Viga"/>
              <a:ea typeface="Viga"/>
              <a:cs typeface="Viga"/>
              <a:sym typeface="Viga"/>
            </a:endParaRPr>
          </a:p>
        </p:txBody>
      </p:sp>
      <p:pic>
        <p:nvPicPr>
          <p:cNvPr id="33" name="Graphique 32">
            <a:extLst>
              <a:ext uri="{FF2B5EF4-FFF2-40B4-BE49-F238E27FC236}">
                <a16:creationId xmlns:a16="http://schemas.microsoft.com/office/drawing/2014/main" id="{E89AA876-980B-5246-AA81-21647861F42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0814143" y="4743074"/>
            <a:ext cx="783558" cy="783558"/>
          </a:xfrm>
          <a:prstGeom prst="rect">
            <a:avLst/>
          </a:prstGeom>
        </p:spPr>
      </p:pic>
      <p:pic>
        <p:nvPicPr>
          <p:cNvPr id="36" name="Graphique 35">
            <a:extLst>
              <a:ext uri="{FF2B5EF4-FFF2-40B4-BE49-F238E27FC236}">
                <a16:creationId xmlns:a16="http://schemas.microsoft.com/office/drawing/2014/main" id="{C391D141-C0CF-C545-A1A0-3D207885530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133864" y="5297215"/>
            <a:ext cx="843430" cy="843430"/>
          </a:xfrm>
          <a:prstGeom prst="rect">
            <a:avLst/>
          </a:prstGeom>
        </p:spPr>
      </p:pic>
      <p:grpSp>
        <p:nvGrpSpPr>
          <p:cNvPr id="29" name="Groupe 28">
            <a:extLst>
              <a:ext uri="{FF2B5EF4-FFF2-40B4-BE49-F238E27FC236}">
                <a16:creationId xmlns:a16="http://schemas.microsoft.com/office/drawing/2014/main" id="{6F76399C-069E-9446-9517-0615A070A7D2}"/>
              </a:ext>
            </a:extLst>
          </p:cNvPr>
          <p:cNvGrpSpPr/>
          <p:nvPr/>
        </p:nvGrpSpPr>
        <p:grpSpPr>
          <a:xfrm>
            <a:off x="0" y="6148818"/>
            <a:ext cx="11894049" cy="570481"/>
            <a:chOff x="0" y="6148818"/>
            <a:chExt cx="11894049" cy="570481"/>
          </a:xfrm>
        </p:grpSpPr>
        <p:sp>
          <p:nvSpPr>
            <p:cNvPr id="38" name="Rectangle 37">
              <a:extLst>
                <a:ext uri="{FF2B5EF4-FFF2-40B4-BE49-F238E27FC236}">
                  <a16:creationId xmlns:a16="http://schemas.microsoft.com/office/drawing/2014/main" id="{66ABF271-9B8A-514D-8851-78DA5D90BBAA}"/>
                </a:ext>
              </a:extLst>
            </p:cNvPr>
            <p:cNvSpPr/>
            <p:nvPr/>
          </p:nvSpPr>
          <p:spPr>
            <a:xfrm>
              <a:off x="908942" y="6410321"/>
              <a:ext cx="1628651"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7 – Visioconférence</a:t>
              </a:r>
            </a:p>
          </p:txBody>
        </p:sp>
        <p:cxnSp>
          <p:nvCxnSpPr>
            <p:cNvPr id="40" name="Connecteur droit 39">
              <a:extLst>
                <a:ext uri="{FF2B5EF4-FFF2-40B4-BE49-F238E27FC236}">
                  <a16:creationId xmlns:a16="http://schemas.microsoft.com/office/drawing/2014/main" id="{5096236F-0197-6046-BC14-7A26BD36C787}"/>
                </a:ext>
              </a:extLst>
            </p:cNvPr>
            <p:cNvCxnSpPr>
              <a:cxnSpLocks/>
              <a:stCxn id="38" idx="3"/>
            </p:cNvCxnSpPr>
            <p:nvPr/>
          </p:nvCxnSpPr>
          <p:spPr>
            <a:xfrm flipV="1">
              <a:off x="2537593" y="6478858"/>
              <a:ext cx="8137256" cy="161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85A813E6-E38D-8C44-B7A5-95F52BE72D8B}"/>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Google Shape;126;p27">
              <a:extLst>
                <a:ext uri="{FF2B5EF4-FFF2-40B4-BE49-F238E27FC236}">
                  <a16:creationId xmlns:a16="http://schemas.microsoft.com/office/drawing/2014/main" id="{312E2131-07DB-FD4C-A03B-80FC4DF65B75}"/>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2021-06-22</a:t>
              </a:r>
              <a:endParaRPr sz="800">
                <a:solidFill>
                  <a:schemeClr val="accent6">
                    <a:lumMod val="20000"/>
                    <a:lumOff val="80000"/>
                  </a:schemeClr>
                </a:solidFill>
                <a:latin typeface="Viga"/>
                <a:ea typeface="Viga"/>
                <a:cs typeface="Viga"/>
                <a:sym typeface="Viga"/>
              </a:endParaRPr>
            </a:p>
          </p:txBody>
        </p:sp>
        <p:pic>
          <p:nvPicPr>
            <p:cNvPr id="48" name="Graphique 47">
              <a:extLst>
                <a:ext uri="{FF2B5EF4-FFF2-40B4-BE49-F238E27FC236}">
                  <a16:creationId xmlns:a16="http://schemas.microsoft.com/office/drawing/2014/main" id="{26AECA90-EEAA-204F-AB14-390C58D217A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02047" y="6148818"/>
              <a:ext cx="399337" cy="570481"/>
            </a:xfrm>
            <a:prstGeom prst="rect">
              <a:avLst/>
            </a:prstGeom>
          </p:spPr>
        </p:pic>
      </p:grpSp>
      <p:grpSp>
        <p:nvGrpSpPr>
          <p:cNvPr id="8" name="Graphique 3">
            <a:extLst>
              <a:ext uri="{FF2B5EF4-FFF2-40B4-BE49-F238E27FC236}">
                <a16:creationId xmlns:a16="http://schemas.microsoft.com/office/drawing/2014/main" id="{4ED81E36-909A-3F4F-B074-B9F3932590B7}"/>
              </a:ext>
            </a:extLst>
          </p:cNvPr>
          <p:cNvGrpSpPr/>
          <p:nvPr/>
        </p:nvGrpSpPr>
        <p:grpSpPr>
          <a:xfrm>
            <a:off x="5299426" y="4200582"/>
            <a:ext cx="893391" cy="924364"/>
            <a:chOff x="5074139" y="4174078"/>
            <a:chExt cx="893391" cy="924364"/>
          </a:xfrm>
        </p:grpSpPr>
        <p:sp>
          <p:nvSpPr>
            <p:cNvPr id="9" name="Graphique 3">
              <a:extLst>
                <a:ext uri="{FF2B5EF4-FFF2-40B4-BE49-F238E27FC236}">
                  <a16:creationId xmlns:a16="http://schemas.microsoft.com/office/drawing/2014/main" id="{99B9DFA8-BB21-2840-897D-E373B8DEEE2D}"/>
                </a:ext>
              </a:extLst>
            </p:cNvPr>
            <p:cNvSpPr/>
            <p:nvPr/>
          </p:nvSpPr>
          <p:spPr>
            <a:xfrm>
              <a:off x="5284606" y="4174078"/>
              <a:ext cx="604145" cy="604145"/>
            </a:xfrm>
            <a:custGeom>
              <a:avLst/>
              <a:gdLst>
                <a:gd name="connsiteX0" fmla="*/ 604145 w 604145"/>
                <a:gd name="connsiteY0" fmla="*/ 302073 h 604145"/>
                <a:gd name="connsiteX1" fmla="*/ 302073 w 604145"/>
                <a:gd name="connsiteY1" fmla="*/ 604145 h 604145"/>
                <a:gd name="connsiteX2" fmla="*/ 0 w 604145"/>
                <a:gd name="connsiteY2" fmla="*/ 302073 h 604145"/>
                <a:gd name="connsiteX3" fmla="*/ 302073 w 604145"/>
                <a:gd name="connsiteY3" fmla="*/ 0 h 604145"/>
                <a:gd name="connsiteX4" fmla="*/ 604145 w 604145"/>
                <a:gd name="connsiteY4" fmla="*/ 302073 h 60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145" h="604145">
                  <a:moveTo>
                    <a:pt x="604145" y="302073"/>
                  </a:moveTo>
                  <a:cubicBezTo>
                    <a:pt x="604145" y="468903"/>
                    <a:pt x="468903" y="604145"/>
                    <a:pt x="302073" y="604145"/>
                  </a:cubicBezTo>
                  <a:cubicBezTo>
                    <a:pt x="135243" y="604145"/>
                    <a:pt x="0" y="468903"/>
                    <a:pt x="0" y="302073"/>
                  </a:cubicBezTo>
                  <a:cubicBezTo>
                    <a:pt x="0" y="135243"/>
                    <a:pt x="135243" y="0"/>
                    <a:pt x="302073" y="0"/>
                  </a:cubicBezTo>
                  <a:cubicBezTo>
                    <a:pt x="468903" y="0"/>
                    <a:pt x="604145" y="135243"/>
                    <a:pt x="604145" y="302073"/>
                  </a:cubicBezTo>
                  <a:close/>
                </a:path>
              </a:pathLst>
            </a:custGeom>
            <a:solidFill>
              <a:srgbClr val="78A9B3"/>
            </a:solidFill>
            <a:ln w="7276" cap="flat">
              <a:noFill/>
              <a:prstDash val="solid"/>
              <a:miter/>
            </a:ln>
          </p:spPr>
          <p:txBody>
            <a:bodyPr rtlCol="0" anchor="ctr"/>
            <a:lstStyle/>
            <a:p>
              <a:endParaRPr lang="fr-FR"/>
            </a:p>
          </p:txBody>
        </p:sp>
        <p:grpSp>
          <p:nvGrpSpPr>
            <p:cNvPr id="10" name="Graphique 3">
              <a:extLst>
                <a:ext uri="{FF2B5EF4-FFF2-40B4-BE49-F238E27FC236}">
                  <a16:creationId xmlns:a16="http://schemas.microsoft.com/office/drawing/2014/main" id="{A9647415-CF53-4B4E-B28A-AAC994DCBD6B}"/>
                </a:ext>
              </a:extLst>
            </p:cNvPr>
            <p:cNvGrpSpPr/>
            <p:nvPr/>
          </p:nvGrpSpPr>
          <p:grpSpPr>
            <a:xfrm>
              <a:off x="5074139" y="4486499"/>
              <a:ext cx="238305" cy="611943"/>
              <a:chOff x="5074139" y="4486499"/>
              <a:chExt cx="238305" cy="611943"/>
            </a:xfrm>
            <a:noFill/>
          </p:grpSpPr>
          <p:sp>
            <p:nvSpPr>
              <p:cNvPr id="11" name="Graphique 3">
                <a:extLst>
                  <a:ext uri="{FF2B5EF4-FFF2-40B4-BE49-F238E27FC236}">
                    <a16:creationId xmlns:a16="http://schemas.microsoft.com/office/drawing/2014/main" id="{01E18FA0-529D-394B-B6CE-D6F89E841926}"/>
                  </a:ext>
                </a:extLst>
              </p:cNvPr>
              <p:cNvSpPr/>
              <p:nvPr/>
            </p:nvSpPr>
            <p:spPr>
              <a:xfrm>
                <a:off x="5074139" y="4658633"/>
                <a:ext cx="119225" cy="211924"/>
              </a:xfrm>
              <a:custGeom>
                <a:avLst/>
                <a:gdLst>
                  <a:gd name="connsiteX0" fmla="*/ 52981 w 119225"/>
                  <a:gd name="connsiteY0" fmla="*/ 211925 h 211924"/>
                  <a:gd name="connsiteX1" fmla="*/ 0 w 119225"/>
                  <a:gd name="connsiteY1" fmla="*/ 158943 h 211924"/>
                  <a:gd name="connsiteX2" fmla="*/ 0 w 119225"/>
                  <a:gd name="connsiteY2" fmla="*/ 66245 h 211924"/>
                  <a:gd name="connsiteX3" fmla="*/ 119226 w 119225"/>
                  <a:gd name="connsiteY3" fmla="*/ 0 h 211924"/>
                </a:gdLst>
                <a:ahLst/>
                <a:cxnLst>
                  <a:cxn ang="0">
                    <a:pos x="connsiteX0" y="connsiteY0"/>
                  </a:cxn>
                  <a:cxn ang="0">
                    <a:pos x="connsiteX1" y="connsiteY1"/>
                  </a:cxn>
                  <a:cxn ang="0">
                    <a:pos x="connsiteX2" y="connsiteY2"/>
                  </a:cxn>
                  <a:cxn ang="0">
                    <a:pos x="connsiteX3" y="connsiteY3"/>
                  </a:cxn>
                </a:cxnLst>
                <a:rect l="l" t="t" r="r" b="b"/>
                <a:pathLst>
                  <a:path w="119225" h="211924">
                    <a:moveTo>
                      <a:pt x="52981" y="211925"/>
                    </a:moveTo>
                    <a:cubicBezTo>
                      <a:pt x="24341" y="211925"/>
                      <a:pt x="0" y="184742"/>
                      <a:pt x="0" y="158943"/>
                    </a:cubicBezTo>
                    <a:lnTo>
                      <a:pt x="0" y="66245"/>
                    </a:lnTo>
                    <a:cubicBezTo>
                      <a:pt x="0" y="22519"/>
                      <a:pt x="73168" y="0"/>
                      <a:pt x="119226" y="0"/>
                    </a:cubicBezTo>
                  </a:path>
                </a:pathLst>
              </a:custGeom>
              <a:noFill/>
              <a:ln w="36380" cap="flat">
                <a:solidFill>
                  <a:schemeClr val="bg1"/>
                </a:solidFill>
                <a:prstDash val="solid"/>
                <a:round/>
              </a:ln>
            </p:spPr>
            <p:txBody>
              <a:bodyPr rtlCol="0" anchor="ctr"/>
              <a:lstStyle/>
              <a:p>
                <a:endParaRPr lang="fr-FR"/>
              </a:p>
            </p:txBody>
          </p:sp>
          <p:sp>
            <p:nvSpPr>
              <p:cNvPr id="12" name="Graphique 3">
                <a:extLst>
                  <a:ext uri="{FF2B5EF4-FFF2-40B4-BE49-F238E27FC236}">
                    <a16:creationId xmlns:a16="http://schemas.microsoft.com/office/drawing/2014/main" id="{7A9BFC99-DCAA-3643-BE2B-B38E94C0DCA9}"/>
                  </a:ext>
                </a:extLst>
              </p:cNvPr>
              <p:cNvSpPr/>
              <p:nvPr/>
            </p:nvSpPr>
            <p:spPr>
              <a:xfrm>
                <a:off x="5193219" y="4658633"/>
                <a:ext cx="119225" cy="211924"/>
              </a:xfrm>
              <a:custGeom>
                <a:avLst/>
                <a:gdLst>
                  <a:gd name="connsiteX0" fmla="*/ 66245 w 119225"/>
                  <a:gd name="connsiteY0" fmla="*/ 211925 h 211924"/>
                  <a:gd name="connsiteX1" fmla="*/ 119226 w 119225"/>
                  <a:gd name="connsiteY1" fmla="*/ 158943 h 211924"/>
                  <a:gd name="connsiteX2" fmla="*/ 119226 w 119225"/>
                  <a:gd name="connsiteY2" fmla="*/ 66245 h 211924"/>
                  <a:gd name="connsiteX3" fmla="*/ 0 w 119225"/>
                  <a:gd name="connsiteY3" fmla="*/ 0 h 211924"/>
                </a:gdLst>
                <a:ahLst/>
                <a:cxnLst>
                  <a:cxn ang="0">
                    <a:pos x="connsiteX0" y="connsiteY0"/>
                  </a:cxn>
                  <a:cxn ang="0">
                    <a:pos x="connsiteX1" y="connsiteY1"/>
                  </a:cxn>
                  <a:cxn ang="0">
                    <a:pos x="connsiteX2" y="connsiteY2"/>
                  </a:cxn>
                  <a:cxn ang="0">
                    <a:pos x="connsiteX3" y="connsiteY3"/>
                  </a:cxn>
                </a:cxnLst>
                <a:rect l="l" t="t" r="r" b="b"/>
                <a:pathLst>
                  <a:path w="119225" h="211924">
                    <a:moveTo>
                      <a:pt x="66245" y="211925"/>
                    </a:moveTo>
                    <a:cubicBezTo>
                      <a:pt x="94885" y="211925"/>
                      <a:pt x="119226" y="184742"/>
                      <a:pt x="119226" y="158943"/>
                    </a:cubicBezTo>
                    <a:lnTo>
                      <a:pt x="119226" y="66245"/>
                    </a:lnTo>
                    <a:cubicBezTo>
                      <a:pt x="119226" y="22519"/>
                      <a:pt x="46058" y="0"/>
                      <a:pt x="0" y="0"/>
                    </a:cubicBezTo>
                  </a:path>
                </a:pathLst>
              </a:custGeom>
              <a:noFill/>
              <a:ln w="36380" cap="flat">
                <a:solidFill>
                  <a:schemeClr val="bg1"/>
                </a:solidFill>
                <a:prstDash val="solid"/>
                <a:round/>
              </a:ln>
            </p:spPr>
            <p:txBody>
              <a:bodyPr rtlCol="0" anchor="ctr"/>
              <a:lstStyle/>
              <a:p>
                <a:endParaRPr lang="fr-FR"/>
              </a:p>
            </p:txBody>
          </p:sp>
          <p:sp>
            <p:nvSpPr>
              <p:cNvPr id="13" name="Graphique 3">
                <a:extLst>
                  <a:ext uri="{FF2B5EF4-FFF2-40B4-BE49-F238E27FC236}">
                    <a16:creationId xmlns:a16="http://schemas.microsoft.com/office/drawing/2014/main" id="{112E6F7C-8A70-6849-B3F3-540840911611}"/>
                  </a:ext>
                </a:extLst>
              </p:cNvPr>
              <p:cNvSpPr/>
              <p:nvPr/>
            </p:nvSpPr>
            <p:spPr>
              <a:xfrm>
                <a:off x="5259537" y="4738069"/>
                <a:ext cx="7287" cy="360373"/>
              </a:xfrm>
              <a:custGeom>
                <a:avLst/>
                <a:gdLst>
                  <a:gd name="connsiteX0" fmla="*/ 0 w 7287"/>
                  <a:gd name="connsiteY0" fmla="*/ 360374 h 360373"/>
                  <a:gd name="connsiteX1" fmla="*/ 0 w 7287"/>
                  <a:gd name="connsiteY1" fmla="*/ 0 h 360373"/>
                </a:gdLst>
                <a:ahLst/>
                <a:cxnLst>
                  <a:cxn ang="0">
                    <a:pos x="connsiteX0" y="connsiteY0"/>
                  </a:cxn>
                  <a:cxn ang="0">
                    <a:pos x="connsiteX1" y="connsiteY1"/>
                  </a:cxn>
                </a:cxnLst>
                <a:rect l="l" t="t" r="r" b="b"/>
                <a:pathLst>
                  <a:path w="7287" h="360373">
                    <a:moveTo>
                      <a:pt x="0" y="360374"/>
                    </a:moveTo>
                    <a:lnTo>
                      <a:pt x="0" y="0"/>
                    </a:lnTo>
                  </a:path>
                </a:pathLst>
              </a:custGeom>
              <a:ln w="36380" cap="flat">
                <a:solidFill>
                  <a:schemeClr val="bg1"/>
                </a:solidFill>
                <a:prstDash val="solid"/>
                <a:round/>
              </a:ln>
            </p:spPr>
            <p:txBody>
              <a:bodyPr rtlCol="0" anchor="ctr"/>
              <a:lstStyle/>
              <a:p>
                <a:endParaRPr lang="fr-FR"/>
              </a:p>
            </p:txBody>
          </p:sp>
          <p:sp>
            <p:nvSpPr>
              <p:cNvPr id="14" name="Graphique 3">
                <a:extLst>
                  <a:ext uri="{FF2B5EF4-FFF2-40B4-BE49-F238E27FC236}">
                    <a16:creationId xmlns:a16="http://schemas.microsoft.com/office/drawing/2014/main" id="{9A08D5B4-289D-1540-AA74-823A8B45F5E7}"/>
                  </a:ext>
                </a:extLst>
              </p:cNvPr>
              <p:cNvSpPr/>
              <p:nvPr/>
            </p:nvSpPr>
            <p:spPr>
              <a:xfrm>
                <a:off x="5127120" y="4738069"/>
                <a:ext cx="7287" cy="360373"/>
              </a:xfrm>
              <a:custGeom>
                <a:avLst/>
                <a:gdLst>
                  <a:gd name="connsiteX0" fmla="*/ 0 w 7287"/>
                  <a:gd name="connsiteY0" fmla="*/ 0 h 360373"/>
                  <a:gd name="connsiteX1" fmla="*/ 0 w 7287"/>
                  <a:gd name="connsiteY1" fmla="*/ 360374 h 360373"/>
                </a:gdLst>
                <a:ahLst/>
                <a:cxnLst>
                  <a:cxn ang="0">
                    <a:pos x="connsiteX0" y="connsiteY0"/>
                  </a:cxn>
                  <a:cxn ang="0">
                    <a:pos x="connsiteX1" y="connsiteY1"/>
                  </a:cxn>
                </a:cxnLst>
                <a:rect l="l" t="t" r="r" b="b"/>
                <a:pathLst>
                  <a:path w="7287" h="360373">
                    <a:moveTo>
                      <a:pt x="0" y="0"/>
                    </a:moveTo>
                    <a:lnTo>
                      <a:pt x="0" y="360374"/>
                    </a:lnTo>
                  </a:path>
                </a:pathLst>
              </a:custGeom>
              <a:ln w="36380" cap="flat">
                <a:solidFill>
                  <a:schemeClr val="bg1"/>
                </a:solidFill>
                <a:prstDash val="solid"/>
                <a:round/>
              </a:ln>
            </p:spPr>
            <p:txBody>
              <a:bodyPr rtlCol="0" anchor="ctr"/>
              <a:lstStyle/>
              <a:p>
                <a:endParaRPr lang="fr-FR"/>
              </a:p>
            </p:txBody>
          </p:sp>
          <p:sp>
            <p:nvSpPr>
              <p:cNvPr id="15" name="Graphique 3">
                <a:extLst>
                  <a:ext uri="{FF2B5EF4-FFF2-40B4-BE49-F238E27FC236}">
                    <a16:creationId xmlns:a16="http://schemas.microsoft.com/office/drawing/2014/main" id="{1B1097A6-CCD7-794A-AA99-1CD423BD21BB}"/>
                  </a:ext>
                </a:extLst>
              </p:cNvPr>
              <p:cNvSpPr/>
              <p:nvPr/>
            </p:nvSpPr>
            <p:spPr>
              <a:xfrm>
                <a:off x="5193292" y="4875659"/>
                <a:ext cx="7287" cy="222783"/>
              </a:xfrm>
              <a:custGeom>
                <a:avLst/>
                <a:gdLst>
                  <a:gd name="connsiteX0" fmla="*/ 0 w 7287"/>
                  <a:gd name="connsiteY0" fmla="*/ 0 h 222783"/>
                  <a:gd name="connsiteX1" fmla="*/ 0 w 7287"/>
                  <a:gd name="connsiteY1" fmla="*/ 222783 h 222783"/>
                </a:gdLst>
                <a:ahLst/>
                <a:cxnLst>
                  <a:cxn ang="0">
                    <a:pos x="connsiteX0" y="connsiteY0"/>
                  </a:cxn>
                  <a:cxn ang="0">
                    <a:pos x="connsiteX1" y="connsiteY1"/>
                  </a:cxn>
                </a:cxnLst>
                <a:rect l="l" t="t" r="r" b="b"/>
                <a:pathLst>
                  <a:path w="7287" h="222783">
                    <a:moveTo>
                      <a:pt x="0" y="0"/>
                    </a:moveTo>
                    <a:lnTo>
                      <a:pt x="0" y="222783"/>
                    </a:lnTo>
                  </a:path>
                </a:pathLst>
              </a:custGeom>
              <a:ln w="36380" cap="flat">
                <a:solidFill>
                  <a:schemeClr val="bg1"/>
                </a:solidFill>
                <a:prstDash val="solid"/>
                <a:round/>
              </a:ln>
            </p:spPr>
            <p:txBody>
              <a:bodyPr rtlCol="0" anchor="ctr"/>
              <a:lstStyle/>
              <a:p>
                <a:endParaRPr lang="fr-FR"/>
              </a:p>
            </p:txBody>
          </p:sp>
          <p:sp>
            <p:nvSpPr>
              <p:cNvPr id="16" name="Graphique 3">
                <a:extLst>
                  <a:ext uri="{FF2B5EF4-FFF2-40B4-BE49-F238E27FC236}">
                    <a16:creationId xmlns:a16="http://schemas.microsoft.com/office/drawing/2014/main" id="{B7D1EAA6-3FB5-CB43-8577-8B41C2FFA4EA}"/>
                  </a:ext>
                </a:extLst>
              </p:cNvPr>
              <p:cNvSpPr/>
              <p:nvPr/>
            </p:nvSpPr>
            <p:spPr>
              <a:xfrm>
                <a:off x="5140311" y="4486499"/>
                <a:ext cx="105962" cy="132416"/>
              </a:xfrm>
              <a:custGeom>
                <a:avLst/>
                <a:gdLst>
                  <a:gd name="connsiteX0" fmla="*/ 52981 w 105962"/>
                  <a:gd name="connsiteY0" fmla="*/ 132416 h 132416"/>
                  <a:gd name="connsiteX1" fmla="*/ 105962 w 105962"/>
                  <a:gd name="connsiteY1" fmla="*/ 79435 h 132416"/>
                  <a:gd name="connsiteX2" fmla="*/ 105962 w 105962"/>
                  <a:gd name="connsiteY2" fmla="*/ 52981 h 132416"/>
                  <a:gd name="connsiteX3" fmla="*/ 52981 w 105962"/>
                  <a:gd name="connsiteY3" fmla="*/ 0 h 132416"/>
                  <a:gd name="connsiteX4" fmla="*/ 0 w 105962"/>
                  <a:gd name="connsiteY4" fmla="*/ 52981 h 132416"/>
                  <a:gd name="connsiteX5" fmla="*/ 0 w 105962"/>
                  <a:gd name="connsiteY5" fmla="*/ 79435 h 132416"/>
                  <a:gd name="connsiteX6" fmla="*/ 52981 w 105962"/>
                  <a:gd name="connsiteY6" fmla="*/ 132416 h 13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2" h="132416">
                    <a:moveTo>
                      <a:pt x="52981" y="132416"/>
                    </a:moveTo>
                    <a:cubicBezTo>
                      <a:pt x="83881" y="132416"/>
                      <a:pt x="105962" y="110772"/>
                      <a:pt x="105962" y="79435"/>
                    </a:cubicBezTo>
                    <a:lnTo>
                      <a:pt x="105962" y="52981"/>
                    </a:lnTo>
                    <a:cubicBezTo>
                      <a:pt x="105962" y="21644"/>
                      <a:pt x="83881" y="0"/>
                      <a:pt x="52981" y="0"/>
                    </a:cubicBezTo>
                    <a:cubicBezTo>
                      <a:pt x="22082" y="0"/>
                      <a:pt x="0" y="21644"/>
                      <a:pt x="0" y="52981"/>
                    </a:cubicBezTo>
                    <a:lnTo>
                      <a:pt x="0" y="79435"/>
                    </a:lnTo>
                    <a:cubicBezTo>
                      <a:pt x="0" y="110772"/>
                      <a:pt x="22154" y="132416"/>
                      <a:pt x="52981" y="132416"/>
                    </a:cubicBezTo>
                    <a:close/>
                  </a:path>
                </a:pathLst>
              </a:custGeom>
              <a:noFill/>
              <a:ln w="36380" cap="flat">
                <a:solidFill>
                  <a:schemeClr val="bg1"/>
                </a:solidFill>
                <a:prstDash val="solid"/>
                <a:round/>
              </a:ln>
            </p:spPr>
            <p:txBody>
              <a:bodyPr rtlCol="0" anchor="ctr"/>
              <a:lstStyle/>
              <a:p>
                <a:endParaRPr lang="fr-FR"/>
              </a:p>
            </p:txBody>
          </p:sp>
        </p:grpSp>
        <p:sp>
          <p:nvSpPr>
            <p:cNvPr id="17" name="Graphique 3">
              <a:extLst>
                <a:ext uri="{FF2B5EF4-FFF2-40B4-BE49-F238E27FC236}">
                  <a16:creationId xmlns:a16="http://schemas.microsoft.com/office/drawing/2014/main" id="{3D58A4C5-0081-CB41-A451-A91471BC97D2}"/>
                </a:ext>
              </a:extLst>
            </p:cNvPr>
            <p:cNvSpPr/>
            <p:nvPr/>
          </p:nvSpPr>
          <p:spPr>
            <a:xfrm>
              <a:off x="5679742" y="4375509"/>
              <a:ext cx="7287" cy="350098"/>
            </a:xfrm>
            <a:custGeom>
              <a:avLst/>
              <a:gdLst>
                <a:gd name="connsiteX0" fmla="*/ 0 w 7287"/>
                <a:gd name="connsiteY0" fmla="*/ 0 h 350098"/>
                <a:gd name="connsiteX1" fmla="*/ 0 w 7287"/>
                <a:gd name="connsiteY1" fmla="*/ 350098 h 350098"/>
              </a:gdLst>
              <a:ahLst/>
              <a:cxnLst>
                <a:cxn ang="0">
                  <a:pos x="connsiteX0" y="connsiteY0"/>
                </a:cxn>
                <a:cxn ang="0">
                  <a:pos x="connsiteX1" y="connsiteY1"/>
                </a:cxn>
              </a:cxnLst>
              <a:rect l="l" t="t" r="r" b="b"/>
              <a:pathLst>
                <a:path w="7287" h="350098">
                  <a:moveTo>
                    <a:pt x="0" y="0"/>
                  </a:moveTo>
                  <a:lnTo>
                    <a:pt x="0" y="350098"/>
                  </a:lnTo>
                </a:path>
              </a:pathLst>
            </a:custGeom>
            <a:ln w="21828" cap="flat">
              <a:solidFill>
                <a:schemeClr val="accent2"/>
              </a:solidFill>
              <a:prstDash val="solid"/>
              <a:round/>
            </a:ln>
          </p:spPr>
          <p:txBody>
            <a:bodyPr rtlCol="0" anchor="ctr"/>
            <a:lstStyle/>
            <a:p>
              <a:endParaRPr lang="fr-FR"/>
            </a:p>
          </p:txBody>
        </p:sp>
        <p:sp>
          <p:nvSpPr>
            <p:cNvPr id="18" name="Graphique 3">
              <a:extLst>
                <a:ext uri="{FF2B5EF4-FFF2-40B4-BE49-F238E27FC236}">
                  <a16:creationId xmlns:a16="http://schemas.microsoft.com/office/drawing/2014/main" id="{9806FA5F-F8B1-B247-BF3C-F6A92442CAC6}"/>
                </a:ext>
              </a:extLst>
            </p:cNvPr>
            <p:cNvSpPr/>
            <p:nvPr/>
          </p:nvSpPr>
          <p:spPr>
            <a:xfrm>
              <a:off x="5686811" y="4406554"/>
              <a:ext cx="160182" cy="109168"/>
            </a:xfrm>
            <a:custGeom>
              <a:avLst/>
              <a:gdLst>
                <a:gd name="connsiteX0" fmla="*/ 0 w 160182"/>
                <a:gd name="connsiteY0" fmla="*/ 0 h 109168"/>
                <a:gd name="connsiteX1" fmla="*/ 160182 w 160182"/>
                <a:gd name="connsiteY1" fmla="*/ 0 h 109168"/>
                <a:gd name="connsiteX2" fmla="*/ 146627 w 160182"/>
                <a:gd name="connsiteY2" fmla="*/ 55095 h 109168"/>
                <a:gd name="connsiteX3" fmla="*/ 160182 w 160182"/>
                <a:gd name="connsiteY3" fmla="*/ 109169 h 109168"/>
                <a:gd name="connsiteX4" fmla="*/ 0 w 160182"/>
                <a:gd name="connsiteY4" fmla="*/ 109169 h 109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182" h="109168">
                  <a:moveTo>
                    <a:pt x="0" y="0"/>
                  </a:moveTo>
                  <a:lnTo>
                    <a:pt x="160182" y="0"/>
                  </a:lnTo>
                  <a:lnTo>
                    <a:pt x="146627" y="55095"/>
                  </a:lnTo>
                  <a:lnTo>
                    <a:pt x="160182" y="109169"/>
                  </a:lnTo>
                  <a:lnTo>
                    <a:pt x="0" y="109169"/>
                  </a:lnTo>
                </a:path>
              </a:pathLst>
            </a:custGeom>
            <a:noFill/>
            <a:ln w="21828" cap="flat">
              <a:solidFill>
                <a:schemeClr val="accent2"/>
              </a:solidFill>
              <a:prstDash val="solid"/>
              <a:round/>
            </a:ln>
          </p:spPr>
          <p:txBody>
            <a:bodyPr rtlCol="0" anchor="ctr"/>
            <a:lstStyle/>
            <a:p>
              <a:endParaRPr lang="fr-FR"/>
            </a:p>
          </p:txBody>
        </p:sp>
        <p:grpSp>
          <p:nvGrpSpPr>
            <p:cNvPr id="19" name="Graphique 3">
              <a:extLst>
                <a:ext uri="{FF2B5EF4-FFF2-40B4-BE49-F238E27FC236}">
                  <a16:creationId xmlns:a16="http://schemas.microsoft.com/office/drawing/2014/main" id="{AD86A11D-97A0-8948-A3E9-63B0CED0D1A2}"/>
                </a:ext>
              </a:extLst>
            </p:cNvPr>
            <p:cNvGrpSpPr/>
            <p:nvPr/>
          </p:nvGrpSpPr>
          <p:grpSpPr>
            <a:xfrm>
              <a:off x="5285845" y="4603539"/>
              <a:ext cx="180004" cy="481348"/>
              <a:chOff x="5285845" y="4603539"/>
              <a:chExt cx="180004" cy="481348"/>
            </a:xfrm>
          </p:grpSpPr>
          <p:sp>
            <p:nvSpPr>
              <p:cNvPr id="20" name="Graphique 3">
                <a:extLst>
                  <a:ext uri="{FF2B5EF4-FFF2-40B4-BE49-F238E27FC236}">
                    <a16:creationId xmlns:a16="http://schemas.microsoft.com/office/drawing/2014/main" id="{04E4D0C0-8FD8-AA42-9856-6534360FA60D}"/>
                  </a:ext>
                </a:extLst>
              </p:cNvPr>
              <p:cNvSpPr/>
              <p:nvPr/>
            </p:nvSpPr>
            <p:spPr>
              <a:xfrm>
                <a:off x="5438813" y="4603539"/>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21" name="Graphique 3">
                <a:extLst>
                  <a:ext uri="{FF2B5EF4-FFF2-40B4-BE49-F238E27FC236}">
                    <a16:creationId xmlns:a16="http://schemas.microsoft.com/office/drawing/2014/main" id="{7E4D7721-F38D-1440-9DF3-7D22663CBDE9}"/>
                  </a:ext>
                </a:extLst>
              </p:cNvPr>
              <p:cNvSpPr/>
              <p:nvPr/>
            </p:nvSpPr>
            <p:spPr>
              <a:xfrm>
                <a:off x="5419719" y="4663735"/>
                <a:ext cx="26964" cy="7287"/>
              </a:xfrm>
              <a:custGeom>
                <a:avLst/>
                <a:gdLst>
                  <a:gd name="connsiteX0" fmla="*/ 0 w 26964"/>
                  <a:gd name="connsiteY0" fmla="*/ 0 h 7287"/>
                  <a:gd name="connsiteX1" fmla="*/ 26964 w 26964"/>
                  <a:gd name="connsiteY1" fmla="*/ 0 h 7287"/>
                </a:gdLst>
                <a:ahLst/>
                <a:cxnLst>
                  <a:cxn ang="0">
                    <a:pos x="connsiteX0" y="connsiteY0"/>
                  </a:cxn>
                  <a:cxn ang="0">
                    <a:pos x="connsiteX1" y="connsiteY1"/>
                  </a:cxn>
                </a:cxnLst>
                <a:rect l="l" t="t" r="r" b="b"/>
                <a:pathLst>
                  <a:path w="26964" h="7287">
                    <a:moveTo>
                      <a:pt x="0" y="0"/>
                    </a:moveTo>
                    <a:lnTo>
                      <a:pt x="26964" y="0"/>
                    </a:lnTo>
                  </a:path>
                </a:pathLst>
              </a:custGeom>
              <a:ln w="21828" cap="flat">
                <a:solidFill>
                  <a:schemeClr val="bg1"/>
                </a:solidFill>
                <a:prstDash val="solid"/>
                <a:round/>
              </a:ln>
            </p:spPr>
            <p:txBody>
              <a:bodyPr rtlCol="0" anchor="ctr"/>
              <a:lstStyle/>
              <a:p>
                <a:endParaRPr lang="fr-FR"/>
              </a:p>
            </p:txBody>
          </p:sp>
          <p:sp>
            <p:nvSpPr>
              <p:cNvPr id="22" name="Graphique 3">
                <a:extLst>
                  <a:ext uri="{FF2B5EF4-FFF2-40B4-BE49-F238E27FC236}">
                    <a16:creationId xmlns:a16="http://schemas.microsoft.com/office/drawing/2014/main" id="{B21D8574-9C2A-1444-90A2-A253469D469B}"/>
                  </a:ext>
                </a:extLst>
              </p:cNvPr>
              <p:cNvSpPr/>
              <p:nvPr/>
            </p:nvSpPr>
            <p:spPr>
              <a:xfrm>
                <a:off x="5400553" y="4723858"/>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23" name="Graphique 3">
                <a:extLst>
                  <a:ext uri="{FF2B5EF4-FFF2-40B4-BE49-F238E27FC236}">
                    <a16:creationId xmlns:a16="http://schemas.microsoft.com/office/drawing/2014/main" id="{6048679E-3D70-9B4F-9614-18A7B240909B}"/>
                  </a:ext>
                </a:extLst>
              </p:cNvPr>
              <p:cNvSpPr/>
              <p:nvPr/>
            </p:nvSpPr>
            <p:spPr>
              <a:xfrm>
                <a:off x="5381459" y="4784054"/>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24" name="Graphique 3">
                <a:extLst>
                  <a:ext uri="{FF2B5EF4-FFF2-40B4-BE49-F238E27FC236}">
                    <a16:creationId xmlns:a16="http://schemas.microsoft.com/office/drawing/2014/main" id="{B355FA10-C1B9-464C-AFB9-11235156A65A}"/>
                  </a:ext>
                </a:extLst>
              </p:cNvPr>
              <p:cNvSpPr/>
              <p:nvPr/>
            </p:nvSpPr>
            <p:spPr>
              <a:xfrm>
                <a:off x="5362365" y="4844250"/>
                <a:ext cx="26964" cy="7287"/>
              </a:xfrm>
              <a:custGeom>
                <a:avLst/>
                <a:gdLst>
                  <a:gd name="connsiteX0" fmla="*/ 0 w 26964"/>
                  <a:gd name="connsiteY0" fmla="*/ 0 h 7287"/>
                  <a:gd name="connsiteX1" fmla="*/ 26964 w 26964"/>
                  <a:gd name="connsiteY1" fmla="*/ 0 h 7287"/>
                </a:gdLst>
                <a:ahLst/>
                <a:cxnLst>
                  <a:cxn ang="0">
                    <a:pos x="connsiteX0" y="connsiteY0"/>
                  </a:cxn>
                  <a:cxn ang="0">
                    <a:pos x="connsiteX1" y="connsiteY1"/>
                  </a:cxn>
                </a:cxnLst>
                <a:rect l="l" t="t" r="r" b="b"/>
                <a:pathLst>
                  <a:path w="26964" h="7287">
                    <a:moveTo>
                      <a:pt x="0" y="0"/>
                    </a:moveTo>
                    <a:lnTo>
                      <a:pt x="26964" y="0"/>
                    </a:lnTo>
                  </a:path>
                </a:pathLst>
              </a:custGeom>
              <a:ln w="21828" cap="flat">
                <a:solidFill>
                  <a:schemeClr val="bg1"/>
                </a:solidFill>
                <a:prstDash val="solid"/>
                <a:round/>
              </a:ln>
            </p:spPr>
            <p:txBody>
              <a:bodyPr rtlCol="0" anchor="ctr"/>
              <a:lstStyle/>
              <a:p>
                <a:endParaRPr lang="fr-FR"/>
              </a:p>
            </p:txBody>
          </p:sp>
          <p:sp>
            <p:nvSpPr>
              <p:cNvPr id="27" name="Graphique 3">
                <a:extLst>
                  <a:ext uri="{FF2B5EF4-FFF2-40B4-BE49-F238E27FC236}">
                    <a16:creationId xmlns:a16="http://schemas.microsoft.com/office/drawing/2014/main" id="{77F3EC7D-47C0-E948-9E63-D2E511E3A40E}"/>
                  </a:ext>
                </a:extLst>
              </p:cNvPr>
              <p:cNvSpPr/>
              <p:nvPr/>
            </p:nvSpPr>
            <p:spPr>
              <a:xfrm>
                <a:off x="5343199" y="4904373"/>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28" name="Graphique 3">
                <a:extLst>
                  <a:ext uri="{FF2B5EF4-FFF2-40B4-BE49-F238E27FC236}">
                    <a16:creationId xmlns:a16="http://schemas.microsoft.com/office/drawing/2014/main" id="{2AF51947-BE35-3148-B1A3-F1C5AF180464}"/>
                  </a:ext>
                </a:extLst>
              </p:cNvPr>
              <p:cNvSpPr/>
              <p:nvPr/>
            </p:nvSpPr>
            <p:spPr>
              <a:xfrm>
                <a:off x="5324105" y="4964568"/>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39" name="Graphique 3">
                <a:extLst>
                  <a:ext uri="{FF2B5EF4-FFF2-40B4-BE49-F238E27FC236}">
                    <a16:creationId xmlns:a16="http://schemas.microsoft.com/office/drawing/2014/main" id="{588858AF-B032-5640-9A73-C7A6D152FDE5}"/>
                  </a:ext>
                </a:extLst>
              </p:cNvPr>
              <p:cNvSpPr/>
              <p:nvPr/>
            </p:nvSpPr>
            <p:spPr>
              <a:xfrm>
                <a:off x="5304939" y="5024692"/>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46" name="Graphique 3">
                <a:extLst>
                  <a:ext uri="{FF2B5EF4-FFF2-40B4-BE49-F238E27FC236}">
                    <a16:creationId xmlns:a16="http://schemas.microsoft.com/office/drawing/2014/main" id="{FF545C97-FBBE-3840-988F-61ABFD1BB6A3}"/>
                  </a:ext>
                </a:extLst>
              </p:cNvPr>
              <p:cNvSpPr/>
              <p:nvPr/>
            </p:nvSpPr>
            <p:spPr>
              <a:xfrm>
                <a:off x="5285845" y="5084887"/>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rgbClr val="515151"/>
                </a:solidFill>
                <a:prstDash val="solid"/>
                <a:round/>
              </a:ln>
            </p:spPr>
            <p:txBody>
              <a:bodyPr rtlCol="0" anchor="ctr"/>
              <a:lstStyle/>
              <a:p>
                <a:endParaRPr lang="fr-FR"/>
              </a:p>
            </p:txBody>
          </p:sp>
        </p:grpSp>
        <p:grpSp>
          <p:nvGrpSpPr>
            <p:cNvPr id="49" name="Graphique 3">
              <a:extLst>
                <a:ext uri="{FF2B5EF4-FFF2-40B4-BE49-F238E27FC236}">
                  <a16:creationId xmlns:a16="http://schemas.microsoft.com/office/drawing/2014/main" id="{36146469-9959-704F-92F6-365FBB3470E6}"/>
                </a:ext>
              </a:extLst>
            </p:cNvPr>
            <p:cNvGrpSpPr/>
            <p:nvPr/>
          </p:nvGrpSpPr>
          <p:grpSpPr>
            <a:xfrm>
              <a:off x="5369070" y="4764013"/>
              <a:ext cx="322842" cy="250549"/>
              <a:chOff x="5369070" y="4764013"/>
              <a:chExt cx="322842" cy="250549"/>
            </a:xfrm>
          </p:grpSpPr>
          <p:sp>
            <p:nvSpPr>
              <p:cNvPr id="50" name="Graphique 3">
                <a:extLst>
                  <a:ext uri="{FF2B5EF4-FFF2-40B4-BE49-F238E27FC236}">
                    <a16:creationId xmlns:a16="http://schemas.microsoft.com/office/drawing/2014/main" id="{4CA6CDB0-63A9-3045-8745-EEC30035B281}"/>
                  </a:ext>
                </a:extLst>
              </p:cNvPr>
              <p:cNvSpPr/>
              <p:nvPr/>
            </p:nvSpPr>
            <p:spPr>
              <a:xfrm>
                <a:off x="5664875" y="4764013"/>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51" name="Graphique 3">
                <a:extLst>
                  <a:ext uri="{FF2B5EF4-FFF2-40B4-BE49-F238E27FC236}">
                    <a16:creationId xmlns:a16="http://schemas.microsoft.com/office/drawing/2014/main" id="{1A690FBD-723F-2C49-9FC3-DB694424043E}"/>
                  </a:ext>
                </a:extLst>
              </p:cNvPr>
              <p:cNvSpPr/>
              <p:nvPr/>
            </p:nvSpPr>
            <p:spPr>
              <a:xfrm>
                <a:off x="5622680" y="4799795"/>
                <a:ext cx="26964" cy="7287"/>
              </a:xfrm>
              <a:custGeom>
                <a:avLst/>
                <a:gdLst>
                  <a:gd name="connsiteX0" fmla="*/ 0 w 26964"/>
                  <a:gd name="connsiteY0" fmla="*/ 0 h 7287"/>
                  <a:gd name="connsiteX1" fmla="*/ 26964 w 26964"/>
                  <a:gd name="connsiteY1" fmla="*/ 0 h 7287"/>
                </a:gdLst>
                <a:ahLst/>
                <a:cxnLst>
                  <a:cxn ang="0">
                    <a:pos x="connsiteX0" y="connsiteY0"/>
                  </a:cxn>
                  <a:cxn ang="0">
                    <a:pos x="connsiteX1" y="connsiteY1"/>
                  </a:cxn>
                </a:cxnLst>
                <a:rect l="l" t="t" r="r" b="b"/>
                <a:pathLst>
                  <a:path w="26964" h="7287">
                    <a:moveTo>
                      <a:pt x="0" y="0"/>
                    </a:moveTo>
                    <a:lnTo>
                      <a:pt x="26964" y="0"/>
                    </a:lnTo>
                  </a:path>
                </a:pathLst>
              </a:custGeom>
              <a:ln w="21828" cap="flat">
                <a:solidFill>
                  <a:schemeClr val="bg1"/>
                </a:solidFill>
                <a:prstDash val="solid"/>
                <a:round/>
              </a:ln>
            </p:spPr>
            <p:txBody>
              <a:bodyPr rtlCol="0" anchor="ctr"/>
              <a:lstStyle/>
              <a:p>
                <a:endParaRPr lang="fr-FR"/>
              </a:p>
            </p:txBody>
          </p:sp>
          <p:sp>
            <p:nvSpPr>
              <p:cNvPr id="52" name="Graphique 3">
                <a:extLst>
                  <a:ext uri="{FF2B5EF4-FFF2-40B4-BE49-F238E27FC236}">
                    <a16:creationId xmlns:a16="http://schemas.microsoft.com/office/drawing/2014/main" id="{BFEF4D3D-9132-204E-A2D1-C14C1B2241CD}"/>
                  </a:ext>
                </a:extLst>
              </p:cNvPr>
              <p:cNvSpPr/>
              <p:nvPr/>
            </p:nvSpPr>
            <p:spPr>
              <a:xfrm>
                <a:off x="5580412" y="4835577"/>
                <a:ext cx="26964" cy="7287"/>
              </a:xfrm>
              <a:custGeom>
                <a:avLst/>
                <a:gdLst>
                  <a:gd name="connsiteX0" fmla="*/ 0 w 26964"/>
                  <a:gd name="connsiteY0" fmla="*/ 0 h 7287"/>
                  <a:gd name="connsiteX1" fmla="*/ 26964 w 26964"/>
                  <a:gd name="connsiteY1" fmla="*/ 0 h 7287"/>
                </a:gdLst>
                <a:ahLst/>
                <a:cxnLst>
                  <a:cxn ang="0">
                    <a:pos x="connsiteX0" y="connsiteY0"/>
                  </a:cxn>
                  <a:cxn ang="0">
                    <a:pos x="connsiteX1" y="connsiteY1"/>
                  </a:cxn>
                </a:cxnLst>
                <a:rect l="l" t="t" r="r" b="b"/>
                <a:pathLst>
                  <a:path w="26964" h="7287">
                    <a:moveTo>
                      <a:pt x="0" y="0"/>
                    </a:moveTo>
                    <a:lnTo>
                      <a:pt x="26964" y="0"/>
                    </a:lnTo>
                  </a:path>
                </a:pathLst>
              </a:custGeom>
              <a:ln w="21828" cap="flat">
                <a:solidFill>
                  <a:schemeClr val="bg1"/>
                </a:solidFill>
                <a:prstDash val="solid"/>
                <a:round/>
              </a:ln>
            </p:spPr>
            <p:txBody>
              <a:bodyPr rtlCol="0" anchor="ctr"/>
              <a:lstStyle/>
              <a:p>
                <a:endParaRPr lang="fr-FR"/>
              </a:p>
            </p:txBody>
          </p:sp>
          <p:sp>
            <p:nvSpPr>
              <p:cNvPr id="53" name="Graphique 3">
                <a:extLst>
                  <a:ext uri="{FF2B5EF4-FFF2-40B4-BE49-F238E27FC236}">
                    <a16:creationId xmlns:a16="http://schemas.microsoft.com/office/drawing/2014/main" id="{4B020BD5-10AC-3946-A25E-B0DDB059CAC7}"/>
                  </a:ext>
                </a:extLst>
              </p:cNvPr>
              <p:cNvSpPr/>
              <p:nvPr/>
            </p:nvSpPr>
            <p:spPr>
              <a:xfrm>
                <a:off x="5538143" y="4871360"/>
                <a:ext cx="26964" cy="7287"/>
              </a:xfrm>
              <a:custGeom>
                <a:avLst/>
                <a:gdLst>
                  <a:gd name="connsiteX0" fmla="*/ 0 w 26964"/>
                  <a:gd name="connsiteY0" fmla="*/ 0 h 7287"/>
                  <a:gd name="connsiteX1" fmla="*/ 26964 w 26964"/>
                  <a:gd name="connsiteY1" fmla="*/ 0 h 7287"/>
                </a:gdLst>
                <a:ahLst/>
                <a:cxnLst>
                  <a:cxn ang="0">
                    <a:pos x="connsiteX0" y="connsiteY0"/>
                  </a:cxn>
                  <a:cxn ang="0">
                    <a:pos x="connsiteX1" y="connsiteY1"/>
                  </a:cxn>
                </a:cxnLst>
                <a:rect l="l" t="t" r="r" b="b"/>
                <a:pathLst>
                  <a:path w="26964" h="7287">
                    <a:moveTo>
                      <a:pt x="0" y="0"/>
                    </a:moveTo>
                    <a:lnTo>
                      <a:pt x="26964" y="0"/>
                    </a:lnTo>
                  </a:path>
                </a:pathLst>
              </a:custGeom>
              <a:ln w="21828" cap="flat">
                <a:solidFill>
                  <a:schemeClr val="bg1"/>
                </a:solidFill>
                <a:prstDash val="solid"/>
                <a:round/>
              </a:ln>
            </p:spPr>
            <p:txBody>
              <a:bodyPr rtlCol="0" anchor="ctr"/>
              <a:lstStyle/>
              <a:p>
                <a:endParaRPr lang="fr-FR"/>
              </a:p>
            </p:txBody>
          </p:sp>
          <p:sp>
            <p:nvSpPr>
              <p:cNvPr id="54" name="Graphique 3">
                <a:extLst>
                  <a:ext uri="{FF2B5EF4-FFF2-40B4-BE49-F238E27FC236}">
                    <a16:creationId xmlns:a16="http://schemas.microsoft.com/office/drawing/2014/main" id="{0C5BA4A7-C8DC-114A-96A8-F840B9F15F99}"/>
                  </a:ext>
                </a:extLst>
              </p:cNvPr>
              <p:cNvSpPr/>
              <p:nvPr/>
            </p:nvSpPr>
            <p:spPr>
              <a:xfrm>
                <a:off x="5495875" y="4907215"/>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56" name="Graphique 3">
                <a:extLst>
                  <a:ext uri="{FF2B5EF4-FFF2-40B4-BE49-F238E27FC236}">
                    <a16:creationId xmlns:a16="http://schemas.microsoft.com/office/drawing/2014/main" id="{5C35BFEF-9AC4-7E44-9B48-C0E70E55EC74}"/>
                  </a:ext>
                </a:extLst>
              </p:cNvPr>
              <p:cNvSpPr/>
              <p:nvPr/>
            </p:nvSpPr>
            <p:spPr>
              <a:xfrm>
                <a:off x="5453607" y="4942997"/>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57" name="Graphique 3">
                <a:extLst>
                  <a:ext uri="{FF2B5EF4-FFF2-40B4-BE49-F238E27FC236}">
                    <a16:creationId xmlns:a16="http://schemas.microsoft.com/office/drawing/2014/main" id="{4A5B16C2-EE8E-2143-8692-1DBFE4BA51FE}"/>
                  </a:ext>
                </a:extLst>
              </p:cNvPr>
              <p:cNvSpPr/>
              <p:nvPr/>
            </p:nvSpPr>
            <p:spPr>
              <a:xfrm>
                <a:off x="5411338" y="4978779"/>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58" name="Graphique 3">
                <a:extLst>
                  <a:ext uri="{FF2B5EF4-FFF2-40B4-BE49-F238E27FC236}">
                    <a16:creationId xmlns:a16="http://schemas.microsoft.com/office/drawing/2014/main" id="{43F23751-10C1-B148-8B94-40ACA1F56B4D}"/>
                  </a:ext>
                </a:extLst>
              </p:cNvPr>
              <p:cNvSpPr/>
              <p:nvPr/>
            </p:nvSpPr>
            <p:spPr>
              <a:xfrm>
                <a:off x="5369070" y="5014562"/>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grpSp>
        <p:grpSp>
          <p:nvGrpSpPr>
            <p:cNvPr id="59" name="Graphique 3">
              <a:extLst>
                <a:ext uri="{FF2B5EF4-FFF2-40B4-BE49-F238E27FC236}">
                  <a16:creationId xmlns:a16="http://schemas.microsoft.com/office/drawing/2014/main" id="{B11534C7-3844-FF4A-B688-D5F797B9E2B3}"/>
                </a:ext>
              </a:extLst>
            </p:cNvPr>
            <p:cNvGrpSpPr/>
            <p:nvPr/>
          </p:nvGrpSpPr>
          <p:grpSpPr>
            <a:xfrm>
              <a:off x="5285845" y="5015218"/>
              <a:ext cx="526823" cy="69669"/>
              <a:chOff x="5285845" y="5015218"/>
              <a:chExt cx="526823" cy="69669"/>
            </a:xfrm>
          </p:grpSpPr>
          <p:sp>
            <p:nvSpPr>
              <p:cNvPr id="60" name="Graphique 3">
                <a:extLst>
                  <a:ext uri="{FF2B5EF4-FFF2-40B4-BE49-F238E27FC236}">
                    <a16:creationId xmlns:a16="http://schemas.microsoft.com/office/drawing/2014/main" id="{2E16A57F-CA33-2949-95D3-0ED1A02EEA84}"/>
                  </a:ext>
                </a:extLst>
              </p:cNvPr>
              <p:cNvSpPr/>
              <p:nvPr/>
            </p:nvSpPr>
            <p:spPr>
              <a:xfrm>
                <a:off x="5785631" y="5015218"/>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63" name="Graphique 3">
                <a:extLst>
                  <a:ext uri="{FF2B5EF4-FFF2-40B4-BE49-F238E27FC236}">
                    <a16:creationId xmlns:a16="http://schemas.microsoft.com/office/drawing/2014/main" id="{9CF7D1E1-171B-6345-9619-04005FC00192}"/>
                  </a:ext>
                </a:extLst>
              </p:cNvPr>
              <p:cNvSpPr/>
              <p:nvPr/>
            </p:nvSpPr>
            <p:spPr>
              <a:xfrm>
                <a:off x="5723176" y="5023890"/>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64" name="Graphique 3">
                <a:extLst>
                  <a:ext uri="{FF2B5EF4-FFF2-40B4-BE49-F238E27FC236}">
                    <a16:creationId xmlns:a16="http://schemas.microsoft.com/office/drawing/2014/main" id="{8CF1E224-6EEF-1C41-9E25-DB3A3FAEBBCB}"/>
                  </a:ext>
                </a:extLst>
              </p:cNvPr>
              <p:cNvSpPr/>
              <p:nvPr/>
            </p:nvSpPr>
            <p:spPr>
              <a:xfrm>
                <a:off x="5660721" y="5032635"/>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65" name="Graphique 3">
                <a:extLst>
                  <a:ext uri="{FF2B5EF4-FFF2-40B4-BE49-F238E27FC236}">
                    <a16:creationId xmlns:a16="http://schemas.microsoft.com/office/drawing/2014/main" id="{19412033-0379-0341-95A0-24E38AA0C3EB}"/>
                  </a:ext>
                </a:extLst>
              </p:cNvPr>
              <p:cNvSpPr/>
              <p:nvPr/>
            </p:nvSpPr>
            <p:spPr>
              <a:xfrm>
                <a:off x="5598266" y="5041307"/>
                <a:ext cx="26964" cy="7287"/>
              </a:xfrm>
              <a:custGeom>
                <a:avLst/>
                <a:gdLst>
                  <a:gd name="connsiteX0" fmla="*/ 0 w 26964"/>
                  <a:gd name="connsiteY0" fmla="*/ 0 h 7287"/>
                  <a:gd name="connsiteX1" fmla="*/ 26964 w 26964"/>
                  <a:gd name="connsiteY1" fmla="*/ 0 h 7287"/>
                </a:gdLst>
                <a:ahLst/>
                <a:cxnLst>
                  <a:cxn ang="0">
                    <a:pos x="connsiteX0" y="connsiteY0"/>
                  </a:cxn>
                  <a:cxn ang="0">
                    <a:pos x="connsiteX1" y="connsiteY1"/>
                  </a:cxn>
                </a:cxnLst>
                <a:rect l="l" t="t" r="r" b="b"/>
                <a:pathLst>
                  <a:path w="26964" h="7287">
                    <a:moveTo>
                      <a:pt x="0" y="0"/>
                    </a:moveTo>
                    <a:lnTo>
                      <a:pt x="26964" y="0"/>
                    </a:lnTo>
                  </a:path>
                </a:pathLst>
              </a:custGeom>
              <a:ln w="21828" cap="flat">
                <a:solidFill>
                  <a:schemeClr val="bg1"/>
                </a:solidFill>
                <a:prstDash val="solid"/>
                <a:round/>
              </a:ln>
            </p:spPr>
            <p:txBody>
              <a:bodyPr rtlCol="0" anchor="ctr"/>
              <a:lstStyle/>
              <a:p>
                <a:endParaRPr lang="fr-FR"/>
              </a:p>
            </p:txBody>
          </p:sp>
          <p:sp>
            <p:nvSpPr>
              <p:cNvPr id="66" name="Graphique 3">
                <a:extLst>
                  <a:ext uri="{FF2B5EF4-FFF2-40B4-BE49-F238E27FC236}">
                    <a16:creationId xmlns:a16="http://schemas.microsoft.com/office/drawing/2014/main" id="{1794B22F-608C-2348-A8B6-4035CD5B45C8}"/>
                  </a:ext>
                </a:extLst>
              </p:cNvPr>
              <p:cNvSpPr/>
              <p:nvPr/>
            </p:nvSpPr>
            <p:spPr>
              <a:xfrm>
                <a:off x="5535738" y="5050052"/>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67" name="Graphique 3">
                <a:extLst>
                  <a:ext uri="{FF2B5EF4-FFF2-40B4-BE49-F238E27FC236}">
                    <a16:creationId xmlns:a16="http://schemas.microsoft.com/office/drawing/2014/main" id="{A3A9345E-1BD9-A040-850A-F9C0A7331D57}"/>
                  </a:ext>
                </a:extLst>
              </p:cNvPr>
              <p:cNvSpPr/>
              <p:nvPr/>
            </p:nvSpPr>
            <p:spPr>
              <a:xfrm>
                <a:off x="5473283" y="5058725"/>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68" name="Graphique 3">
                <a:extLst>
                  <a:ext uri="{FF2B5EF4-FFF2-40B4-BE49-F238E27FC236}">
                    <a16:creationId xmlns:a16="http://schemas.microsoft.com/office/drawing/2014/main" id="{E9D17C5A-D189-FA4E-8D9A-7A198DC4EC66}"/>
                  </a:ext>
                </a:extLst>
              </p:cNvPr>
              <p:cNvSpPr/>
              <p:nvPr/>
            </p:nvSpPr>
            <p:spPr>
              <a:xfrm>
                <a:off x="5410828" y="5067470"/>
                <a:ext cx="26964" cy="7287"/>
              </a:xfrm>
              <a:custGeom>
                <a:avLst/>
                <a:gdLst>
                  <a:gd name="connsiteX0" fmla="*/ 0 w 26964"/>
                  <a:gd name="connsiteY0" fmla="*/ 0 h 7287"/>
                  <a:gd name="connsiteX1" fmla="*/ 26964 w 26964"/>
                  <a:gd name="connsiteY1" fmla="*/ 0 h 7287"/>
                </a:gdLst>
                <a:ahLst/>
                <a:cxnLst>
                  <a:cxn ang="0">
                    <a:pos x="connsiteX0" y="connsiteY0"/>
                  </a:cxn>
                  <a:cxn ang="0">
                    <a:pos x="connsiteX1" y="connsiteY1"/>
                  </a:cxn>
                </a:cxnLst>
                <a:rect l="l" t="t" r="r" b="b"/>
                <a:pathLst>
                  <a:path w="26964" h="7287">
                    <a:moveTo>
                      <a:pt x="0" y="0"/>
                    </a:moveTo>
                    <a:lnTo>
                      <a:pt x="26964" y="0"/>
                    </a:lnTo>
                  </a:path>
                </a:pathLst>
              </a:custGeom>
              <a:ln w="21828" cap="flat">
                <a:solidFill>
                  <a:schemeClr val="bg1"/>
                </a:solidFill>
                <a:prstDash val="solid"/>
                <a:round/>
              </a:ln>
            </p:spPr>
            <p:txBody>
              <a:bodyPr rtlCol="0" anchor="ctr"/>
              <a:lstStyle/>
              <a:p>
                <a:endParaRPr lang="fr-FR"/>
              </a:p>
            </p:txBody>
          </p:sp>
          <p:sp>
            <p:nvSpPr>
              <p:cNvPr id="69" name="Graphique 3">
                <a:extLst>
                  <a:ext uri="{FF2B5EF4-FFF2-40B4-BE49-F238E27FC236}">
                    <a16:creationId xmlns:a16="http://schemas.microsoft.com/office/drawing/2014/main" id="{4DBE0EB6-061C-6A43-BBA0-EE9ADF83EA6B}"/>
                  </a:ext>
                </a:extLst>
              </p:cNvPr>
              <p:cNvSpPr/>
              <p:nvPr/>
            </p:nvSpPr>
            <p:spPr>
              <a:xfrm>
                <a:off x="5348300" y="5076215"/>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70" name="Graphique 3">
                <a:extLst>
                  <a:ext uri="{FF2B5EF4-FFF2-40B4-BE49-F238E27FC236}">
                    <a16:creationId xmlns:a16="http://schemas.microsoft.com/office/drawing/2014/main" id="{77779241-CA3A-DF43-B909-D116A8608C49}"/>
                  </a:ext>
                </a:extLst>
              </p:cNvPr>
              <p:cNvSpPr/>
              <p:nvPr/>
            </p:nvSpPr>
            <p:spPr>
              <a:xfrm>
                <a:off x="5285845" y="5084887"/>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grpSp>
        <p:sp>
          <p:nvSpPr>
            <p:cNvPr id="71" name="Graphique 3">
              <a:extLst>
                <a:ext uri="{FF2B5EF4-FFF2-40B4-BE49-F238E27FC236}">
                  <a16:creationId xmlns:a16="http://schemas.microsoft.com/office/drawing/2014/main" id="{80A299C6-F9FC-6B40-87BB-5C1190BB2EFF}"/>
                </a:ext>
              </a:extLst>
            </p:cNvPr>
            <p:cNvSpPr/>
            <p:nvPr/>
          </p:nvSpPr>
          <p:spPr>
            <a:xfrm>
              <a:off x="5738480" y="4430312"/>
              <a:ext cx="45037" cy="62163"/>
            </a:xfrm>
            <a:custGeom>
              <a:avLst/>
              <a:gdLst>
                <a:gd name="connsiteX0" fmla="*/ 27329 w 45037"/>
                <a:gd name="connsiteY0" fmla="*/ 62164 h 62163"/>
                <a:gd name="connsiteX1" fmla="*/ 18948 w 45037"/>
                <a:gd name="connsiteY1" fmla="*/ 62164 h 62163"/>
                <a:gd name="connsiteX2" fmla="*/ 0 w 45037"/>
                <a:gd name="connsiteY2" fmla="*/ 46204 h 62163"/>
                <a:gd name="connsiteX3" fmla="*/ 0 w 45037"/>
                <a:gd name="connsiteY3" fmla="*/ 0 h 62163"/>
                <a:gd name="connsiteX4" fmla="*/ 26308 w 45037"/>
                <a:gd name="connsiteY4" fmla="*/ 0 h 62163"/>
                <a:gd name="connsiteX5" fmla="*/ 44236 w 45037"/>
                <a:gd name="connsiteY5" fmla="*/ 17053 h 62163"/>
                <a:gd name="connsiteX6" fmla="*/ 36511 w 45037"/>
                <a:gd name="connsiteY6" fmla="*/ 29806 h 62163"/>
                <a:gd name="connsiteX7" fmla="*/ 45038 w 45037"/>
                <a:gd name="connsiteY7" fmla="*/ 44309 h 62163"/>
                <a:gd name="connsiteX8" fmla="*/ 27329 w 45037"/>
                <a:gd name="connsiteY8" fmla="*/ 62164 h 62163"/>
                <a:gd name="connsiteX9" fmla="*/ 25288 w 45037"/>
                <a:gd name="connsiteY9" fmla="*/ 10786 h 62163"/>
                <a:gd name="connsiteX10" fmla="*/ 12097 w 45037"/>
                <a:gd name="connsiteY10" fmla="*/ 10786 h 62163"/>
                <a:gd name="connsiteX11" fmla="*/ 12097 w 45037"/>
                <a:gd name="connsiteY11" fmla="*/ 24268 h 62163"/>
                <a:gd name="connsiteX12" fmla="*/ 25288 w 45037"/>
                <a:gd name="connsiteY12" fmla="*/ 24268 h 62163"/>
                <a:gd name="connsiteX13" fmla="*/ 31993 w 45037"/>
                <a:gd name="connsiteY13" fmla="*/ 17417 h 62163"/>
                <a:gd name="connsiteX14" fmla="*/ 25288 w 45037"/>
                <a:gd name="connsiteY14" fmla="*/ 10786 h 62163"/>
                <a:gd name="connsiteX15" fmla="*/ 26090 w 45037"/>
                <a:gd name="connsiteY15" fmla="*/ 35126 h 62163"/>
                <a:gd name="connsiteX16" fmla="*/ 12097 w 45037"/>
                <a:gd name="connsiteY16" fmla="*/ 35126 h 62163"/>
                <a:gd name="connsiteX17" fmla="*/ 12097 w 45037"/>
                <a:gd name="connsiteY17" fmla="*/ 44892 h 62163"/>
                <a:gd name="connsiteX18" fmla="*/ 19822 w 45037"/>
                <a:gd name="connsiteY18" fmla="*/ 51305 h 62163"/>
                <a:gd name="connsiteX19" fmla="*/ 26090 w 45037"/>
                <a:gd name="connsiteY19" fmla="*/ 51305 h 62163"/>
                <a:gd name="connsiteX20" fmla="*/ 32940 w 45037"/>
                <a:gd name="connsiteY20" fmla="*/ 43580 h 62163"/>
                <a:gd name="connsiteX21" fmla="*/ 26090 w 45037"/>
                <a:gd name="connsiteY21" fmla="*/ 35126 h 6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037" h="62163">
                  <a:moveTo>
                    <a:pt x="27329" y="62164"/>
                  </a:moveTo>
                  <a:lnTo>
                    <a:pt x="18948" y="62164"/>
                  </a:lnTo>
                  <a:cubicBezTo>
                    <a:pt x="5320" y="62164"/>
                    <a:pt x="0" y="58082"/>
                    <a:pt x="0" y="46204"/>
                  </a:cubicBezTo>
                  <a:lnTo>
                    <a:pt x="0" y="0"/>
                  </a:lnTo>
                  <a:lnTo>
                    <a:pt x="26308" y="0"/>
                  </a:lnTo>
                  <a:cubicBezTo>
                    <a:pt x="38479" y="0"/>
                    <a:pt x="44236" y="6413"/>
                    <a:pt x="44236" y="17053"/>
                  </a:cubicBezTo>
                  <a:cubicBezTo>
                    <a:pt x="44236" y="23976"/>
                    <a:pt x="39718" y="28349"/>
                    <a:pt x="36511" y="29806"/>
                  </a:cubicBezTo>
                  <a:cubicBezTo>
                    <a:pt x="40301" y="31555"/>
                    <a:pt x="45038" y="35564"/>
                    <a:pt x="45038" y="44309"/>
                  </a:cubicBezTo>
                  <a:cubicBezTo>
                    <a:pt x="45038" y="55896"/>
                    <a:pt x="38406" y="62164"/>
                    <a:pt x="27329" y="62164"/>
                  </a:cubicBezTo>
                  <a:close/>
                  <a:moveTo>
                    <a:pt x="25288" y="10786"/>
                  </a:moveTo>
                  <a:lnTo>
                    <a:pt x="12097" y="10786"/>
                  </a:lnTo>
                  <a:lnTo>
                    <a:pt x="12097" y="24268"/>
                  </a:lnTo>
                  <a:lnTo>
                    <a:pt x="25288" y="24268"/>
                  </a:lnTo>
                  <a:cubicBezTo>
                    <a:pt x="30462" y="24268"/>
                    <a:pt x="31993" y="21280"/>
                    <a:pt x="31993" y="17417"/>
                  </a:cubicBezTo>
                  <a:cubicBezTo>
                    <a:pt x="31993" y="13555"/>
                    <a:pt x="30462" y="10786"/>
                    <a:pt x="25288" y="10786"/>
                  </a:cubicBezTo>
                  <a:close/>
                  <a:moveTo>
                    <a:pt x="26090" y="35126"/>
                  </a:moveTo>
                  <a:lnTo>
                    <a:pt x="12097" y="35126"/>
                  </a:lnTo>
                  <a:lnTo>
                    <a:pt x="12097" y="44892"/>
                  </a:lnTo>
                  <a:cubicBezTo>
                    <a:pt x="12097" y="49775"/>
                    <a:pt x="14575" y="51305"/>
                    <a:pt x="19822" y="51305"/>
                  </a:cubicBezTo>
                  <a:lnTo>
                    <a:pt x="26090" y="51305"/>
                  </a:lnTo>
                  <a:cubicBezTo>
                    <a:pt x="31628" y="51305"/>
                    <a:pt x="32940" y="47807"/>
                    <a:pt x="32940" y="43580"/>
                  </a:cubicBezTo>
                  <a:cubicBezTo>
                    <a:pt x="32940" y="38552"/>
                    <a:pt x="31628" y="35126"/>
                    <a:pt x="26090" y="35126"/>
                  </a:cubicBezTo>
                  <a:close/>
                </a:path>
              </a:pathLst>
            </a:custGeom>
            <a:solidFill>
              <a:schemeClr val="accent2"/>
            </a:solidFill>
            <a:ln w="7276" cap="flat">
              <a:noFill/>
              <a:prstDash val="solid"/>
              <a:miter/>
            </a:ln>
          </p:spPr>
          <p:txBody>
            <a:bodyPr rtlCol="0" anchor="ctr"/>
            <a:lstStyle/>
            <a:p>
              <a:endParaRPr lang="fr-FR"/>
            </a:p>
          </p:txBody>
        </p:sp>
        <p:sp>
          <p:nvSpPr>
            <p:cNvPr id="72" name="Graphique 3">
              <a:extLst>
                <a:ext uri="{FF2B5EF4-FFF2-40B4-BE49-F238E27FC236}">
                  <a16:creationId xmlns:a16="http://schemas.microsoft.com/office/drawing/2014/main" id="{B72C048B-567E-7D45-84FF-521EA86FDECE}"/>
                </a:ext>
              </a:extLst>
            </p:cNvPr>
            <p:cNvSpPr/>
            <p:nvPr/>
          </p:nvSpPr>
          <p:spPr>
            <a:xfrm>
              <a:off x="5800280" y="4627807"/>
              <a:ext cx="7287" cy="350098"/>
            </a:xfrm>
            <a:custGeom>
              <a:avLst/>
              <a:gdLst>
                <a:gd name="connsiteX0" fmla="*/ 0 w 7287"/>
                <a:gd name="connsiteY0" fmla="*/ 0 h 350098"/>
                <a:gd name="connsiteX1" fmla="*/ 0 w 7287"/>
                <a:gd name="connsiteY1" fmla="*/ 350098 h 350098"/>
              </a:gdLst>
              <a:ahLst/>
              <a:cxnLst>
                <a:cxn ang="0">
                  <a:pos x="connsiteX0" y="connsiteY0"/>
                </a:cxn>
                <a:cxn ang="0">
                  <a:pos x="connsiteX1" y="connsiteY1"/>
                </a:cxn>
              </a:cxnLst>
              <a:rect l="l" t="t" r="r" b="b"/>
              <a:pathLst>
                <a:path w="7287" h="350098">
                  <a:moveTo>
                    <a:pt x="0" y="0"/>
                  </a:moveTo>
                  <a:lnTo>
                    <a:pt x="0" y="350098"/>
                  </a:lnTo>
                </a:path>
              </a:pathLst>
            </a:custGeom>
            <a:ln w="21828" cap="flat">
              <a:solidFill>
                <a:schemeClr val="bg1"/>
              </a:solidFill>
              <a:prstDash val="solid"/>
              <a:round/>
            </a:ln>
          </p:spPr>
          <p:txBody>
            <a:bodyPr rtlCol="0" anchor="ctr"/>
            <a:lstStyle/>
            <a:p>
              <a:endParaRPr lang="fr-FR"/>
            </a:p>
          </p:txBody>
        </p:sp>
        <p:sp>
          <p:nvSpPr>
            <p:cNvPr id="73" name="Graphique 3">
              <a:extLst>
                <a:ext uri="{FF2B5EF4-FFF2-40B4-BE49-F238E27FC236}">
                  <a16:creationId xmlns:a16="http://schemas.microsoft.com/office/drawing/2014/main" id="{7A07BF69-1D3A-7945-B888-17296DD75EA7}"/>
                </a:ext>
              </a:extLst>
            </p:cNvPr>
            <p:cNvSpPr/>
            <p:nvPr/>
          </p:nvSpPr>
          <p:spPr>
            <a:xfrm>
              <a:off x="5807276" y="4658852"/>
              <a:ext cx="160255" cy="109168"/>
            </a:xfrm>
            <a:custGeom>
              <a:avLst/>
              <a:gdLst>
                <a:gd name="connsiteX0" fmla="*/ 0 w 160255"/>
                <a:gd name="connsiteY0" fmla="*/ 0 h 109168"/>
                <a:gd name="connsiteX1" fmla="*/ 160255 w 160255"/>
                <a:gd name="connsiteY1" fmla="*/ 0 h 109168"/>
                <a:gd name="connsiteX2" fmla="*/ 146700 w 160255"/>
                <a:gd name="connsiteY2" fmla="*/ 55167 h 109168"/>
                <a:gd name="connsiteX3" fmla="*/ 160255 w 160255"/>
                <a:gd name="connsiteY3" fmla="*/ 109169 h 109168"/>
                <a:gd name="connsiteX4" fmla="*/ 0 w 160255"/>
                <a:gd name="connsiteY4" fmla="*/ 109169 h 109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55" h="109168">
                  <a:moveTo>
                    <a:pt x="0" y="0"/>
                  </a:moveTo>
                  <a:lnTo>
                    <a:pt x="160255" y="0"/>
                  </a:lnTo>
                  <a:lnTo>
                    <a:pt x="146700" y="55167"/>
                  </a:lnTo>
                  <a:lnTo>
                    <a:pt x="160255" y="109169"/>
                  </a:lnTo>
                  <a:lnTo>
                    <a:pt x="0" y="109169"/>
                  </a:lnTo>
                </a:path>
              </a:pathLst>
            </a:custGeom>
            <a:noFill/>
            <a:ln w="21828" cap="flat">
              <a:solidFill>
                <a:schemeClr val="bg1"/>
              </a:solidFill>
              <a:prstDash val="solid"/>
              <a:round/>
            </a:ln>
          </p:spPr>
          <p:txBody>
            <a:bodyPr rtlCol="0" anchor="ctr"/>
            <a:lstStyle/>
            <a:p>
              <a:endParaRPr lang="fr-FR"/>
            </a:p>
          </p:txBody>
        </p:sp>
        <p:sp>
          <p:nvSpPr>
            <p:cNvPr id="74" name="Graphique 3">
              <a:extLst>
                <a:ext uri="{FF2B5EF4-FFF2-40B4-BE49-F238E27FC236}">
                  <a16:creationId xmlns:a16="http://schemas.microsoft.com/office/drawing/2014/main" id="{1619A3AD-2DFF-6E4A-8715-AD599E68679E}"/>
                </a:ext>
              </a:extLst>
            </p:cNvPr>
            <p:cNvSpPr/>
            <p:nvPr/>
          </p:nvSpPr>
          <p:spPr>
            <a:xfrm>
              <a:off x="5855156" y="4682027"/>
              <a:ext cx="46568" cy="63256"/>
            </a:xfrm>
            <a:custGeom>
              <a:avLst/>
              <a:gdLst>
                <a:gd name="connsiteX0" fmla="*/ 46568 w 46568"/>
                <a:gd name="connsiteY0" fmla="*/ 38625 h 63256"/>
                <a:gd name="connsiteX1" fmla="*/ 23831 w 46568"/>
                <a:gd name="connsiteY1" fmla="*/ 63257 h 63256"/>
                <a:gd name="connsiteX2" fmla="*/ 0 w 46568"/>
                <a:gd name="connsiteY2" fmla="*/ 35199 h 63256"/>
                <a:gd name="connsiteX3" fmla="*/ 0 w 46568"/>
                <a:gd name="connsiteY3" fmla="*/ 29952 h 63256"/>
                <a:gd name="connsiteX4" fmla="*/ 23831 w 46568"/>
                <a:gd name="connsiteY4" fmla="*/ 0 h 63256"/>
                <a:gd name="connsiteX5" fmla="*/ 46277 w 46568"/>
                <a:gd name="connsiteY5" fmla="*/ 21207 h 63256"/>
                <a:gd name="connsiteX6" fmla="*/ 34908 w 46568"/>
                <a:gd name="connsiteY6" fmla="*/ 21207 h 63256"/>
                <a:gd name="connsiteX7" fmla="*/ 23831 w 46568"/>
                <a:gd name="connsiteY7" fmla="*/ 10786 h 63256"/>
                <a:gd name="connsiteX8" fmla="*/ 12098 w 46568"/>
                <a:gd name="connsiteY8" fmla="*/ 29588 h 63256"/>
                <a:gd name="connsiteX9" fmla="*/ 12098 w 46568"/>
                <a:gd name="connsiteY9" fmla="*/ 34981 h 63256"/>
                <a:gd name="connsiteX10" fmla="*/ 23831 w 46568"/>
                <a:gd name="connsiteY10" fmla="*/ 52398 h 63256"/>
                <a:gd name="connsiteX11" fmla="*/ 35272 w 46568"/>
                <a:gd name="connsiteY11" fmla="*/ 38552 h 63256"/>
                <a:gd name="connsiteX12" fmla="*/ 46568 w 46568"/>
                <a:gd name="connsiteY12" fmla="*/ 38552 h 6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568" h="63256">
                  <a:moveTo>
                    <a:pt x="46568" y="38625"/>
                  </a:moveTo>
                  <a:cubicBezTo>
                    <a:pt x="46568" y="54657"/>
                    <a:pt x="38187" y="63257"/>
                    <a:pt x="23831" y="63257"/>
                  </a:cubicBezTo>
                  <a:cubicBezTo>
                    <a:pt x="4956" y="63257"/>
                    <a:pt x="0" y="50139"/>
                    <a:pt x="0" y="35199"/>
                  </a:cubicBezTo>
                  <a:lnTo>
                    <a:pt x="0" y="29952"/>
                  </a:lnTo>
                  <a:cubicBezTo>
                    <a:pt x="0" y="13045"/>
                    <a:pt x="4956" y="0"/>
                    <a:pt x="23831" y="0"/>
                  </a:cubicBezTo>
                  <a:cubicBezTo>
                    <a:pt x="36511" y="0"/>
                    <a:pt x="46277" y="6923"/>
                    <a:pt x="46277" y="21207"/>
                  </a:cubicBezTo>
                  <a:lnTo>
                    <a:pt x="34908" y="21207"/>
                  </a:lnTo>
                  <a:cubicBezTo>
                    <a:pt x="33742" y="14794"/>
                    <a:pt x="31264" y="10786"/>
                    <a:pt x="23831" y="10786"/>
                  </a:cubicBezTo>
                  <a:cubicBezTo>
                    <a:pt x="12462" y="10786"/>
                    <a:pt x="12098" y="20114"/>
                    <a:pt x="12098" y="29588"/>
                  </a:cubicBezTo>
                  <a:lnTo>
                    <a:pt x="12098" y="34981"/>
                  </a:lnTo>
                  <a:cubicBezTo>
                    <a:pt x="12098" y="43361"/>
                    <a:pt x="12826" y="52398"/>
                    <a:pt x="23831" y="52398"/>
                  </a:cubicBezTo>
                  <a:cubicBezTo>
                    <a:pt x="32649" y="52398"/>
                    <a:pt x="34471" y="46860"/>
                    <a:pt x="35272" y="38552"/>
                  </a:cubicBezTo>
                  <a:lnTo>
                    <a:pt x="46568" y="38552"/>
                  </a:lnTo>
                  <a:close/>
                </a:path>
              </a:pathLst>
            </a:custGeom>
            <a:solidFill>
              <a:schemeClr val="bg1"/>
            </a:solidFill>
            <a:ln w="7276" cap="flat">
              <a:noFill/>
              <a:prstDash val="solid"/>
              <a:miter/>
            </a:ln>
          </p:spPr>
          <p:txBody>
            <a:bodyPr rtlCol="0" anchor="ctr"/>
            <a:lstStyle/>
            <a:p>
              <a:endParaRPr lang="fr-FR"/>
            </a:p>
          </p:txBody>
        </p:sp>
        <p:sp>
          <p:nvSpPr>
            <p:cNvPr id="75" name="Graphique 3">
              <a:extLst>
                <a:ext uri="{FF2B5EF4-FFF2-40B4-BE49-F238E27FC236}">
                  <a16:creationId xmlns:a16="http://schemas.microsoft.com/office/drawing/2014/main" id="{26047832-E79C-2448-85CC-98261B3A38E8}"/>
                </a:ext>
              </a:extLst>
            </p:cNvPr>
            <p:cNvSpPr/>
            <p:nvPr/>
          </p:nvSpPr>
          <p:spPr>
            <a:xfrm>
              <a:off x="5452295" y="4215035"/>
              <a:ext cx="7287" cy="350098"/>
            </a:xfrm>
            <a:custGeom>
              <a:avLst/>
              <a:gdLst>
                <a:gd name="connsiteX0" fmla="*/ 0 w 7287"/>
                <a:gd name="connsiteY0" fmla="*/ 0 h 350098"/>
                <a:gd name="connsiteX1" fmla="*/ 0 w 7287"/>
                <a:gd name="connsiteY1" fmla="*/ 350098 h 350098"/>
              </a:gdLst>
              <a:ahLst/>
              <a:cxnLst>
                <a:cxn ang="0">
                  <a:pos x="connsiteX0" y="connsiteY0"/>
                </a:cxn>
                <a:cxn ang="0">
                  <a:pos x="connsiteX1" y="connsiteY1"/>
                </a:cxn>
              </a:cxnLst>
              <a:rect l="l" t="t" r="r" b="b"/>
              <a:pathLst>
                <a:path w="7287" h="350098">
                  <a:moveTo>
                    <a:pt x="0" y="0"/>
                  </a:moveTo>
                  <a:lnTo>
                    <a:pt x="0" y="350098"/>
                  </a:lnTo>
                </a:path>
              </a:pathLst>
            </a:custGeom>
            <a:ln w="21828" cap="flat">
              <a:solidFill>
                <a:schemeClr val="accent2"/>
              </a:solidFill>
              <a:prstDash val="solid"/>
              <a:round/>
            </a:ln>
          </p:spPr>
          <p:txBody>
            <a:bodyPr rtlCol="0" anchor="ctr"/>
            <a:lstStyle/>
            <a:p>
              <a:endParaRPr lang="fr-FR"/>
            </a:p>
          </p:txBody>
        </p:sp>
        <p:sp>
          <p:nvSpPr>
            <p:cNvPr id="77" name="Graphique 3">
              <a:extLst>
                <a:ext uri="{FF2B5EF4-FFF2-40B4-BE49-F238E27FC236}">
                  <a16:creationId xmlns:a16="http://schemas.microsoft.com/office/drawing/2014/main" id="{B2BB8F2D-1521-0C4E-B51C-1C339D2F7CCB}"/>
                </a:ext>
              </a:extLst>
            </p:cNvPr>
            <p:cNvSpPr/>
            <p:nvPr/>
          </p:nvSpPr>
          <p:spPr>
            <a:xfrm>
              <a:off x="5459364" y="4246080"/>
              <a:ext cx="160182" cy="109168"/>
            </a:xfrm>
            <a:custGeom>
              <a:avLst/>
              <a:gdLst>
                <a:gd name="connsiteX0" fmla="*/ 0 w 160182"/>
                <a:gd name="connsiteY0" fmla="*/ 0 h 109168"/>
                <a:gd name="connsiteX1" fmla="*/ 160182 w 160182"/>
                <a:gd name="connsiteY1" fmla="*/ 0 h 109168"/>
                <a:gd name="connsiteX2" fmla="*/ 146700 w 160182"/>
                <a:gd name="connsiteY2" fmla="*/ 55167 h 109168"/>
                <a:gd name="connsiteX3" fmla="*/ 160182 w 160182"/>
                <a:gd name="connsiteY3" fmla="*/ 109169 h 109168"/>
                <a:gd name="connsiteX4" fmla="*/ 0 w 160182"/>
                <a:gd name="connsiteY4" fmla="*/ 109169 h 109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182" h="109168">
                  <a:moveTo>
                    <a:pt x="0" y="0"/>
                  </a:moveTo>
                  <a:lnTo>
                    <a:pt x="160182" y="0"/>
                  </a:lnTo>
                  <a:lnTo>
                    <a:pt x="146700" y="55167"/>
                  </a:lnTo>
                  <a:lnTo>
                    <a:pt x="160182" y="109169"/>
                  </a:lnTo>
                  <a:lnTo>
                    <a:pt x="0" y="109169"/>
                  </a:lnTo>
                </a:path>
              </a:pathLst>
            </a:custGeom>
            <a:noFill/>
            <a:ln w="21828" cap="flat">
              <a:solidFill>
                <a:schemeClr val="accent2"/>
              </a:solidFill>
              <a:prstDash val="solid"/>
              <a:round/>
            </a:ln>
          </p:spPr>
          <p:txBody>
            <a:bodyPr rtlCol="0" anchor="ctr"/>
            <a:lstStyle/>
            <a:p>
              <a:endParaRPr lang="fr-FR"/>
            </a:p>
          </p:txBody>
        </p:sp>
        <p:sp>
          <p:nvSpPr>
            <p:cNvPr id="78" name="Graphique 3">
              <a:extLst>
                <a:ext uri="{FF2B5EF4-FFF2-40B4-BE49-F238E27FC236}">
                  <a16:creationId xmlns:a16="http://schemas.microsoft.com/office/drawing/2014/main" id="{39BF0A44-000D-914F-88F6-81319ECBD525}"/>
                </a:ext>
              </a:extLst>
            </p:cNvPr>
            <p:cNvSpPr/>
            <p:nvPr/>
          </p:nvSpPr>
          <p:spPr>
            <a:xfrm>
              <a:off x="5505057" y="4269765"/>
              <a:ext cx="53126" cy="62236"/>
            </a:xfrm>
            <a:custGeom>
              <a:avLst/>
              <a:gdLst>
                <a:gd name="connsiteX0" fmla="*/ 40446 w 53126"/>
                <a:gd name="connsiteY0" fmla="*/ 62236 h 62236"/>
                <a:gd name="connsiteX1" fmla="*/ 36948 w 53126"/>
                <a:gd name="connsiteY1" fmla="*/ 51451 h 62236"/>
                <a:gd name="connsiteX2" fmla="*/ 16106 w 53126"/>
                <a:gd name="connsiteY2" fmla="*/ 51451 h 62236"/>
                <a:gd name="connsiteX3" fmla="*/ 12681 w 53126"/>
                <a:gd name="connsiteY3" fmla="*/ 62236 h 62236"/>
                <a:gd name="connsiteX4" fmla="*/ 0 w 53126"/>
                <a:gd name="connsiteY4" fmla="*/ 62236 h 62236"/>
                <a:gd name="connsiteX5" fmla="*/ 19895 w 53126"/>
                <a:gd name="connsiteY5" fmla="*/ 5247 h 62236"/>
                <a:gd name="connsiteX6" fmla="*/ 26819 w 53126"/>
                <a:gd name="connsiteY6" fmla="*/ 0 h 62236"/>
                <a:gd name="connsiteX7" fmla="*/ 33232 w 53126"/>
                <a:gd name="connsiteY7" fmla="*/ 5247 h 62236"/>
                <a:gd name="connsiteX8" fmla="*/ 53127 w 53126"/>
                <a:gd name="connsiteY8" fmla="*/ 62236 h 62236"/>
                <a:gd name="connsiteX9" fmla="*/ 40446 w 53126"/>
                <a:gd name="connsiteY9" fmla="*/ 62236 h 62236"/>
                <a:gd name="connsiteX10" fmla="*/ 26819 w 53126"/>
                <a:gd name="connsiteY10" fmla="*/ 16616 h 62236"/>
                <a:gd name="connsiteX11" fmla="*/ 19094 w 53126"/>
                <a:gd name="connsiteY11" fmla="*/ 41248 h 62236"/>
                <a:gd name="connsiteX12" fmla="*/ 34106 w 53126"/>
                <a:gd name="connsiteY12" fmla="*/ 41248 h 62236"/>
                <a:gd name="connsiteX13" fmla="*/ 26819 w 53126"/>
                <a:gd name="connsiteY13" fmla="*/ 16616 h 6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126" h="62236">
                  <a:moveTo>
                    <a:pt x="40446" y="62236"/>
                  </a:moveTo>
                  <a:lnTo>
                    <a:pt x="36948" y="51451"/>
                  </a:lnTo>
                  <a:lnTo>
                    <a:pt x="16106" y="51451"/>
                  </a:lnTo>
                  <a:lnTo>
                    <a:pt x="12681" y="62236"/>
                  </a:lnTo>
                  <a:lnTo>
                    <a:pt x="0" y="62236"/>
                  </a:lnTo>
                  <a:lnTo>
                    <a:pt x="19895" y="5247"/>
                  </a:lnTo>
                  <a:cubicBezTo>
                    <a:pt x="21717" y="1020"/>
                    <a:pt x="23831" y="0"/>
                    <a:pt x="26819" y="0"/>
                  </a:cubicBezTo>
                  <a:cubicBezTo>
                    <a:pt x="29588" y="0"/>
                    <a:pt x="31628" y="802"/>
                    <a:pt x="33232" y="5247"/>
                  </a:cubicBezTo>
                  <a:lnTo>
                    <a:pt x="53127" y="62236"/>
                  </a:lnTo>
                  <a:lnTo>
                    <a:pt x="40446" y="62236"/>
                  </a:lnTo>
                  <a:close/>
                  <a:moveTo>
                    <a:pt x="26819" y="16616"/>
                  </a:moveTo>
                  <a:lnTo>
                    <a:pt x="19094" y="41248"/>
                  </a:lnTo>
                  <a:lnTo>
                    <a:pt x="34106" y="41248"/>
                  </a:lnTo>
                  <a:lnTo>
                    <a:pt x="26819" y="16616"/>
                  </a:lnTo>
                  <a:close/>
                </a:path>
              </a:pathLst>
            </a:custGeom>
            <a:solidFill>
              <a:schemeClr val="accent2"/>
            </a:solidFill>
            <a:ln w="7276" cap="flat">
              <a:noFill/>
              <a:prstDash val="solid"/>
              <a:miter/>
            </a:ln>
          </p:spPr>
          <p:txBody>
            <a:bodyPr rtlCol="0" anchor="ctr"/>
            <a:lstStyle/>
            <a:p>
              <a:endParaRPr lang="fr-FR"/>
            </a:p>
          </p:txBody>
        </p:sp>
      </p:grpSp>
      <p:sp>
        <p:nvSpPr>
          <p:cNvPr id="79" name="ZoneTexte 78">
            <a:extLst>
              <a:ext uri="{FF2B5EF4-FFF2-40B4-BE49-F238E27FC236}">
                <a16:creationId xmlns:a16="http://schemas.microsoft.com/office/drawing/2014/main" id="{FDFE023A-95AD-4A6E-BFA9-AF7DBD2825BD}"/>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5987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0B474353-8F2A-4F47-8934-86FE27B67E85}"/>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031F6E09-1EE4-7A41-AA53-3D1773103A72}"/>
              </a:ext>
            </a:extLst>
          </p:cNvPr>
          <p:cNvSpPr txBox="1">
            <a:spLocks/>
          </p:cNvSpPr>
          <p:nvPr/>
        </p:nvSpPr>
        <p:spPr>
          <a:xfrm>
            <a:off x="339637" y="484394"/>
            <a:ext cx="4820194" cy="1344406"/>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Suivi des apprentissages</a:t>
            </a:r>
          </a:p>
          <a:p>
            <a:pPr algn="r"/>
            <a:endParaRPr lang="fr-CA" sz="3200"/>
          </a:p>
        </p:txBody>
      </p:sp>
      <p:sp>
        <p:nvSpPr>
          <p:cNvPr id="11" name="Rectangle 10">
            <a:extLst>
              <a:ext uri="{FF2B5EF4-FFF2-40B4-BE49-F238E27FC236}">
                <a16:creationId xmlns:a16="http://schemas.microsoft.com/office/drawing/2014/main" id="{E3C3D847-0522-6E44-A304-B6FE4C5E3965}"/>
              </a:ext>
            </a:extLst>
          </p:cNvPr>
          <p:cNvSpPr/>
          <p:nvPr/>
        </p:nvSpPr>
        <p:spPr>
          <a:xfrm>
            <a:off x="2940949" y="952341"/>
            <a:ext cx="2294709" cy="707886"/>
          </a:xfrm>
          <a:prstGeom prst="rect">
            <a:avLst/>
          </a:prstGeom>
        </p:spPr>
        <p:txBody>
          <a:bodyPr wrap="squar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9</a:t>
            </a:r>
            <a:br>
              <a:rPr lang="fr-CA" sz="2000">
                <a:solidFill>
                  <a:srgbClr val="FFFFFF"/>
                </a:solidFill>
                <a:latin typeface="Ubuntu" panose="020B0604020202020204" charset="0"/>
              </a:rPr>
            </a:br>
            <a:endParaRPr lang="fr-FR" sz="2000"/>
          </a:p>
        </p:txBody>
      </p:sp>
      <p:pic>
        <p:nvPicPr>
          <p:cNvPr id="2" name="Image 1">
            <a:hlinkClick r:id="rId8"/>
            <a:extLst>
              <a:ext uri="{FF2B5EF4-FFF2-40B4-BE49-F238E27FC236}">
                <a16:creationId xmlns:a16="http://schemas.microsoft.com/office/drawing/2014/main" id="{8705A4E4-FA94-7C49-9467-BF40B761DED1}"/>
              </a:ext>
            </a:extLst>
          </p:cNvPr>
          <p:cNvPicPr>
            <a:picLocks noChangeAspect="1"/>
          </p:cNvPicPr>
          <p:nvPr/>
        </p:nvPicPr>
        <p:blipFill>
          <a:blip r:embed="rId9"/>
          <a:stretch>
            <a:fillRect/>
          </a:stretch>
        </p:blipFill>
        <p:spPr>
          <a:xfrm>
            <a:off x="5873312" y="2514771"/>
            <a:ext cx="2853082" cy="1602481"/>
          </a:xfrm>
          <a:prstGeom prst="rect">
            <a:avLst/>
          </a:prstGeom>
          <a:ln>
            <a:solidFill>
              <a:schemeClr val="accent1"/>
            </a:solidFill>
          </a:ln>
        </p:spPr>
      </p:pic>
      <p:sp>
        <p:nvSpPr>
          <p:cNvPr id="13" name="Espace réservé du texte 2">
            <a:extLst>
              <a:ext uri="{FF2B5EF4-FFF2-40B4-BE49-F238E27FC236}">
                <a16:creationId xmlns:a16="http://schemas.microsoft.com/office/drawing/2014/main" id="{ABDB8666-71C4-6747-9A79-9C4440AA6F9E}"/>
              </a:ext>
            </a:extLst>
          </p:cNvPr>
          <p:cNvSpPr txBox="1">
            <a:spLocks/>
          </p:cNvSpPr>
          <p:nvPr/>
        </p:nvSpPr>
        <p:spPr>
          <a:xfrm>
            <a:off x="5826032" y="568275"/>
            <a:ext cx="5800725" cy="6011914"/>
          </a:xfrm>
          <a:prstGeom prst="rect">
            <a:avLst/>
          </a:prstGeom>
        </p:spPr>
        <p:txBody>
          <a:bodyPr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5"/>
                </a:solidFill>
                <a:latin typeface="Viga" panose="020B0800030000020004" pitchFamily="34" charset="77"/>
                <a:ea typeface="+mn-ea"/>
                <a:cs typeface="+mn-cs"/>
              </a:defRPr>
            </a:lvl1pPr>
            <a:lvl2pPr marL="685800" indent="-228600" algn="l" defTabSz="914400" rtl="0" eaLnBrk="1" latinLnBrk="0" hangingPunct="1">
              <a:lnSpc>
                <a:spcPct val="90000"/>
              </a:lnSpc>
              <a:spcBef>
                <a:spcPts val="500"/>
              </a:spcBef>
              <a:buClr>
                <a:schemeClr val="accent1"/>
              </a:buClr>
              <a:buFontTx/>
              <a:buBlip>
                <a:blip r:embed="rId10">
                  <a:extLst>
                    <a:ext uri="{96DAC541-7B7A-43D3-8B79-37D633B846F1}">
                      <asvg:svgBlip xmlns:asvg="http://schemas.microsoft.com/office/drawing/2016/SVG/main" r:embed="rId11"/>
                    </a:ext>
                  </a:extLst>
                </a:blip>
              </a:buBlip>
              <a:defRPr sz="1800" b="0" i="0" kern="1200">
                <a:solidFill>
                  <a:schemeClr val="accent4"/>
                </a:solidFill>
                <a:latin typeface="Viga" panose="020B0800030000020004" pitchFamily="34" charset="77"/>
                <a:ea typeface="+mn-ea"/>
                <a:cs typeface="+mn-cs"/>
              </a:defRPr>
            </a:lvl2pPr>
            <a:lvl3pPr marL="1143000" indent="-228600" algn="l" defTabSz="914400" rtl="0" eaLnBrk="1" latinLnBrk="0" hangingPunct="1">
              <a:lnSpc>
                <a:spcPct val="90000"/>
              </a:lnSpc>
              <a:spcBef>
                <a:spcPts val="500"/>
              </a:spcBef>
              <a:buFontTx/>
              <a:buBlip>
                <a:blip r:embed="rId12">
                  <a:extLst>
                    <a:ext uri="{96DAC541-7B7A-43D3-8B79-37D633B846F1}">
                      <asvg:svgBlip xmlns:asvg="http://schemas.microsoft.com/office/drawing/2016/SVG/main" r:embed="rId13"/>
                    </a:ext>
                  </a:extLst>
                </a:blip>
              </a:buBlip>
              <a:defRPr sz="1400" b="0" i="0" kern="1200">
                <a:solidFill>
                  <a:schemeClr val="accent4"/>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Tx/>
              <a:buBlip>
                <a:blip r:embed="rId12">
                  <a:extLst>
                    <a:ext uri="{96DAC541-7B7A-43D3-8B79-37D633B846F1}">
                      <asvg:svgBlip xmlns:asvg="http://schemas.microsoft.com/office/drawing/2016/SVG/main" r:embed="rId13"/>
                    </a:ext>
                  </a:extLst>
                </a:blip>
              </a:buBlip>
              <a:defRPr sz="1100" b="0" i="0" kern="1200">
                <a:solidFill>
                  <a:schemeClr val="accent4"/>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100" b="0" i="0" kern="1200">
                <a:solidFill>
                  <a:schemeClr val="accent4"/>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dk1"/>
              </a:buClr>
              <a:buSzPts val="1500"/>
            </a:pPr>
            <a:r>
              <a:rPr lang="fr-CA" sz="2000">
                <a:solidFill>
                  <a:schemeClr val="bg1"/>
                </a:solidFill>
                <a:latin typeface="+mn-lt"/>
                <a:sym typeface="Ubuntu"/>
              </a:rPr>
              <a:t>Les outils </a:t>
            </a:r>
            <a:r>
              <a:rPr lang="fr-CA" sz="2000" err="1">
                <a:solidFill>
                  <a:schemeClr val="bg1"/>
                </a:solidFill>
                <a:latin typeface="+mn-lt"/>
                <a:sym typeface="Ubuntu"/>
              </a:rPr>
              <a:t>pédagonumériques</a:t>
            </a:r>
            <a:r>
              <a:rPr lang="fr-CA" sz="2000">
                <a:solidFill>
                  <a:schemeClr val="bg1"/>
                </a:solidFill>
                <a:latin typeface="+mn-lt"/>
                <a:sym typeface="Ubuntu"/>
              </a:rPr>
              <a:t> propres à la formation à distance (ENA) offrent des possibilités de « monitoring » des actions et des apprentissages des élèves. Ces données qui sont parfois plus nombreuses en FAD permettent de réguler l’enseignement.</a:t>
            </a:r>
          </a:p>
        </p:txBody>
      </p:sp>
    </p:spTree>
    <p:extLst>
      <p:ext uri="{BB962C8B-B14F-4D97-AF65-F5344CB8AC3E}">
        <p14:creationId xmlns:p14="http://schemas.microsoft.com/office/powerpoint/2010/main" val="575590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6" name="Image 5">
            <a:extLst>
              <a:ext uri="{FF2B5EF4-FFF2-40B4-BE49-F238E27FC236}">
                <a16:creationId xmlns:a16="http://schemas.microsoft.com/office/drawing/2014/main" id="{5BBD734B-FA2E-1B4E-885C-B0576B03C7FF}"/>
              </a:ext>
            </a:extLst>
          </p:cNvPr>
          <p:cNvPicPr>
            <a:picLocks noChangeAspect="1"/>
          </p:cNvPicPr>
          <p:nvPr/>
        </p:nvPicPr>
        <p:blipFill>
          <a:blip r:embed="rId3"/>
          <a:stretch>
            <a:fillRect/>
          </a:stretch>
        </p:blipFill>
        <p:spPr>
          <a:xfrm>
            <a:off x="8758" y="0"/>
            <a:ext cx="12174483" cy="6858000"/>
          </a:xfrm>
          <a:prstGeom prst="rect">
            <a:avLst/>
          </a:prstGeom>
        </p:spPr>
      </p:pic>
    </p:spTree>
    <p:extLst>
      <p:ext uri="{BB962C8B-B14F-4D97-AF65-F5344CB8AC3E}">
        <p14:creationId xmlns:p14="http://schemas.microsoft.com/office/powerpoint/2010/main" val="2314491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9" name="Image 8">
            <a:extLst>
              <a:ext uri="{FF2B5EF4-FFF2-40B4-BE49-F238E27FC236}">
                <a16:creationId xmlns:a16="http://schemas.microsoft.com/office/drawing/2014/main" id="{D6975BC0-4827-D94C-8301-5CA5D9F90B23}"/>
              </a:ext>
            </a:extLst>
          </p:cNvPr>
          <p:cNvPicPr>
            <a:picLocks noChangeAspect="1"/>
          </p:cNvPicPr>
          <p:nvPr/>
        </p:nvPicPr>
        <p:blipFill>
          <a:blip r:embed="rId3"/>
          <a:stretch>
            <a:fillRect/>
          </a:stretch>
        </p:blipFill>
        <p:spPr>
          <a:xfrm>
            <a:off x="18904" y="0"/>
            <a:ext cx="12154191" cy="6858000"/>
          </a:xfrm>
          <a:prstGeom prst="rect">
            <a:avLst/>
          </a:prstGeom>
        </p:spPr>
      </p:pic>
    </p:spTree>
    <p:extLst>
      <p:ext uri="{BB962C8B-B14F-4D97-AF65-F5344CB8AC3E}">
        <p14:creationId xmlns:p14="http://schemas.microsoft.com/office/powerpoint/2010/main" val="4125748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6" name="Image 5">
            <a:extLst>
              <a:ext uri="{FF2B5EF4-FFF2-40B4-BE49-F238E27FC236}">
                <a16:creationId xmlns:a16="http://schemas.microsoft.com/office/drawing/2014/main" id="{B21EAF10-91C2-CB40-975F-353EEAB8953A}"/>
              </a:ext>
            </a:extLst>
          </p:cNvPr>
          <p:cNvPicPr>
            <a:picLocks noChangeAspect="1"/>
          </p:cNvPicPr>
          <p:nvPr/>
        </p:nvPicPr>
        <p:blipFill>
          <a:blip r:embed="rId3"/>
          <a:stretch>
            <a:fillRect/>
          </a:stretch>
        </p:blipFill>
        <p:spPr>
          <a:xfrm>
            <a:off x="4379" y="0"/>
            <a:ext cx="12183241" cy="6858000"/>
          </a:xfrm>
          <a:prstGeom prst="rect">
            <a:avLst/>
          </a:prstGeom>
        </p:spPr>
      </p:pic>
    </p:spTree>
    <p:extLst>
      <p:ext uri="{BB962C8B-B14F-4D97-AF65-F5344CB8AC3E}">
        <p14:creationId xmlns:p14="http://schemas.microsoft.com/office/powerpoint/2010/main" val="1099457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6" name="Image 5">
            <a:extLst>
              <a:ext uri="{FF2B5EF4-FFF2-40B4-BE49-F238E27FC236}">
                <a16:creationId xmlns:a16="http://schemas.microsoft.com/office/drawing/2014/main" id="{DFA9AA03-24DC-2049-A5C1-ABE127DBBF69}"/>
              </a:ext>
            </a:extLst>
          </p:cNvPr>
          <p:cNvPicPr>
            <a:picLocks noChangeAspect="1"/>
          </p:cNvPicPr>
          <p:nvPr/>
        </p:nvPicPr>
        <p:blipFill>
          <a:blip r:embed="rId3"/>
          <a:stretch>
            <a:fillRect/>
          </a:stretch>
        </p:blipFill>
        <p:spPr>
          <a:xfrm>
            <a:off x="5359" y="0"/>
            <a:ext cx="12181281" cy="6858000"/>
          </a:xfrm>
          <a:prstGeom prst="rect">
            <a:avLst/>
          </a:prstGeom>
        </p:spPr>
      </p:pic>
    </p:spTree>
    <p:extLst>
      <p:ext uri="{BB962C8B-B14F-4D97-AF65-F5344CB8AC3E}">
        <p14:creationId xmlns:p14="http://schemas.microsoft.com/office/powerpoint/2010/main" val="617365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EE7E861C-80E7-6C4B-A409-5548ECD3AA82}"/>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2B0509A8-133F-3D40-9DD6-05D41F8E58BC}"/>
              </a:ext>
            </a:extLst>
          </p:cNvPr>
          <p:cNvSpPr txBox="1">
            <a:spLocks/>
          </p:cNvSpPr>
          <p:nvPr/>
        </p:nvSpPr>
        <p:spPr>
          <a:xfrm>
            <a:off x="339637" y="484394"/>
            <a:ext cx="4820194" cy="1344406"/>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Évaluation à distance</a:t>
            </a:r>
            <a:endParaRPr lang="fr-CA" sz="3200"/>
          </a:p>
        </p:txBody>
      </p:sp>
      <p:sp>
        <p:nvSpPr>
          <p:cNvPr id="11" name="Rectangle 10">
            <a:extLst>
              <a:ext uri="{FF2B5EF4-FFF2-40B4-BE49-F238E27FC236}">
                <a16:creationId xmlns:a16="http://schemas.microsoft.com/office/drawing/2014/main" id="{159F51C5-1D89-1B43-BBDB-FEC4588DE1D0}"/>
              </a:ext>
            </a:extLst>
          </p:cNvPr>
          <p:cNvSpPr/>
          <p:nvPr/>
        </p:nvSpPr>
        <p:spPr>
          <a:xfrm>
            <a:off x="2821577" y="913154"/>
            <a:ext cx="2414081" cy="707886"/>
          </a:xfrm>
          <a:prstGeom prst="rect">
            <a:avLst/>
          </a:prstGeom>
        </p:spPr>
        <p:txBody>
          <a:bodyPr wrap="squar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10</a:t>
            </a:r>
            <a:br>
              <a:rPr lang="fr-CA" sz="2000">
                <a:solidFill>
                  <a:srgbClr val="FFFFFF"/>
                </a:solidFill>
                <a:latin typeface="Ubuntu" panose="020B0604020202020204" charset="0"/>
              </a:rPr>
            </a:br>
            <a:endParaRPr lang="fr-FR" sz="2000"/>
          </a:p>
        </p:txBody>
      </p:sp>
      <p:pic>
        <p:nvPicPr>
          <p:cNvPr id="2" name="Image 1">
            <a:hlinkClick r:id="rId8"/>
            <a:extLst>
              <a:ext uri="{FF2B5EF4-FFF2-40B4-BE49-F238E27FC236}">
                <a16:creationId xmlns:a16="http://schemas.microsoft.com/office/drawing/2014/main" id="{6FEBECBD-20C2-AE41-A119-CCDFFA826764}"/>
              </a:ext>
            </a:extLst>
          </p:cNvPr>
          <p:cNvPicPr>
            <a:picLocks noChangeAspect="1"/>
          </p:cNvPicPr>
          <p:nvPr/>
        </p:nvPicPr>
        <p:blipFill>
          <a:blip r:embed="rId9"/>
          <a:stretch>
            <a:fillRect/>
          </a:stretch>
        </p:blipFill>
        <p:spPr>
          <a:xfrm>
            <a:off x="5941702" y="3725876"/>
            <a:ext cx="2857502" cy="1609726"/>
          </a:xfrm>
          <a:prstGeom prst="rect">
            <a:avLst/>
          </a:prstGeom>
          <a:ln>
            <a:solidFill>
              <a:schemeClr val="accent1"/>
            </a:solidFill>
          </a:ln>
        </p:spPr>
      </p:pic>
      <p:sp>
        <p:nvSpPr>
          <p:cNvPr id="13" name="Espace réservé du texte 2">
            <a:extLst>
              <a:ext uri="{FF2B5EF4-FFF2-40B4-BE49-F238E27FC236}">
                <a16:creationId xmlns:a16="http://schemas.microsoft.com/office/drawing/2014/main" id="{BD204966-D03B-F148-B614-9F72ECEAB9F2}"/>
              </a:ext>
            </a:extLst>
          </p:cNvPr>
          <p:cNvSpPr txBox="1">
            <a:spLocks/>
          </p:cNvSpPr>
          <p:nvPr/>
        </p:nvSpPr>
        <p:spPr>
          <a:xfrm>
            <a:off x="5826032" y="568275"/>
            <a:ext cx="5800725" cy="6011914"/>
          </a:xfrm>
          <a:prstGeom prst="rect">
            <a:avLst/>
          </a:prstGeom>
        </p:spPr>
        <p:txBody>
          <a:bodyPr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5"/>
                </a:solidFill>
                <a:latin typeface="Viga" panose="020B0800030000020004" pitchFamily="34" charset="77"/>
                <a:ea typeface="+mn-ea"/>
                <a:cs typeface="+mn-cs"/>
              </a:defRPr>
            </a:lvl1pPr>
            <a:lvl2pPr marL="685800" indent="-228600" algn="l" defTabSz="914400" rtl="0" eaLnBrk="1" latinLnBrk="0" hangingPunct="1">
              <a:lnSpc>
                <a:spcPct val="90000"/>
              </a:lnSpc>
              <a:spcBef>
                <a:spcPts val="500"/>
              </a:spcBef>
              <a:buClr>
                <a:schemeClr val="accent1"/>
              </a:buClr>
              <a:buFontTx/>
              <a:buBlip>
                <a:blip r:embed="rId10">
                  <a:extLst>
                    <a:ext uri="{96DAC541-7B7A-43D3-8B79-37D633B846F1}">
                      <asvg:svgBlip xmlns:asvg="http://schemas.microsoft.com/office/drawing/2016/SVG/main" r:embed="rId11"/>
                    </a:ext>
                  </a:extLst>
                </a:blip>
              </a:buBlip>
              <a:defRPr sz="1800" b="0" i="0" kern="1200">
                <a:solidFill>
                  <a:schemeClr val="accent4"/>
                </a:solidFill>
                <a:latin typeface="Viga" panose="020B0800030000020004" pitchFamily="34" charset="77"/>
                <a:ea typeface="+mn-ea"/>
                <a:cs typeface="+mn-cs"/>
              </a:defRPr>
            </a:lvl2pPr>
            <a:lvl3pPr marL="1143000" indent="-228600" algn="l" defTabSz="914400" rtl="0" eaLnBrk="1" latinLnBrk="0" hangingPunct="1">
              <a:lnSpc>
                <a:spcPct val="90000"/>
              </a:lnSpc>
              <a:spcBef>
                <a:spcPts val="500"/>
              </a:spcBef>
              <a:buFontTx/>
              <a:buBlip>
                <a:blip r:embed="rId12">
                  <a:extLst>
                    <a:ext uri="{96DAC541-7B7A-43D3-8B79-37D633B846F1}">
                      <asvg:svgBlip xmlns:asvg="http://schemas.microsoft.com/office/drawing/2016/SVG/main" r:embed="rId13"/>
                    </a:ext>
                  </a:extLst>
                </a:blip>
              </a:buBlip>
              <a:defRPr sz="1400" b="0" i="0" kern="1200">
                <a:solidFill>
                  <a:schemeClr val="accent4"/>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Tx/>
              <a:buBlip>
                <a:blip r:embed="rId12">
                  <a:extLst>
                    <a:ext uri="{96DAC541-7B7A-43D3-8B79-37D633B846F1}">
                      <asvg:svgBlip xmlns:asvg="http://schemas.microsoft.com/office/drawing/2016/SVG/main" r:embed="rId13"/>
                    </a:ext>
                  </a:extLst>
                </a:blip>
              </a:buBlip>
              <a:defRPr sz="1100" b="0" i="0" kern="1200">
                <a:solidFill>
                  <a:schemeClr val="accent4"/>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100" b="0" i="0" kern="1200">
                <a:solidFill>
                  <a:schemeClr val="accent4"/>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dk1"/>
              </a:buClr>
              <a:buSzPts val="1500"/>
            </a:pPr>
            <a:r>
              <a:rPr lang="fr-CA" sz="2000">
                <a:solidFill>
                  <a:schemeClr val="bg1"/>
                </a:solidFill>
                <a:latin typeface="+mn-lt"/>
                <a:sym typeface="Ubuntu"/>
              </a:rPr>
              <a:t>L’évaluation à distance ne manque pas de défis : l’équité face à l’évaluation en présence, l’égalité et la justice sont quelques exemples. Les pistes de solution qui impliquent majoritairement la triangulation.</a:t>
            </a:r>
          </a:p>
          <a:p>
            <a:pPr>
              <a:buClr>
                <a:schemeClr val="dk1"/>
              </a:buClr>
              <a:buSzPts val="1500"/>
            </a:pPr>
            <a:r>
              <a:rPr lang="fr-CA" sz="2000">
                <a:solidFill>
                  <a:schemeClr val="bg1"/>
                </a:solidFill>
                <a:latin typeface="+mn-lt"/>
                <a:sym typeface="Ubuntu"/>
              </a:rPr>
              <a:t>Est-ce l’occasion de revoir notre conception de l’évaluation et revenir au processus? Pouvons-nous réduire les impacts négatifs de la pression et responsabiliser l’apprenant(e) afin d’être un peu plus au service des apprentissages?  </a:t>
            </a:r>
          </a:p>
          <a:p>
            <a:pPr>
              <a:buClr>
                <a:schemeClr val="dk1"/>
              </a:buClr>
              <a:buSzPts val="1500"/>
            </a:pPr>
            <a:endParaRPr lang="fr-CA" sz="2000">
              <a:solidFill>
                <a:schemeClr val="bg1"/>
              </a:solidFill>
              <a:latin typeface="+mn-lt"/>
            </a:endParaRPr>
          </a:p>
        </p:txBody>
      </p:sp>
    </p:spTree>
    <p:extLst>
      <p:ext uri="{BB962C8B-B14F-4D97-AF65-F5344CB8AC3E}">
        <p14:creationId xmlns:p14="http://schemas.microsoft.com/office/powerpoint/2010/main" val="3235025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160A8F05-7FFA-2A40-AF2A-C7CE39283FCD}"/>
              </a:ext>
            </a:extLst>
          </p:cNvPr>
          <p:cNvSpPr/>
          <p:nvPr/>
        </p:nvSpPr>
        <p:spPr>
          <a:xfrm>
            <a:off x="0" y="220727"/>
            <a:ext cx="6096000" cy="615553"/>
          </a:xfrm>
          <a:prstGeom prst="rect">
            <a:avLst/>
          </a:prstGeom>
        </p:spPr>
        <p:txBody>
          <a:bodyPr wrap="square" lIns="0" tIns="0" rIns="0" bIns="0">
            <a:spAutoFit/>
          </a:bodyPr>
          <a:lstStyle/>
          <a:p>
            <a:pPr algn="ctr"/>
            <a:r>
              <a:rPr lang="fr-CA" sz="4000">
                <a:solidFill>
                  <a:schemeClr val="accent2"/>
                </a:solidFill>
                <a:latin typeface="Caveat" pitchFamily="2" charset="0"/>
                <a:sym typeface="Caveat"/>
              </a:rPr>
              <a:t>Trianguler l’évaluation en ligne</a:t>
            </a:r>
          </a:p>
        </p:txBody>
      </p:sp>
      <p:cxnSp>
        <p:nvCxnSpPr>
          <p:cNvPr id="47" name="Connecteur droit 46">
            <a:extLst>
              <a:ext uri="{FF2B5EF4-FFF2-40B4-BE49-F238E27FC236}">
                <a16:creationId xmlns:a16="http://schemas.microsoft.com/office/drawing/2014/main" id="{D4ED6DE6-818C-6447-BA1E-AC266BAD6458}"/>
              </a:ext>
            </a:extLst>
          </p:cNvPr>
          <p:cNvCxnSpPr>
            <a:cxnSpLocks/>
          </p:cNvCxnSpPr>
          <p:nvPr/>
        </p:nvCxnSpPr>
        <p:spPr>
          <a:xfrm flipV="1">
            <a:off x="6286264" y="557134"/>
            <a:ext cx="5905736" cy="1058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5" name="Groupe 54">
            <a:extLst>
              <a:ext uri="{FF2B5EF4-FFF2-40B4-BE49-F238E27FC236}">
                <a16:creationId xmlns:a16="http://schemas.microsoft.com/office/drawing/2014/main" id="{BE641E55-EA23-1A4C-A64C-FA6C3C7549B8}"/>
              </a:ext>
            </a:extLst>
          </p:cNvPr>
          <p:cNvGrpSpPr/>
          <p:nvPr/>
        </p:nvGrpSpPr>
        <p:grpSpPr>
          <a:xfrm>
            <a:off x="5393025" y="572666"/>
            <a:ext cx="6515100" cy="5994400"/>
            <a:chOff x="5393025" y="746771"/>
            <a:chExt cx="6515100" cy="5994400"/>
          </a:xfrm>
        </p:grpSpPr>
        <p:pic>
          <p:nvPicPr>
            <p:cNvPr id="61" name="Graphique 60">
              <a:extLst>
                <a:ext uri="{FF2B5EF4-FFF2-40B4-BE49-F238E27FC236}">
                  <a16:creationId xmlns:a16="http://schemas.microsoft.com/office/drawing/2014/main" id="{93A228C8-5C76-1E4C-9424-0DF133ABF0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rot="10800000">
              <a:off x="5393025" y="746771"/>
              <a:ext cx="6515100" cy="5994400"/>
            </a:xfrm>
            <a:prstGeom prst="rect">
              <a:avLst/>
            </a:prstGeom>
          </p:spPr>
        </p:pic>
        <p:sp>
          <p:nvSpPr>
            <p:cNvPr id="144" name="Rectangle 143">
              <a:extLst>
                <a:ext uri="{FF2B5EF4-FFF2-40B4-BE49-F238E27FC236}">
                  <a16:creationId xmlns:a16="http://schemas.microsoft.com/office/drawing/2014/main" id="{17AF297B-F4C7-9342-8E2B-4FF222302C81}"/>
                </a:ext>
              </a:extLst>
            </p:cNvPr>
            <p:cNvSpPr/>
            <p:nvPr/>
          </p:nvSpPr>
          <p:spPr>
            <a:xfrm>
              <a:off x="8969197" y="1619409"/>
              <a:ext cx="2125708" cy="1468287"/>
            </a:xfrm>
            <a:prstGeom prst="rect">
              <a:avLst/>
            </a:prstGeom>
          </p:spPr>
          <p:txBody>
            <a:bodyPr wrap="square" lIns="0" tIns="0" rIns="0" bIns="0">
              <a:spAutoFit/>
            </a:bodyPr>
            <a:lstStyle/>
            <a:p>
              <a:pPr marL="12700">
                <a:lnSpc>
                  <a:spcPct val="115000"/>
                </a:lnSpc>
                <a:spcBef>
                  <a:spcPts val="0"/>
                </a:spcBef>
                <a:buClr>
                  <a:schemeClr val="dk1"/>
                </a:buClr>
                <a:buSzPct val="90000"/>
              </a:pPr>
              <a:r>
                <a:rPr lang="fr-CA" sz="1400" b="1">
                  <a:solidFill>
                    <a:schemeClr val="accent5"/>
                  </a:solidFill>
                  <a:latin typeface="Viga"/>
                  <a:sym typeface="Viga"/>
                </a:rPr>
                <a:t>CONVERSATIONS</a:t>
              </a:r>
              <a:endParaRPr lang="fr-CA" sz="1400" b="1">
                <a:solidFill>
                  <a:schemeClr val="accent5"/>
                </a:solidFill>
                <a:latin typeface="Viga"/>
                <a:sym typeface="Ubuntu"/>
              </a:endParaRPr>
            </a:p>
            <a:p>
              <a:pPr marL="171450" lvl="0" indent="-171450">
                <a:lnSpc>
                  <a:spcPct val="115000"/>
                </a:lnSpc>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Rencontres </a:t>
              </a:r>
            </a:p>
            <a:p>
              <a:pPr marL="357188" lvl="1" indent="-133350">
                <a:lnSpc>
                  <a:spcPct val="115000"/>
                </a:lnSpc>
                <a:buClr>
                  <a:schemeClr val="accent1"/>
                </a:buClr>
                <a:buSzPct val="100000"/>
                <a:buFont typeface="Arial" panose="020B0604020202020204" pitchFamily="34" charset="0"/>
                <a:buChar char="•"/>
              </a:pPr>
              <a:r>
                <a:rPr lang="fr-CA" sz="1000">
                  <a:solidFill>
                    <a:schemeClr val="dk1"/>
                  </a:solidFill>
                  <a:latin typeface="Ubuntu" panose="020B0504030602030204" pitchFamily="34" charset="0"/>
                  <a:sym typeface="Ubuntu"/>
                </a:rPr>
                <a:t>individuelles</a:t>
              </a:r>
            </a:p>
            <a:p>
              <a:pPr marL="357188" lvl="1" indent="-133350">
                <a:lnSpc>
                  <a:spcPct val="115000"/>
                </a:lnSpc>
                <a:buClr>
                  <a:schemeClr val="accent1"/>
                </a:buClr>
                <a:buSzPct val="100000"/>
                <a:buFont typeface="Arial" panose="020B0604020202020204" pitchFamily="34" charset="0"/>
                <a:buChar char="•"/>
              </a:pPr>
              <a:r>
                <a:rPr lang="fr-CA" sz="1000">
                  <a:solidFill>
                    <a:schemeClr val="dk1"/>
                  </a:solidFill>
                  <a:latin typeface="Ubuntu" panose="020B0504030602030204" pitchFamily="34" charset="0"/>
                  <a:sym typeface="Ubuntu"/>
                </a:rPr>
                <a:t>en petits groupes</a:t>
              </a:r>
            </a:p>
            <a:p>
              <a:pPr marL="171450" lvl="0" indent="-171450">
                <a:lnSpc>
                  <a:spcPct val="115000"/>
                </a:lnSpc>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Entretiens </a:t>
              </a:r>
              <a:br>
                <a:rPr lang="fr-CA" sz="1000">
                  <a:solidFill>
                    <a:schemeClr val="dk1"/>
                  </a:solidFill>
                  <a:latin typeface="Ubuntu" panose="020B0504030602030204" pitchFamily="34" charset="0"/>
                  <a:sym typeface="Ubuntu"/>
                </a:rPr>
              </a:br>
              <a:r>
                <a:rPr lang="fr-CA" sz="1000">
                  <a:solidFill>
                    <a:schemeClr val="dk1"/>
                  </a:solidFill>
                  <a:latin typeface="Ubuntu" panose="020B0504030602030204" pitchFamily="34" charset="0"/>
                  <a:sym typeface="Ubuntu"/>
                </a:rPr>
                <a:t>« Démontre-moi </a:t>
              </a:r>
              <a:br>
                <a:rPr lang="fr-CA" sz="1000">
                  <a:solidFill>
                    <a:schemeClr val="dk1"/>
                  </a:solidFill>
                  <a:latin typeface="Ubuntu" panose="020B0504030602030204" pitchFamily="34" charset="0"/>
                  <a:sym typeface="Ubuntu"/>
                </a:rPr>
              </a:br>
              <a:r>
                <a:rPr lang="fr-CA" sz="1000">
                  <a:solidFill>
                    <a:schemeClr val="dk1"/>
                  </a:solidFill>
                  <a:latin typeface="Ubuntu" panose="020B0504030602030204" pitchFamily="34" charset="0"/>
                  <a:sym typeface="Ubuntu"/>
                </a:rPr>
                <a:t>que tu as appris »</a:t>
              </a:r>
            </a:p>
            <a:p>
              <a:pPr marL="171450" lvl="0" indent="-171450">
                <a:lnSpc>
                  <a:spcPct val="115000"/>
                </a:lnSpc>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Captation vidéo</a:t>
              </a:r>
              <a:endParaRPr lang="fr-CA" sz="1000">
                <a:solidFill>
                  <a:schemeClr val="dk1"/>
                </a:solidFill>
                <a:latin typeface="Ubuntu" panose="020B0504030602030204" pitchFamily="34" charset="0"/>
              </a:endParaRPr>
            </a:p>
          </p:txBody>
        </p:sp>
        <p:sp>
          <p:nvSpPr>
            <p:cNvPr id="146" name="Rectangle 145">
              <a:extLst>
                <a:ext uri="{FF2B5EF4-FFF2-40B4-BE49-F238E27FC236}">
                  <a16:creationId xmlns:a16="http://schemas.microsoft.com/office/drawing/2014/main" id="{B447E055-40F7-E04D-A412-A42157E38ADF}"/>
                </a:ext>
              </a:extLst>
            </p:cNvPr>
            <p:cNvSpPr/>
            <p:nvPr/>
          </p:nvSpPr>
          <p:spPr>
            <a:xfrm>
              <a:off x="6198392" y="2107099"/>
              <a:ext cx="2075823" cy="1217256"/>
            </a:xfrm>
            <a:prstGeom prst="rect">
              <a:avLst/>
            </a:prstGeom>
          </p:spPr>
          <p:txBody>
            <a:bodyPr wrap="square" lIns="0" tIns="0" rIns="0" bIns="0">
              <a:spAutoFit/>
            </a:bodyPr>
            <a:lstStyle/>
            <a:p>
              <a:pPr>
                <a:lnSpc>
                  <a:spcPct val="115000"/>
                </a:lnSpc>
                <a:spcBef>
                  <a:spcPts val="0"/>
                </a:spcBef>
                <a:buClr>
                  <a:schemeClr val="dk1"/>
                </a:buClr>
                <a:buSzPts val="1500"/>
              </a:pPr>
              <a:r>
                <a:rPr lang="fr-CA" sz="1400" b="1">
                  <a:solidFill>
                    <a:schemeClr val="accent5"/>
                  </a:solidFill>
                  <a:latin typeface="Viga"/>
                  <a:sym typeface="Viga"/>
                </a:rPr>
                <a:t>OBSERVATIONS</a:t>
              </a:r>
              <a:endParaRPr lang="fr-CA" sz="1400" b="1">
                <a:solidFill>
                  <a:schemeClr val="accent5"/>
                </a:solidFill>
                <a:latin typeface="Viga"/>
                <a:sym typeface="Ubuntu"/>
              </a:endParaRPr>
            </a:p>
            <a:p>
              <a:pPr marL="171450" lvl="0" indent="-171450">
                <a:lnSpc>
                  <a:spcPct val="115000"/>
                </a:lnSpc>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Planification d’intentions et d’occasions d’observations </a:t>
              </a:r>
            </a:p>
            <a:p>
              <a:pPr marL="171450" lvl="0" indent="-171450">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Utilisation d’outils</a:t>
              </a:r>
            </a:p>
            <a:p>
              <a:pPr marL="357188" lvl="1" indent="-173038">
                <a:buClr>
                  <a:schemeClr val="accent1"/>
                </a:buClr>
                <a:buSzPct val="100000"/>
                <a:buFont typeface="Arial" panose="020B0604020202020204" pitchFamily="34" charset="0"/>
                <a:buChar char="•"/>
              </a:pPr>
              <a:r>
                <a:rPr lang="fr-CA" sz="1000">
                  <a:solidFill>
                    <a:schemeClr val="dk1"/>
                  </a:solidFill>
                  <a:latin typeface="Ubuntu" panose="020B0504030602030204" pitchFamily="34" charset="0"/>
                  <a:sym typeface="Ubuntu"/>
                </a:rPr>
                <a:t>pour consigner les observations</a:t>
              </a:r>
            </a:p>
            <a:p>
              <a:pPr marL="357188" lvl="1" indent="-173038">
                <a:buClr>
                  <a:schemeClr val="accent1"/>
                </a:buClr>
                <a:buSzPct val="100000"/>
                <a:buFont typeface="Arial" panose="020B0604020202020204" pitchFamily="34" charset="0"/>
                <a:buChar char="•"/>
              </a:pPr>
              <a:r>
                <a:rPr lang="fr-CA" sz="1000">
                  <a:solidFill>
                    <a:schemeClr val="dk1"/>
                  </a:solidFill>
                  <a:latin typeface="Ubuntu" panose="020B0504030602030204" pitchFamily="34" charset="0"/>
                  <a:sym typeface="Ubuntu"/>
                </a:rPr>
                <a:t>pour voir des traces</a:t>
              </a:r>
              <a:endParaRPr lang="fr-CA" sz="1000">
                <a:solidFill>
                  <a:schemeClr val="dk1"/>
                </a:solidFill>
                <a:latin typeface="Ubuntu" panose="020B0504030602030204" pitchFamily="34" charset="0"/>
              </a:endParaRPr>
            </a:p>
          </p:txBody>
        </p:sp>
        <p:sp>
          <p:nvSpPr>
            <p:cNvPr id="148" name="Rectangle 147">
              <a:extLst>
                <a:ext uri="{FF2B5EF4-FFF2-40B4-BE49-F238E27FC236}">
                  <a16:creationId xmlns:a16="http://schemas.microsoft.com/office/drawing/2014/main" id="{E4902190-A254-C94B-9880-1E2D18C280A0}"/>
                </a:ext>
              </a:extLst>
            </p:cNvPr>
            <p:cNvSpPr/>
            <p:nvPr/>
          </p:nvSpPr>
          <p:spPr>
            <a:xfrm>
              <a:off x="8017963" y="4572692"/>
              <a:ext cx="2819923" cy="2150396"/>
            </a:xfrm>
            <a:prstGeom prst="rect">
              <a:avLst/>
            </a:prstGeom>
          </p:spPr>
          <p:txBody>
            <a:bodyPr wrap="square" lIns="0" tIns="0" rIns="0" bIns="0" numCol="1">
              <a:noAutofit/>
            </a:bodyPr>
            <a:lstStyle/>
            <a:p>
              <a:pPr marL="12700">
                <a:lnSpc>
                  <a:spcPct val="115000"/>
                </a:lnSpc>
                <a:spcBef>
                  <a:spcPts val="0"/>
                </a:spcBef>
                <a:buClr>
                  <a:schemeClr val="dk1"/>
                </a:buClr>
                <a:buSzPts val="1500"/>
              </a:pPr>
              <a:r>
                <a:rPr lang="fr-CA" sz="1400" b="1">
                  <a:solidFill>
                    <a:schemeClr val="accent5"/>
                  </a:solidFill>
                  <a:latin typeface="Viga"/>
                  <a:sym typeface="Ubuntu"/>
                </a:rPr>
                <a:t>PRODUCTIONS</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Questions </a:t>
              </a:r>
            </a:p>
            <a:p>
              <a:pPr marL="317500" lvl="1" indent="-133350">
                <a:lnSpc>
                  <a:spcPct val="115000"/>
                </a:lnSpc>
                <a:buClr>
                  <a:schemeClr val="accent1"/>
                </a:buClr>
                <a:buSzPct val="100000"/>
                <a:buFont typeface="Arial" panose="020B0604020202020204" pitchFamily="34" charset="0"/>
                <a:buChar char="•"/>
              </a:pPr>
              <a:r>
                <a:rPr lang="fr-CA" sz="1000">
                  <a:solidFill>
                    <a:schemeClr val="dk1"/>
                  </a:solidFill>
                  <a:latin typeface="Ubuntu" panose="020B0504030602030204" pitchFamily="34" charset="0"/>
                  <a:sym typeface="Ubuntu"/>
                </a:rPr>
                <a:t>de types variés</a:t>
              </a:r>
            </a:p>
            <a:p>
              <a:pPr marL="317500" lvl="1" indent="-133350">
                <a:lnSpc>
                  <a:spcPct val="115000"/>
                </a:lnSpc>
                <a:buClr>
                  <a:schemeClr val="accent1"/>
                </a:buClr>
                <a:buSzPct val="100000"/>
                <a:buFont typeface="Arial" panose="020B0604020202020204" pitchFamily="34" charset="0"/>
                <a:buChar char="•"/>
              </a:pPr>
              <a:r>
                <a:rPr lang="fr-CA" sz="1000">
                  <a:solidFill>
                    <a:schemeClr val="dk1"/>
                  </a:solidFill>
                  <a:latin typeface="Ubuntu" panose="020B0504030602030204" pitchFamily="34" charset="0"/>
                  <a:sym typeface="Ubuntu"/>
                </a:rPr>
                <a:t>non-« googlables »</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Tâches de niveaux </a:t>
              </a:r>
              <a:br>
                <a:rPr lang="fr-CA" sz="1000">
                  <a:solidFill>
                    <a:schemeClr val="dk1"/>
                  </a:solidFill>
                  <a:latin typeface="Ubuntu" panose="020B0504030602030204" pitchFamily="34" charset="0"/>
                  <a:sym typeface="Ubuntu"/>
                </a:rPr>
              </a:br>
              <a:r>
                <a:rPr lang="fr-CA" sz="1000">
                  <a:solidFill>
                    <a:schemeClr val="dk1"/>
                  </a:solidFill>
                  <a:latin typeface="Ubuntu" panose="020B0504030602030204" pitchFamily="34" charset="0"/>
                  <a:sym typeface="Ubuntu"/>
                </a:rPr>
                <a:t>variés dans la </a:t>
              </a:r>
              <a:br>
                <a:rPr lang="fr-CA" sz="1000">
                  <a:solidFill>
                    <a:schemeClr val="dk1"/>
                  </a:solidFill>
                  <a:latin typeface="Ubuntu" panose="020B0504030602030204" pitchFamily="34" charset="0"/>
                  <a:sym typeface="Ubuntu"/>
                </a:rPr>
              </a:br>
              <a:r>
                <a:rPr lang="fr-CA" sz="1000">
                  <a:solidFill>
                    <a:schemeClr val="dk1"/>
                  </a:solidFill>
                  <a:latin typeface="Ubuntu" panose="020B0504030602030204" pitchFamily="34" charset="0"/>
                  <a:sym typeface="Ubuntu"/>
                </a:rPr>
                <a:t>taxonomie </a:t>
              </a:r>
              <a:br>
                <a:rPr lang="fr-CA" sz="1000">
                  <a:solidFill>
                    <a:schemeClr val="dk1"/>
                  </a:solidFill>
                  <a:latin typeface="Ubuntu" panose="020B0504030602030204" pitchFamily="34" charset="0"/>
                  <a:sym typeface="Ubuntu"/>
                </a:rPr>
              </a:br>
              <a:r>
                <a:rPr lang="fr-CA" sz="1000">
                  <a:solidFill>
                    <a:schemeClr val="dk1"/>
                  </a:solidFill>
                  <a:latin typeface="Ubuntu" panose="020B0504030602030204" pitchFamily="34" charset="0"/>
                  <a:sym typeface="Ubuntu"/>
                </a:rPr>
                <a:t>de Bloom</a:t>
              </a:r>
            </a:p>
          </p:txBody>
        </p:sp>
        <p:sp>
          <p:nvSpPr>
            <p:cNvPr id="28" name="Rectangle 27">
              <a:extLst>
                <a:ext uri="{FF2B5EF4-FFF2-40B4-BE49-F238E27FC236}">
                  <a16:creationId xmlns:a16="http://schemas.microsoft.com/office/drawing/2014/main" id="{941310F1-32E1-BC4E-AE39-CA32332FA8D7}"/>
                </a:ext>
              </a:extLst>
            </p:cNvPr>
            <p:cNvSpPr/>
            <p:nvPr/>
          </p:nvSpPr>
          <p:spPr>
            <a:xfrm>
              <a:off x="7060366" y="3331630"/>
              <a:ext cx="2848131" cy="674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a:solidFill>
                    <a:schemeClr val="bg1"/>
                  </a:solidFill>
                  <a:latin typeface="Viga" panose="020B0800030000020004" pitchFamily="34" charset="77"/>
                  <a:ea typeface="Ubuntu"/>
                  <a:cs typeface="Ubuntu"/>
                  <a:sym typeface="Ubuntu"/>
                </a:rPr>
                <a:t>Quand et </a:t>
              </a:r>
              <a:br>
                <a:rPr lang="fr-CA">
                  <a:solidFill>
                    <a:schemeClr val="bg1"/>
                  </a:solidFill>
                  <a:latin typeface="Viga" panose="020B0800030000020004" pitchFamily="34" charset="77"/>
                  <a:ea typeface="Ubuntu"/>
                  <a:cs typeface="Ubuntu"/>
                  <a:sym typeface="Ubuntu"/>
                </a:rPr>
              </a:br>
              <a:r>
                <a:rPr lang="fr-CA">
                  <a:solidFill>
                    <a:schemeClr val="bg1"/>
                  </a:solidFill>
                  <a:latin typeface="Viga" panose="020B0800030000020004" pitchFamily="34" charset="77"/>
                  <a:ea typeface="Ubuntu"/>
                  <a:cs typeface="Ubuntu"/>
                  <a:sym typeface="Ubuntu"/>
                </a:rPr>
                <a:t>comment</a:t>
              </a:r>
            </a:p>
          </p:txBody>
        </p:sp>
        <p:pic>
          <p:nvPicPr>
            <p:cNvPr id="37" name="Graphique 36">
              <a:extLst>
                <a:ext uri="{FF2B5EF4-FFF2-40B4-BE49-F238E27FC236}">
                  <a16:creationId xmlns:a16="http://schemas.microsoft.com/office/drawing/2014/main" id="{4AC85D31-2098-8949-9F20-7E71653530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286264" y="1268150"/>
              <a:ext cx="747007" cy="747007"/>
            </a:xfrm>
            <a:prstGeom prst="rect">
              <a:avLst/>
            </a:prstGeom>
          </p:spPr>
        </p:pic>
        <p:pic>
          <p:nvPicPr>
            <p:cNvPr id="38" name="Graphique 37">
              <a:extLst>
                <a:ext uri="{FF2B5EF4-FFF2-40B4-BE49-F238E27FC236}">
                  <a16:creationId xmlns:a16="http://schemas.microsoft.com/office/drawing/2014/main" id="{4458DA7F-4749-7348-BA48-E0DEFCDF84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466136" y="1749350"/>
              <a:ext cx="747007" cy="747007"/>
            </a:xfrm>
            <a:prstGeom prst="rect">
              <a:avLst/>
            </a:prstGeom>
          </p:spPr>
        </p:pic>
        <p:pic>
          <p:nvPicPr>
            <p:cNvPr id="26" name="Graphique 25">
              <a:extLst>
                <a:ext uri="{FF2B5EF4-FFF2-40B4-BE49-F238E27FC236}">
                  <a16:creationId xmlns:a16="http://schemas.microsoft.com/office/drawing/2014/main" id="{5DEF4D65-71F8-754F-A0F5-AAC18FC4322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7271818" y="4381106"/>
              <a:ext cx="797557" cy="797557"/>
            </a:xfrm>
            <a:prstGeom prst="rect">
              <a:avLst/>
            </a:prstGeom>
          </p:spPr>
        </p:pic>
        <p:sp>
          <p:nvSpPr>
            <p:cNvPr id="43" name="Rectangle 42">
              <a:extLst>
                <a:ext uri="{FF2B5EF4-FFF2-40B4-BE49-F238E27FC236}">
                  <a16:creationId xmlns:a16="http://schemas.microsoft.com/office/drawing/2014/main" id="{B909584D-2DBA-5C41-B59B-EA5ABE733EDC}"/>
                </a:ext>
              </a:extLst>
            </p:cNvPr>
            <p:cNvSpPr/>
            <p:nvPr/>
          </p:nvSpPr>
          <p:spPr>
            <a:xfrm>
              <a:off x="9743607" y="4613940"/>
              <a:ext cx="2023671" cy="1277273"/>
            </a:xfrm>
            <a:prstGeom prst="rect">
              <a:avLst/>
            </a:prstGeom>
          </p:spPr>
          <p:txBody>
            <a:bodyPr wrap="square">
              <a:spAutoFit/>
            </a:bodyPr>
            <a:lstStyle/>
            <a:p>
              <a:pPr algn="ctr">
                <a:spcAft>
                  <a:spcPts val="600"/>
                </a:spcAft>
              </a:pPr>
              <a:br>
                <a:rPr lang="fr-CA" sz="1400" b="1">
                  <a:solidFill>
                    <a:schemeClr val="bg1"/>
                  </a:solidFill>
                  <a:latin typeface="Viga" panose="020B0800030000020004" pitchFamily="34" charset="77"/>
                </a:rPr>
              </a:br>
              <a:r>
                <a:rPr lang="fr-CA" sz="1400" b="1">
                  <a:solidFill>
                    <a:schemeClr val="bg1"/>
                  </a:solidFill>
                  <a:latin typeface="Viga" panose="020B0800030000020004" pitchFamily="34" charset="77"/>
                </a:rPr>
                <a:t>Triangulation</a:t>
              </a:r>
            </a:p>
            <a:p>
              <a:pPr algn="ctr"/>
              <a:r>
                <a:rPr lang="fr-CA" sz="1100">
                  <a:solidFill>
                    <a:schemeClr val="bg1"/>
                  </a:solidFill>
                  <a:latin typeface="Ubuntu" panose="020B0504030602030204" pitchFamily="34" charset="0"/>
                  <a:sym typeface="Ubuntu"/>
                </a:rPr>
                <a:t>Suivis plus fréquents </a:t>
              </a:r>
              <a:br>
                <a:rPr lang="fr-CA" sz="1100">
                  <a:solidFill>
                    <a:schemeClr val="bg1"/>
                  </a:solidFill>
                  <a:latin typeface="Ubuntu" panose="020B0504030602030204" pitchFamily="34" charset="0"/>
                  <a:sym typeface="Ubuntu"/>
                </a:rPr>
              </a:br>
              <a:r>
                <a:rPr lang="fr-CA" sz="1100">
                  <a:solidFill>
                    <a:schemeClr val="bg1"/>
                  </a:solidFill>
                  <a:latin typeface="Ubuntu" panose="020B0504030602030204" pitchFamily="34" charset="0"/>
                  <a:sym typeface="Ubuntu"/>
                </a:rPr>
                <a:t>et plus nombreux pour </a:t>
              </a:r>
              <a:br>
                <a:rPr lang="fr-CA" sz="1100">
                  <a:solidFill>
                    <a:schemeClr val="bg1"/>
                  </a:solidFill>
                  <a:latin typeface="Ubuntu" panose="020B0504030602030204" pitchFamily="34" charset="0"/>
                  <a:sym typeface="Ubuntu"/>
                </a:rPr>
              </a:br>
              <a:r>
                <a:rPr lang="fr-CA" sz="1100">
                  <a:solidFill>
                    <a:schemeClr val="bg1"/>
                  </a:solidFill>
                  <a:latin typeface="Ubuntu" panose="020B0504030602030204" pitchFamily="34" charset="0"/>
                  <a:sym typeface="Ubuntu"/>
                </a:rPr>
                <a:t>les apprenant(e)s </a:t>
              </a:r>
              <a:br>
                <a:rPr lang="fr-CA" sz="1100">
                  <a:solidFill>
                    <a:schemeClr val="bg1"/>
                  </a:solidFill>
                  <a:latin typeface="Ubuntu" panose="020B0504030602030204" pitchFamily="34" charset="0"/>
                  <a:sym typeface="Ubuntu"/>
                </a:rPr>
              </a:br>
              <a:r>
                <a:rPr lang="fr-CA" sz="1100">
                  <a:solidFill>
                    <a:schemeClr val="bg1"/>
                  </a:solidFill>
                  <a:latin typeface="Ubuntu" panose="020B0504030602030204" pitchFamily="34" charset="0"/>
                  <a:sym typeface="Ubuntu"/>
                </a:rPr>
                <a:t>en difficulté.</a:t>
              </a:r>
              <a:endParaRPr lang="fr-CA" sz="1100">
                <a:solidFill>
                  <a:schemeClr val="bg1"/>
                </a:solidFill>
                <a:latin typeface="Ubuntu" panose="020B0504030602030204" pitchFamily="34" charset="0"/>
              </a:endParaRPr>
            </a:p>
          </p:txBody>
        </p:sp>
        <p:pic>
          <p:nvPicPr>
            <p:cNvPr id="63" name="Graphique 62">
              <a:extLst>
                <a:ext uri="{FF2B5EF4-FFF2-40B4-BE49-F238E27FC236}">
                  <a16:creationId xmlns:a16="http://schemas.microsoft.com/office/drawing/2014/main" id="{D35B1D86-C39D-ED4B-AB32-648687BAB80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359145" y="1548577"/>
              <a:ext cx="280553" cy="400790"/>
            </a:xfrm>
            <a:prstGeom prst="rect">
              <a:avLst/>
            </a:prstGeom>
          </p:spPr>
        </p:pic>
      </p:grpSp>
      <p:grpSp>
        <p:nvGrpSpPr>
          <p:cNvPr id="56" name="Groupe 55">
            <a:extLst>
              <a:ext uri="{FF2B5EF4-FFF2-40B4-BE49-F238E27FC236}">
                <a16:creationId xmlns:a16="http://schemas.microsoft.com/office/drawing/2014/main" id="{C790AB90-5439-7D44-969E-3370AC125734}"/>
              </a:ext>
            </a:extLst>
          </p:cNvPr>
          <p:cNvGrpSpPr/>
          <p:nvPr/>
        </p:nvGrpSpPr>
        <p:grpSpPr>
          <a:xfrm>
            <a:off x="232291" y="567715"/>
            <a:ext cx="6515100" cy="5994400"/>
            <a:chOff x="232291" y="713245"/>
            <a:chExt cx="6515100" cy="5994400"/>
          </a:xfrm>
        </p:grpSpPr>
        <p:pic>
          <p:nvPicPr>
            <p:cNvPr id="49" name="Graphique 48">
              <a:extLst>
                <a:ext uri="{FF2B5EF4-FFF2-40B4-BE49-F238E27FC236}">
                  <a16:creationId xmlns:a16="http://schemas.microsoft.com/office/drawing/2014/main" id="{52B4E31C-C845-1047-841A-B70BBD5D2F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32291" y="713245"/>
              <a:ext cx="6515100" cy="5994400"/>
            </a:xfrm>
            <a:prstGeom prst="rect">
              <a:avLst/>
            </a:prstGeom>
          </p:spPr>
        </p:pic>
        <p:sp>
          <p:nvSpPr>
            <p:cNvPr id="92" name="Rectangle 91">
              <a:extLst>
                <a:ext uri="{FF2B5EF4-FFF2-40B4-BE49-F238E27FC236}">
                  <a16:creationId xmlns:a16="http://schemas.microsoft.com/office/drawing/2014/main" id="{5BCDCA0A-6541-9946-8431-0E258003493F}"/>
                </a:ext>
              </a:extLst>
            </p:cNvPr>
            <p:cNvSpPr/>
            <p:nvPr/>
          </p:nvSpPr>
          <p:spPr>
            <a:xfrm>
              <a:off x="2929412" y="2265936"/>
              <a:ext cx="1788233" cy="760401"/>
            </a:xfrm>
            <a:prstGeom prst="rect">
              <a:avLst/>
            </a:prstGeom>
          </p:spPr>
          <p:txBody>
            <a:bodyPr wrap="square" lIns="0" tIns="0" rIns="0" bIns="0">
              <a:spAutoFit/>
            </a:bodyPr>
            <a:lstStyle/>
            <a:p>
              <a:pPr marL="92075" indent="-92075">
                <a:lnSpc>
                  <a:spcPct val="115000"/>
                </a:lnSpc>
                <a:spcBef>
                  <a:spcPts val="0"/>
                </a:spcBef>
                <a:buClr>
                  <a:schemeClr val="dk1"/>
                </a:buClr>
                <a:buSzPts val="1500"/>
              </a:pPr>
              <a:r>
                <a:rPr lang="fr-CA" sz="1400" b="1">
                  <a:solidFill>
                    <a:schemeClr val="accent5"/>
                  </a:solidFill>
                  <a:latin typeface="Viga"/>
                  <a:sym typeface="Viga"/>
                </a:rPr>
                <a:t>CONVERSATIONS</a:t>
              </a:r>
              <a:endParaRPr lang="fr-CA" sz="1400" b="1">
                <a:solidFill>
                  <a:schemeClr val="accent5"/>
                </a:solidFill>
                <a:latin typeface="Viga"/>
                <a:sym typeface="Ubuntu"/>
              </a:endParaRP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Questionnement verbal</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Entretien structuré</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FR" sz="1000">
                  <a:solidFill>
                    <a:schemeClr val="dk1"/>
                  </a:solidFill>
                  <a:latin typeface="Ubuntu" panose="020B0504030602030204" pitchFamily="34" charset="0"/>
                  <a:sym typeface="Ubuntu"/>
                </a:rPr>
                <a:t>C</a:t>
              </a:r>
              <a:r>
                <a:rPr lang="fr-CA" sz="1000">
                  <a:solidFill>
                    <a:schemeClr val="dk1"/>
                  </a:solidFill>
                  <a:latin typeface="Ubuntu" panose="020B0504030602030204" pitchFamily="34" charset="0"/>
                  <a:sym typeface="Ubuntu"/>
                </a:rPr>
                <a:t>onversation informelle</a:t>
              </a:r>
              <a:endParaRPr lang="fr-CA" sz="1000">
                <a:solidFill>
                  <a:schemeClr val="dk1"/>
                </a:solidFill>
                <a:latin typeface="Ubuntu" panose="020B0504030602030204" pitchFamily="34" charset="0"/>
              </a:endParaRPr>
            </a:p>
          </p:txBody>
        </p:sp>
        <p:sp>
          <p:nvSpPr>
            <p:cNvPr id="97" name="Rectangle 96">
              <a:extLst>
                <a:ext uri="{FF2B5EF4-FFF2-40B4-BE49-F238E27FC236}">
                  <a16:creationId xmlns:a16="http://schemas.microsoft.com/office/drawing/2014/main" id="{F9915FFE-FB7F-DA41-99AB-492A0777F2F7}"/>
                </a:ext>
              </a:extLst>
            </p:cNvPr>
            <p:cNvSpPr/>
            <p:nvPr/>
          </p:nvSpPr>
          <p:spPr>
            <a:xfrm>
              <a:off x="1514410" y="4847140"/>
              <a:ext cx="1874220" cy="1114344"/>
            </a:xfrm>
            <a:prstGeom prst="rect">
              <a:avLst/>
            </a:prstGeom>
          </p:spPr>
          <p:txBody>
            <a:bodyPr wrap="square" lIns="0" tIns="0" rIns="0" bIns="0">
              <a:spAutoFit/>
            </a:bodyPr>
            <a:lstStyle/>
            <a:p>
              <a:pPr marL="12700">
                <a:lnSpc>
                  <a:spcPct val="115000"/>
                </a:lnSpc>
                <a:spcBef>
                  <a:spcPts val="0"/>
                </a:spcBef>
                <a:buClr>
                  <a:schemeClr val="dk1"/>
                </a:buClr>
                <a:buSzPts val="1500"/>
              </a:pPr>
              <a:r>
                <a:rPr lang="fr-CA" sz="1400" b="1">
                  <a:solidFill>
                    <a:schemeClr val="accent5"/>
                  </a:solidFill>
                  <a:latin typeface="Viga"/>
                  <a:sym typeface="Viga"/>
                </a:rPr>
                <a:t>OBSERVATIONS</a:t>
              </a:r>
              <a:endParaRPr lang="fr-CA" sz="1400" b="1">
                <a:solidFill>
                  <a:schemeClr val="accent5"/>
                </a:solidFill>
                <a:latin typeface="Viga"/>
                <a:sym typeface="Ubuntu"/>
              </a:endParaRPr>
            </a:p>
            <a:p>
              <a:pPr marL="171450" indent="-171450">
                <a:lnSpc>
                  <a:spcPct val="115000"/>
                </a:lnSpc>
                <a:buClr>
                  <a:schemeClr val="dk1"/>
                </a:buClr>
                <a:buSzPct val="100000"/>
                <a:buBlip>
                  <a:blip r:embed="rId5">
                    <a:extLst>
                      <a:ext uri="{96DAC541-7B7A-43D3-8B79-37D633B846F1}">
                        <asvg:svgBlip xmlns:asvg="http://schemas.microsoft.com/office/drawing/2016/SVG/main" r:embed="rId6"/>
                      </a:ext>
                    </a:extLst>
                  </a:blip>
                </a:buBlip>
              </a:pPr>
              <a:r>
                <a:rPr lang="fr-CA" sz="1000">
                  <a:latin typeface="Ubuntu" panose="020B0504030602030204" pitchFamily="34" charset="0"/>
                  <a:sym typeface="Ubuntu"/>
                </a:rPr>
                <a:t>Commentaires faits en classe</a:t>
              </a:r>
            </a:p>
            <a:p>
              <a:pPr marL="171450" indent="-171450">
                <a:lnSpc>
                  <a:spcPct val="115000"/>
                </a:lnSpc>
                <a:buClr>
                  <a:schemeClr val="dk1"/>
                </a:buClr>
                <a:buSzPct val="100000"/>
                <a:buBlip>
                  <a:blip r:embed="rId5">
                    <a:extLst>
                      <a:ext uri="{96DAC541-7B7A-43D3-8B79-37D633B846F1}">
                        <asvg:svgBlip xmlns:asvg="http://schemas.microsoft.com/office/drawing/2016/SVG/main" r:embed="rId6"/>
                      </a:ext>
                    </a:extLst>
                  </a:blip>
                </a:buBlip>
              </a:pPr>
              <a:r>
                <a:rPr lang="fr-CA" sz="1000">
                  <a:latin typeface="Ubuntu" panose="020B0504030602030204" pitchFamily="34" charset="0"/>
                  <a:sym typeface="Ubuntu"/>
                </a:rPr>
                <a:t>Travail en équipe</a:t>
              </a:r>
            </a:p>
            <a:p>
              <a:pPr marL="171450" indent="-171450">
                <a:lnSpc>
                  <a:spcPct val="115000"/>
                </a:lnSpc>
                <a:buClr>
                  <a:schemeClr val="dk1"/>
                </a:buClr>
                <a:buSzPct val="100000"/>
                <a:buBlip>
                  <a:blip r:embed="rId5">
                    <a:extLst>
                      <a:ext uri="{96DAC541-7B7A-43D3-8B79-37D633B846F1}">
                        <asvg:svgBlip xmlns:asvg="http://schemas.microsoft.com/office/drawing/2016/SVG/main" r:embed="rId6"/>
                      </a:ext>
                    </a:extLst>
                  </a:blip>
                </a:buBlip>
              </a:pPr>
              <a:r>
                <a:rPr lang="fr-CA" sz="1000">
                  <a:latin typeface="Ubuntu" panose="020B0504030602030204" pitchFamily="34" charset="0"/>
                  <a:sym typeface="Ubuntu"/>
                </a:rPr>
                <a:t>Débat</a:t>
              </a:r>
            </a:p>
            <a:p>
              <a:pPr marL="171450" indent="-171450">
                <a:lnSpc>
                  <a:spcPct val="115000"/>
                </a:lnSpc>
                <a:buClr>
                  <a:schemeClr val="dk1"/>
                </a:buClr>
                <a:buSzPct val="100000"/>
                <a:buBlip>
                  <a:blip r:embed="rId5">
                    <a:extLst>
                      <a:ext uri="{96DAC541-7B7A-43D3-8B79-37D633B846F1}">
                        <asvg:svgBlip xmlns:asvg="http://schemas.microsoft.com/office/drawing/2016/SVG/main" r:embed="rId6"/>
                      </a:ext>
                    </a:extLst>
                  </a:blip>
                </a:buBlip>
              </a:pPr>
              <a:r>
                <a:rPr lang="fr-CA" sz="1000">
                  <a:latin typeface="Ubuntu" panose="020B0504030602030204" pitchFamily="34" charset="0"/>
                  <a:sym typeface="Ubuntu"/>
                </a:rPr>
                <a:t>Présentation</a:t>
              </a:r>
            </a:p>
            <a:p>
              <a:pPr marL="171450" indent="-171450">
                <a:lnSpc>
                  <a:spcPct val="115000"/>
                </a:lnSpc>
                <a:buClr>
                  <a:schemeClr val="dk1"/>
                </a:buClr>
                <a:buSzPct val="100000"/>
                <a:buBlip>
                  <a:blip r:embed="rId5">
                    <a:extLst>
                      <a:ext uri="{96DAC541-7B7A-43D3-8B79-37D633B846F1}">
                        <asvg:svgBlip xmlns:asvg="http://schemas.microsoft.com/office/drawing/2016/SVG/main" r:embed="rId6"/>
                      </a:ext>
                    </a:extLst>
                  </a:blip>
                </a:buBlip>
              </a:pPr>
              <a:r>
                <a:rPr lang="fr-CA" sz="1000">
                  <a:latin typeface="Ubuntu" panose="020B0504030602030204" pitchFamily="34" charset="0"/>
                  <a:sym typeface="Ubuntu"/>
                </a:rPr>
                <a:t>Expérimentation</a:t>
              </a:r>
              <a:endParaRPr lang="fr-CA" sz="1000">
                <a:latin typeface="Ubuntu" panose="020B0504030602030204" pitchFamily="34" charset="0"/>
              </a:endParaRPr>
            </a:p>
          </p:txBody>
        </p:sp>
        <p:sp>
          <p:nvSpPr>
            <p:cNvPr id="127" name="Rectangle 126">
              <a:extLst>
                <a:ext uri="{FF2B5EF4-FFF2-40B4-BE49-F238E27FC236}">
                  <a16:creationId xmlns:a16="http://schemas.microsoft.com/office/drawing/2014/main" id="{78627687-5C47-7E43-AA9E-92C592FB9843}"/>
                </a:ext>
              </a:extLst>
            </p:cNvPr>
            <p:cNvSpPr/>
            <p:nvPr/>
          </p:nvSpPr>
          <p:spPr>
            <a:xfrm>
              <a:off x="4458869" y="4333218"/>
              <a:ext cx="2211755" cy="1653145"/>
            </a:xfrm>
            <a:prstGeom prst="rect">
              <a:avLst/>
            </a:prstGeom>
          </p:spPr>
          <p:txBody>
            <a:bodyPr wrap="square" lIns="0" tIns="0" rIns="0" bIns="0" numCol="1">
              <a:spAutoFit/>
            </a:bodyPr>
            <a:lstStyle/>
            <a:p>
              <a:pPr marL="142875" indent="-130175">
                <a:lnSpc>
                  <a:spcPct val="115000"/>
                </a:lnSpc>
                <a:spcBef>
                  <a:spcPts val="0"/>
                </a:spcBef>
                <a:buClr>
                  <a:schemeClr val="dk1"/>
                </a:buClr>
                <a:buSzPts val="1500"/>
              </a:pPr>
              <a:r>
                <a:rPr lang="fr-CA" sz="1400" b="1">
                  <a:solidFill>
                    <a:schemeClr val="accent5"/>
                  </a:solidFill>
                  <a:latin typeface="Viga"/>
                  <a:sym typeface="Ubuntu"/>
                </a:rPr>
                <a:t>PRODUCTIONS</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Schéma</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Réseau de concepts</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Projet</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Représentation graphique</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Test ou examen</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Sondage </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Journal de bord</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Portfolio</a:t>
              </a:r>
              <a:endParaRPr lang="fr-CA" sz="1000">
                <a:solidFill>
                  <a:schemeClr val="dk1"/>
                </a:solidFill>
                <a:latin typeface="Ubuntu" panose="020B0504030602030204" pitchFamily="34" charset="0"/>
              </a:endParaRPr>
            </a:p>
          </p:txBody>
        </p:sp>
        <p:sp>
          <p:nvSpPr>
            <p:cNvPr id="27" name="Rectangle 26">
              <a:extLst>
                <a:ext uri="{FF2B5EF4-FFF2-40B4-BE49-F238E27FC236}">
                  <a16:creationId xmlns:a16="http://schemas.microsoft.com/office/drawing/2014/main" id="{8F97B5AA-CD41-3540-A4E6-6DDBB9C38D5A}"/>
                </a:ext>
              </a:extLst>
            </p:cNvPr>
            <p:cNvSpPr/>
            <p:nvPr/>
          </p:nvSpPr>
          <p:spPr>
            <a:xfrm>
              <a:off x="2426049" y="3433075"/>
              <a:ext cx="2385792" cy="657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a:solidFill>
                    <a:schemeClr val="bg1"/>
                  </a:solidFill>
                  <a:latin typeface="Viga" panose="020B0800030000020004" pitchFamily="34" charset="77"/>
                  <a:ea typeface="Ubuntu"/>
                  <a:cs typeface="Ubuntu"/>
                  <a:sym typeface="Ubuntu"/>
                </a:rPr>
                <a:t>Traces </a:t>
              </a:r>
              <a:br>
                <a:rPr lang="fr-CA">
                  <a:solidFill>
                    <a:schemeClr val="bg1"/>
                  </a:solidFill>
                  <a:latin typeface="Viga" panose="020B0800030000020004" pitchFamily="34" charset="77"/>
                  <a:ea typeface="Ubuntu"/>
                  <a:cs typeface="Ubuntu"/>
                  <a:sym typeface="Ubuntu"/>
                </a:rPr>
              </a:br>
              <a:r>
                <a:rPr lang="fr-CA">
                  <a:solidFill>
                    <a:schemeClr val="bg1"/>
                  </a:solidFill>
                  <a:latin typeface="Viga" panose="020B0800030000020004" pitchFamily="34" charset="77"/>
                  <a:ea typeface="Ubuntu"/>
                  <a:cs typeface="Ubuntu"/>
                  <a:sym typeface="Ubuntu"/>
                </a:rPr>
                <a:t>visibles</a:t>
              </a:r>
            </a:p>
          </p:txBody>
        </p:sp>
        <p:pic>
          <p:nvPicPr>
            <p:cNvPr id="15" name="Graphique 14">
              <a:extLst>
                <a:ext uri="{FF2B5EF4-FFF2-40B4-BE49-F238E27FC236}">
                  <a16:creationId xmlns:a16="http://schemas.microsoft.com/office/drawing/2014/main" id="{085B0811-3125-4245-A633-1AB65C7137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229579" y="1411983"/>
              <a:ext cx="747007" cy="747007"/>
            </a:xfrm>
            <a:prstGeom prst="rect">
              <a:avLst/>
            </a:prstGeom>
          </p:spPr>
        </p:pic>
        <p:pic>
          <p:nvPicPr>
            <p:cNvPr id="17" name="Graphique 16">
              <a:extLst>
                <a:ext uri="{FF2B5EF4-FFF2-40B4-BE49-F238E27FC236}">
                  <a16:creationId xmlns:a16="http://schemas.microsoft.com/office/drawing/2014/main" id="{1CA8B952-929D-B04D-BF12-0294551694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563128" y="3980240"/>
              <a:ext cx="747007" cy="747007"/>
            </a:xfrm>
            <a:prstGeom prst="rect">
              <a:avLst/>
            </a:prstGeom>
          </p:spPr>
        </p:pic>
        <p:pic>
          <p:nvPicPr>
            <p:cNvPr id="19" name="Graphique 18">
              <a:extLst>
                <a:ext uri="{FF2B5EF4-FFF2-40B4-BE49-F238E27FC236}">
                  <a16:creationId xmlns:a16="http://schemas.microsoft.com/office/drawing/2014/main" id="{45EADC9C-5EF8-4E4D-BE32-C716E48BE6B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3714138" y="4259528"/>
              <a:ext cx="797557" cy="797557"/>
            </a:xfrm>
            <a:prstGeom prst="rect">
              <a:avLst/>
            </a:prstGeom>
          </p:spPr>
        </p:pic>
        <p:sp>
          <p:nvSpPr>
            <p:cNvPr id="42" name="Rectangle 41">
              <a:extLst>
                <a:ext uri="{FF2B5EF4-FFF2-40B4-BE49-F238E27FC236}">
                  <a16:creationId xmlns:a16="http://schemas.microsoft.com/office/drawing/2014/main" id="{94D26163-C988-8D43-BB30-9C162D483DD1}"/>
                </a:ext>
              </a:extLst>
            </p:cNvPr>
            <p:cNvSpPr/>
            <p:nvPr/>
          </p:nvSpPr>
          <p:spPr>
            <a:xfrm>
              <a:off x="329785" y="1507158"/>
              <a:ext cx="2068641" cy="1400383"/>
            </a:xfrm>
            <a:prstGeom prst="rect">
              <a:avLst/>
            </a:prstGeom>
          </p:spPr>
          <p:txBody>
            <a:bodyPr wrap="square">
              <a:spAutoFit/>
            </a:bodyPr>
            <a:lstStyle/>
            <a:p>
              <a:pPr algn="ctr">
                <a:spcAft>
                  <a:spcPts val="600"/>
                </a:spcAft>
              </a:pPr>
              <a:r>
                <a:rPr lang="fr-CA" sz="1400" b="1">
                  <a:solidFill>
                    <a:schemeClr val="bg1"/>
                  </a:solidFill>
                  <a:latin typeface="Viga" panose="020B0800030000020004" pitchFamily="34" charset="77"/>
                </a:rPr>
                <a:t>Triangulation</a:t>
              </a:r>
            </a:p>
            <a:p>
              <a:pPr algn="ctr"/>
              <a:r>
                <a:rPr lang="fr-CA" sz="1100">
                  <a:solidFill>
                    <a:schemeClr val="bg1"/>
                  </a:solidFill>
                  <a:latin typeface="Ubuntu" panose="020B0504030602030204" pitchFamily="34" charset="0"/>
                  <a:ea typeface="Open Sans" panose="020B0606030504020204" pitchFamily="34" charset="0"/>
                  <a:cs typeface="Open Sans" panose="020B0606030504020204" pitchFamily="34" charset="0"/>
                  <a:sym typeface="Ubuntu"/>
                </a:rPr>
                <a:t>Connaitre les </a:t>
              </a:r>
              <a:br>
                <a:rPr lang="fr-CA" sz="1100">
                  <a:solidFill>
                    <a:schemeClr val="bg1"/>
                  </a:solidFill>
                  <a:latin typeface="Ubuntu" panose="020B0504030602030204" pitchFamily="34" charset="0"/>
                  <a:ea typeface="Open Sans" panose="020B0606030504020204" pitchFamily="34" charset="0"/>
                  <a:cs typeface="Open Sans" panose="020B0606030504020204" pitchFamily="34" charset="0"/>
                  <a:sym typeface="Ubuntu"/>
                </a:rPr>
              </a:br>
              <a:r>
                <a:rPr lang="fr-CA" sz="1100">
                  <a:solidFill>
                    <a:schemeClr val="bg1"/>
                  </a:solidFill>
                  <a:latin typeface="Ubuntu" panose="020B0504030602030204" pitchFamily="34" charset="0"/>
                  <a:ea typeface="Open Sans" panose="020B0606030504020204" pitchFamily="34" charset="0"/>
                  <a:cs typeface="Open Sans" panose="020B0606030504020204" pitchFamily="34" charset="0"/>
                  <a:sym typeface="Ubuntu"/>
                </a:rPr>
                <a:t>apprenant(e)s et</a:t>
              </a:r>
              <a:br>
                <a:rPr lang="fr-CA" sz="1100">
                  <a:solidFill>
                    <a:schemeClr val="bg1"/>
                  </a:solidFill>
                  <a:latin typeface="Ubuntu" panose="020B0504030602030204" pitchFamily="34" charset="0"/>
                  <a:ea typeface="Open Sans" panose="020B0606030504020204" pitchFamily="34" charset="0"/>
                  <a:cs typeface="Open Sans" panose="020B0606030504020204" pitchFamily="34" charset="0"/>
                  <a:sym typeface="Ubuntu"/>
                </a:rPr>
              </a:br>
              <a:r>
                <a:rPr lang="fr-CA" sz="1100">
                  <a:solidFill>
                    <a:schemeClr val="bg1"/>
                  </a:solidFill>
                  <a:latin typeface="Ubuntu" panose="020B0504030602030204" pitchFamily="34" charset="0"/>
                  <a:ea typeface="Open Sans" panose="020B0606030504020204" pitchFamily="34" charset="0"/>
                  <a:cs typeface="Open Sans" panose="020B0606030504020204" pitchFamily="34" charset="0"/>
                  <a:sym typeface="Ubuntu"/>
                </a:rPr>
                <a:t>réagir s'il y a un doute raisonnable quant à l'authenticité</a:t>
              </a:r>
              <a:br>
                <a:rPr lang="fr-CA" sz="1100">
                  <a:solidFill>
                    <a:schemeClr val="bg1"/>
                  </a:solidFill>
                  <a:latin typeface="Ubuntu" panose="020B0504030602030204" pitchFamily="34" charset="0"/>
                  <a:ea typeface="Open Sans" panose="020B0606030504020204" pitchFamily="34" charset="0"/>
                  <a:cs typeface="Open Sans" panose="020B0606030504020204" pitchFamily="34" charset="0"/>
                  <a:sym typeface="Ubuntu"/>
                </a:rPr>
              </a:br>
              <a:r>
                <a:rPr lang="fr-CA" sz="1100">
                  <a:solidFill>
                    <a:schemeClr val="bg1"/>
                  </a:solidFill>
                  <a:latin typeface="Ubuntu" panose="020B0504030602030204" pitchFamily="34" charset="0"/>
                  <a:ea typeface="Open Sans" panose="020B0606030504020204" pitchFamily="34" charset="0"/>
                  <a:cs typeface="Open Sans" panose="020B0606030504020204" pitchFamily="34" charset="0"/>
                  <a:sym typeface="Ubuntu"/>
                </a:rPr>
                <a:t>de leurs progrès. </a:t>
              </a:r>
              <a:endParaRPr lang="fr-CA" sz="1100">
                <a:solidFill>
                  <a:schemeClr val="bg1"/>
                </a:solidFill>
                <a:latin typeface="Ubuntu" panose="020B0504030602030204" pitchFamily="34" charset="0"/>
                <a:ea typeface="Open Sans" panose="020B0606030504020204" pitchFamily="34" charset="0"/>
                <a:cs typeface="Open Sans" panose="020B0606030504020204" pitchFamily="34" charset="0"/>
              </a:endParaRPr>
            </a:p>
          </p:txBody>
        </p:sp>
        <p:pic>
          <p:nvPicPr>
            <p:cNvPr id="64" name="Graphique 63">
              <a:extLst>
                <a:ext uri="{FF2B5EF4-FFF2-40B4-BE49-F238E27FC236}">
                  <a16:creationId xmlns:a16="http://schemas.microsoft.com/office/drawing/2014/main" id="{5CC34683-559D-0348-AA8E-6653A4BD611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3489841" y="5484898"/>
              <a:ext cx="280553" cy="400790"/>
            </a:xfrm>
            <a:prstGeom prst="rect">
              <a:avLst/>
            </a:prstGeom>
          </p:spPr>
        </p:pic>
      </p:grpSp>
      <p:grpSp>
        <p:nvGrpSpPr>
          <p:cNvPr id="31" name="Groupe 30">
            <a:extLst>
              <a:ext uri="{FF2B5EF4-FFF2-40B4-BE49-F238E27FC236}">
                <a16:creationId xmlns:a16="http://schemas.microsoft.com/office/drawing/2014/main" id="{A5320C38-DA17-2441-9B8E-F3CD4BE2E78B}"/>
              </a:ext>
            </a:extLst>
          </p:cNvPr>
          <p:cNvGrpSpPr/>
          <p:nvPr/>
        </p:nvGrpSpPr>
        <p:grpSpPr>
          <a:xfrm>
            <a:off x="0" y="6148818"/>
            <a:ext cx="11894049" cy="570481"/>
            <a:chOff x="0" y="6148818"/>
            <a:chExt cx="11894049" cy="570481"/>
          </a:xfrm>
        </p:grpSpPr>
        <p:sp>
          <p:nvSpPr>
            <p:cNvPr id="32" name="Rectangle 31">
              <a:extLst>
                <a:ext uri="{FF2B5EF4-FFF2-40B4-BE49-F238E27FC236}">
                  <a16:creationId xmlns:a16="http://schemas.microsoft.com/office/drawing/2014/main" id="{EC9DF165-7F1E-E045-900D-DB64C7338E78}"/>
                </a:ext>
              </a:extLst>
            </p:cNvPr>
            <p:cNvSpPr/>
            <p:nvPr/>
          </p:nvSpPr>
          <p:spPr>
            <a:xfrm>
              <a:off x="908942" y="6410321"/>
              <a:ext cx="2018181"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10 – Évaluation à distance</a:t>
              </a:r>
            </a:p>
          </p:txBody>
        </p:sp>
        <p:cxnSp>
          <p:nvCxnSpPr>
            <p:cNvPr id="33" name="Connecteur droit 32">
              <a:extLst>
                <a:ext uri="{FF2B5EF4-FFF2-40B4-BE49-F238E27FC236}">
                  <a16:creationId xmlns:a16="http://schemas.microsoft.com/office/drawing/2014/main" id="{2D08E87F-FDB6-9D4D-9CD1-1C03B1C88CC6}"/>
                </a:ext>
              </a:extLst>
            </p:cNvPr>
            <p:cNvCxnSpPr>
              <a:cxnSpLocks/>
            </p:cNvCxnSpPr>
            <p:nvPr/>
          </p:nvCxnSpPr>
          <p:spPr>
            <a:xfrm>
              <a:off x="3259015" y="6478858"/>
              <a:ext cx="741583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82D751F3-932E-EB4A-A79A-776A89C41441}"/>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Google Shape;126;p27">
              <a:extLst>
                <a:ext uri="{FF2B5EF4-FFF2-40B4-BE49-F238E27FC236}">
                  <a16:creationId xmlns:a16="http://schemas.microsoft.com/office/drawing/2014/main" id="{9DE77174-B38B-0D48-B1E7-554650456C09}"/>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2021-06-29</a:t>
              </a:r>
              <a:endParaRPr sz="800">
                <a:solidFill>
                  <a:schemeClr val="accent6">
                    <a:lumMod val="20000"/>
                    <a:lumOff val="80000"/>
                  </a:schemeClr>
                </a:solidFill>
                <a:latin typeface="Viga"/>
                <a:ea typeface="Viga"/>
                <a:cs typeface="Viga"/>
                <a:sym typeface="Viga"/>
              </a:endParaRPr>
            </a:p>
          </p:txBody>
        </p:sp>
        <p:pic>
          <p:nvPicPr>
            <p:cNvPr id="36" name="Graphique 35">
              <a:extLst>
                <a:ext uri="{FF2B5EF4-FFF2-40B4-BE49-F238E27FC236}">
                  <a16:creationId xmlns:a16="http://schemas.microsoft.com/office/drawing/2014/main" id="{FD6A2213-D3F9-D44A-97E8-B8B8C42688FE}"/>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2047" y="6148818"/>
              <a:ext cx="399337" cy="570481"/>
            </a:xfrm>
            <a:prstGeom prst="rect">
              <a:avLst/>
            </a:prstGeom>
          </p:spPr>
        </p:pic>
      </p:grpSp>
      <p:sp>
        <p:nvSpPr>
          <p:cNvPr id="39" name="ZoneTexte 38">
            <a:extLst>
              <a:ext uri="{FF2B5EF4-FFF2-40B4-BE49-F238E27FC236}">
                <a16:creationId xmlns:a16="http://schemas.microsoft.com/office/drawing/2014/main" id="{C7504D62-4D35-4D7B-8682-DE081B950CAD}"/>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9467224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77" name="Rectangle 176">
            <a:extLst>
              <a:ext uri="{FF2B5EF4-FFF2-40B4-BE49-F238E27FC236}">
                <a16:creationId xmlns:a16="http://schemas.microsoft.com/office/drawing/2014/main" id="{BB4616C2-30B8-A049-85DC-8CD24F672368}"/>
              </a:ext>
            </a:extLst>
          </p:cNvPr>
          <p:cNvSpPr/>
          <p:nvPr/>
        </p:nvSpPr>
        <p:spPr>
          <a:xfrm>
            <a:off x="0" y="2032000"/>
            <a:ext cx="9423400" cy="28701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endParaRPr lang="fr-CA">
              <a:solidFill>
                <a:schemeClr val="accent5"/>
              </a:solidFill>
              <a:latin typeface="Viga" panose="020B0800030000020004" pitchFamily="34" charset="77"/>
            </a:endParaRPr>
          </a:p>
        </p:txBody>
      </p:sp>
      <p:cxnSp>
        <p:nvCxnSpPr>
          <p:cNvPr id="130" name="Connecteur droit 129">
            <a:extLst>
              <a:ext uri="{FF2B5EF4-FFF2-40B4-BE49-F238E27FC236}">
                <a16:creationId xmlns:a16="http://schemas.microsoft.com/office/drawing/2014/main" id="{A7809F92-4413-6746-BA03-6BFDBF9C58F7}"/>
              </a:ext>
            </a:extLst>
          </p:cNvPr>
          <p:cNvCxnSpPr>
            <a:cxnSpLocks/>
          </p:cNvCxnSpPr>
          <p:nvPr/>
        </p:nvCxnSpPr>
        <p:spPr>
          <a:xfrm>
            <a:off x="12420600" y="6478859"/>
            <a:ext cx="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E1FD736D-C9E5-A041-AF95-A00134C0F7A7}"/>
              </a:ext>
            </a:extLst>
          </p:cNvPr>
          <p:cNvSpPr/>
          <p:nvPr/>
        </p:nvSpPr>
        <p:spPr>
          <a:xfrm>
            <a:off x="377752" y="220727"/>
            <a:ext cx="4263896" cy="615553"/>
          </a:xfrm>
          <a:prstGeom prst="rect">
            <a:avLst/>
          </a:prstGeom>
        </p:spPr>
        <p:txBody>
          <a:bodyPr wrap="square" lIns="0" tIns="0" rIns="0" bIns="0">
            <a:spAutoFit/>
          </a:bodyPr>
          <a:lstStyle/>
          <a:p>
            <a:r>
              <a:rPr lang="fr-CA" sz="4000">
                <a:solidFill>
                  <a:schemeClr val="accent2"/>
                </a:solidFill>
                <a:latin typeface="Caveat" pitchFamily="2" charset="0"/>
                <a:sym typeface="Caveat"/>
              </a:rPr>
              <a:t>Processus d’évaluation</a:t>
            </a:r>
          </a:p>
        </p:txBody>
      </p:sp>
      <p:cxnSp>
        <p:nvCxnSpPr>
          <p:cNvPr id="120" name="Connecteur droit 119">
            <a:extLst>
              <a:ext uri="{FF2B5EF4-FFF2-40B4-BE49-F238E27FC236}">
                <a16:creationId xmlns:a16="http://schemas.microsoft.com/office/drawing/2014/main" id="{DA11D243-87D6-E541-8905-7C50EAA9F832}"/>
              </a:ext>
            </a:extLst>
          </p:cNvPr>
          <p:cNvCxnSpPr>
            <a:cxnSpLocks/>
          </p:cNvCxnSpPr>
          <p:nvPr/>
        </p:nvCxnSpPr>
        <p:spPr>
          <a:xfrm>
            <a:off x="4486384" y="570941"/>
            <a:ext cx="3476516"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1" name="Rectangle 200">
            <a:extLst>
              <a:ext uri="{FF2B5EF4-FFF2-40B4-BE49-F238E27FC236}">
                <a16:creationId xmlns:a16="http://schemas.microsoft.com/office/drawing/2014/main" id="{A8D2BC28-A656-044B-A766-4F8C533D7867}"/>
              </a:ext>
            </a:extLst>
          </p:cNvPr>
          <p:cNvSpPr/>
          <p:nvPr/>
        </p:nvSpPr>
        <p:spPr>
          <a:xfrm>
            <a:off x="178241" y="4076492"/>
            <a:ext cx="1720984" cy="306687"/>
          </a:xfrm>
          <a:prstGeom prst="rect">
            <a:avLst/>
          </a:prstGeom>
        </p:spPr>
        <p:txBody>
          <a:bodyPr wrap="square" lIns="0" tIns="0" rIns="0" bIns="0">
            <a:spAutoFit/>
          </a:bodyPr>
          <a:lstStyle/>
          <a:p>
            <a:pPr marL="12700" algn="ctr">
              <a:lnSpc>
                <a:spcPct val="115000"/>
              </a:lnSpc>
              <a:spcBef>
                <a:spcPts val="0"/>
              </a:spcBef>
              <a:buClr>
                <a:schemeClr val="dk1"/>
              </a:buClr>
              <a:buSzPts val="1500"/>
            </a:pPr>
            <a:r>
              <a:rPr lang="fr-CA" b="1">
                <a:solidFill>
                  <a:schemeClr val="accent5"/>
                </a:solidFill>
                <a:latin typeface="Viga"/>
                <a:sym typeface="Viga"/>
              </a:rPr>
              <a:t>Planification</a:t>
            </a:r>
            <a:endParaRPr lang="fr-CA" b="1">
              <a:solidFill>
                <a:schemeClr val="accent5"/>
              </a:solidFill>
              <a:latin typeface="Viga"/>
              <a:sym typeface="Ubuntu"/>
            </a:endParaRPr>
          </a:p>
        </p:txBody>
      </p:sp>
      <p:sp>
        <p:nvSpPr>
          <p:cNvPr id="202" name="Rectangle 201">
            <a:extLst>
              <a:ext uri="{FF2B5EF4-FFF2-40B4-BE49-F238E27FC236}">
                <a16:creationId xmlns:a16="http://schemas.microsoft.com/office/drawing/2014/main" id="{006A5F1B-EA7B-A547-B3DB-584C38D9F3D4}"/>
              </a:ext>
            </a:extLst>
          </p:cNvPr>
          <p:cNvSpPr/>
          <p:nvPr/>
        </p:nvSpPr>
        <p:spPr>
          <a:xfrm>
            <a:off x="2733326" y="3853589"/>
            <a:ext cx="2092674" cy="553998"/>
          </a:xfrm>
          <a:prstGeom prst="rect">
            <a:avLst/>
          </a:prstGeom>
        </p:spPr>
        <p:txBody>
          <a:bodyPr wrap="square" lIns="0" tIns="0" rIns="0" bIns="0">
            <a:spAutoFit/>
          </a:bodyPr>
          <a:lstStyle/>
          <a:p>
            <a:pPr marL="12700">
              <a:spcBef>
                <a:spcPts val="0"/>
              </a:spcBef>
              <a:buClr>
                <a:schemeClr val="dk1"/>
              </a:buClr>
              <a:buSzPts val="1500"/>
            </a:pPr>
            <a:r>
              <a:rPr lang="fr-CA" b="1">
                <a:solidFill>
                  <a:schemeClr val="accent5"/>
                </a:solidFill>
                <a:latin typeface="Viga"/>
                <a:sym typeface="Viga"/>
              </a:rPr>
              <a:t>Collecte et </a:t>
            </a:r>
          </a:p>
          <a:p>
            <a:pPr marL="12700">
              <a:spcBef>
                <a:spcPts val="0"/>
              </a:spcBef>
              <a:buClr>
                <a:schemeClr val="dk1"/>
              </a:buClr>
              <a:buSzPts val="1500"/>
            </a:pPr>
            <a:r>
              <a:rPr lang="fr-CA" b="1">
                <a:solidFill>
                  <a:schemeClr val="accent5"/>
                </a:solidFill>
                <a:latin typeface="Viga"/>
                <a:sym typeface="Viga"/>
              </a:rPr>
              <a:t>interprétation</a:t>
            </a:r>
          </a:p>
        </p:txBody>
      </p:sp>
      <p:grpSp>
        <p:nvGrpSpPr>
          <p:cNvPr id="15" name="Groupe 14">
            <a:extLst>
              <a:ext uri="{FF2B5EF4-FFF2-40B4-BE49-F238E27FC236}">
                <a16:creationId xmlns:a16="http://schemas.microsoft.com/office/drawing/2014/main" id="{87041DC4-303D-7F42-A55E-B8998E743645}"/>
              </a:ext>
            </a:extLst>
          </p:cNvPr>
          <p:cNvGrpSpPr/>
          <p:nvPr/>
        </p:nvGrpSpPr>
        <p:grpSpPr>
          <a:xfrm>
            <a:off x="6760252" y="2474648"/>
            <a:ext cx="2852963" cy="1942270"/>
            <a:chOff x="6362571" y="1508030"/>
            <a:chExt cx="2852963" cy="1942270"/>
          </a:xfrm>
        </p:grpSpPr>
        <p:pic>
          <p:nvPicPr>
            <p:cNvPr id="7" name="Graphique 6">
              <a:extLst>
                <a:ext uri="{FF2B5EF4-FFF2-40B4-BE49-F238E27FC236}">
                  <a16:creationId xmlns:a16="http://schemas.microsoft.com/office/drawing/2014/main" id="{284E4C9C-B4FE-A141-8C03-64695A6BEC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362571" y="1508030"/>
              <a:ext cx="1316947" cy="1316947"/>
            </a:xfrm>
            <a:prstGeom prst="rect">
              <a:avLst/>
            </a:prstGeom>
          </p:spPr>
        </p:pic>
        <p:sp>
          <p:nvSpPr>
            <p:cNvPr id="204" name="Rectangle 203">
              <a:extLst>
                <a:ext uri="{FF2B5EF4-FFF2-40B4-BE49-F238E27FC236}">
                  <a16:creationId xmlns:a16="http://schemas.microsoft.com/office/drawing/2014/main" id="{050AFD84-C2AE-494B-A4BF-43088164781A}"/>
                </a:ext>
              </a:extLst>
            </p:cNvPr>
            <p:cNvSpPr/>
            <p:nvPr/>
          </p:nvSpPr>
          <p:spPr>
            <a:xfrm>
              <a:off x="6597495" y="2896302"/>
              <a:ext cx="2618039" cy="553998"/>
            </a:xfrm>
            <a:prstGeom prst="rect">
              <a:avLst/>
            </a:prstGeom>
          </p:spPr>
          <p:txBody>
            <a:bodyPr wrap="square" lIns="0" tIns="0" rIns="0" bIns="0">
              <a:spAutoFit/>
            </a:bodyPr>
            <a:lstStyle/>
            <a:p>
              <a:pPr marL="12700">
                <a:buClr>
                  <a:schemeClr val="dk1"/>
                </a:buClr>
                <a:buSzPts val="1500"/>
              </a:pPr>
              <a:r>
                <a:rPr lang="fr-CA" b="1">
                  <a:solidFill>
                    <a:schemeClr val="accent5"/>
                  </a:solidFill>
                  <a:latin typeface="Viga"/>
                  <a:sym typeface="Viga"/>
                </a:rPr>
                <a:t>Décision </a:t>
              </a:r>
            </a:p>
            <a:p>
              <a:pPr marL="12700">
                <a:buClr>
                  <a:schemeClr val="dk1"/>
                </a:buClr>
                <a:buSzPts val="1500"/>
              </a:pPr>
              <a:r>
                <a:rPr lang="fr-CA" b="1">
                  <a:solidFill>
                    <a:schemeClr val="accent5"/>
                  </a:solidFill>
                  <a:latin typeface="Viga"/>
                  <a:sym typeface="Viga"/>
                </a:rPr>
                <a:t>et action</a:t>
              </a:r>
            </a:p>
          </p:txBody>
        </p:sp>
      </p:grpSp>
      <p:sp>
        <p:nvSpPr>
          <p:cNvPr id="57" name="Bulle rectangulaire 56">
            <a:extLst>
              <a:ext uri="{FF2B5EF4-FFF2-40B4-BE49-F238E27FC236}">
                <a16:creationId xmlns:a16="http://schemas.microsoft.com/office/drawing/2014/main" id="{FD223923-EA5E-7C4A-A18C-8724592D710F}"/>
              </a:ext>
            </a:extLst>
          </p:cNvPr>
          <p:cNvSpPr/>
          <p:nvPr/>
        </p:nvSpPr>
        <p:spPr>
          <a:xfrm rot="10800000">
            <a:off x="3263900" y="4703688"/>
            <a:ext cx="3390900" cy="1532012"/>
          </a:xfrm>
          <a:prstGeom prst="wedgeRectCallout">
            <a:avLst>
              <a:gd name="adj1" fmla="val 32857"/>
              <a:gd name="adj2" fmla="val 65782"/>
            </a:avLst>
          </a:prstGeom>
          <a:gradFill flip="none" rotWithShape="1">
            <a:gsLst>
              <a:gs pos="0">
                <a:schemeClr val="bg1"/>
              </a:gs>
              <a:gs pos="100000">
                <a:schemeClr val="accent6">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0" name="Google Shape;111;p14">
            <a:extLst>
              <a:ext uri="{FF2B5EF4-FFF2-40B4-BE49-F238E27FC236}">
                <a16:creationId xmlns:a16="http://schemas.microsoft.com/office/drawing/2014/main" id="{2583EA62-CF83-E84C-AEB4-A4BEE50D48E6}"/>
              </a:ext>
            </a:extLst>
          </p:cNvPr>
          <p:cNvSpPr txBox="1"/>
          <p:nvPr/>
        </p:nvSpPr>
        <p:spPr>
          <a:xfrm>
            <a:off x="3562984" y="5267630"/>
            <a:ext cx="1697716" cy="1730070"/>
          </a:xfrm>
          <a:prstGeom prst="rect">
            <a:avLst/>
          </a:prstGeom>
          <a:noFill/>
          <a:ln>
            <a:noFill/>
          </a:ln>
        </p:spPr>
        <p:txBody>
          <a:bodyPr spcFirstLastPara="1" wrap="square" lIns="0" tIns="0" rIns="0" bIns="0" anchor="t" anchorCtr="0">
            <a:noAutofit/>
          </a:bodyPr>
          <a:lstStyle/>
          <a:p>
            <a:pPr>
              <a:spcAft>
                <a:spcPts val="200"/>
              </a:spcAft>
              <a:buClr>
                <a:schemeClr val="dk1"/>
              </a:buClr>
              <a:buSzPts val="800"/>
            </a:pPr>
            <a:r>
              <a:rPr lang="fr-CA" sz="1200" b="1">
                <a:solidFill>
                  <a:schemeClr val="accent5"/>
                </a:solidFill>
                <a:latin typeface="Ubuntu"/>
                <a:sym typeface="Ubuntu"/>
              </a:rPr>
              <a:t>TRACES :</a:t>
            </a:r>
            <a:endParaRPr lang="fr-CA" sz="1200" b="1">
              <a:solidFill>
                <a:schemeClr val="accent5"/>
              </a:solidFill>
              <a:latin typeface="Ubuntu"/>
              <a:ea typeface="Ubuntu"/>
              <a:cs typeface="Ubuntu"/>
              <a:sym typeface="Ubuntu"/>
            </a:endParaRPr>
          </a:p>
          <a:p>
            <a:pPr marL="180975" indent="-180975">
              <a:lnSpc>
                <a:spcPct val="115000"/>
              </a:lnSpc>
              <a:spcAft>
                <a:spcPts val="200"/>
              </a:spcAft>
              <a:buClr>
                <a:srgbClr val="202D36"/>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a:ea typeface="Ubuntu"/>
                <a:cs typeface="Ubuntu"/>
                <a:sym typeface="Ubuntu"/>
              </a:rPr>
              <a:t>Conversations</a:t>
            </a:r>
          </a:p>
          <a:p>
            <a:pPr marL="180975" indent="-180975">
              <a:lnSpc>
                <a:spcPct val="115000"/>
              </a:lnSpc>
              <a:spcAft>
                <a:spcPts val="200"/>
              </a:spcAft>
              <a:buClr>
                <a:srgbClr val="202D36"/>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a:ea typeface="Ubuntu"/>
                <a:cs typeface="Ubuntu"/>
                <a:sym typeface="Ubuntu"/>
              </a:rPr>
              <a:t>Observations</a:t>
            </a:r>
          </a:p>
          <a:p>
            <a:pPr marL="180975" indent="-180975">
              <a:lnSpc>
                <a:spcPct val="115000"/>
              </a:lnSpc>
              <a:spcAft>
                <a:spcPts val="200"/>
              </a:spcAft>
              <a:buClr>
                <a:srgbClr val="202D36"/>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a:ea typeface="Ubuntu"/>
                <a:cs typeface="Ubuntu"/>
                <a:sym typeface="Ubuntu"/>
              </a:rPr>
              <a:t>Productions</a:t>
            </a:r>
            <a:endParaRPr lang="fr-CA" sz="1000">
              <a:solidFill>
                <a:srgbClr val="000000"/>
              </a:solidFill>
              <a:latin typeface="Ubuntu"/>
              <a:ea typeface="Ubuntu"/>
              <a:cs typeface="Ubuntu"/>
              <a:sym typeface="Ubuntu"/>
            </a:endParaRPr>
          </a:p>
        </p:txBody>
      </p:sp>
      <p:sp>
        <p:nvSpPr>
          <p:cNvPr id="51" name="Google Shape;111;p14">
            <a:extLst>
              <a:ext uri="{FF2B5EF4-FFF2-40B4-BE49-F238E27FC236}">
                <a16:creationId xmlns:a16="http://schemas.microsoft.com/office/drawing/2014/main" id="{69C86EDD-9347-154D-966B-E7BBB779C820}"/>
              </a:ext>
            </a:extLst>
          </p:cNvPr>
          <p:cNvSpPr txBox="1"/>
          <p:nvPr/>
        </p:nvSpPr>
        <p:spPr>
          <a:xfrm>
            <a:off x="4854848" y="5229530"/>
            <a:ext cx="1697716" cy="1730070"/>
          </a:xfrm>
          <a:prstGeom prst="rect">
            <a:avLst/>
          </a:prstGeom>
          <a:noFill/>
          <a:ln>
            <a:noFill/>
          </a:ln>
        </p:spPr>
        <p:txBody>
          <a:bodyPr spcFirstLastPara="1" wrap="square" lIns="0" tIns="0" rIns="0" bIns="0" anchor="t" anchorCtr="0">
            <a:noAutofit/>
          </a:bodyPr>
          <a:lstStyle/>
          <a:p>
            <a:pPr>
              <a:lnSpc>
                <a:spcPct val="115000"/>
              </a:lnSpc>
              <a:spcBef>
                <a:spcPts val="400"/>
              </a:spcBef>
              <a:spcAft>
                <a:spcPts val="200"/>
              </a:spcAft>
              <a:buClr>
                <a:schemeClr val="dk1"/>
              </a:buClr>
              <a:buSzPts val="800"/>
            </a:pPr>
            <a:r>
              <a:rPr lang="fr-CA" sz="1200" b="1">
                <a:solidFill>
                  <a:schemeClr val="accent5"/>
                </a:solidFill>
                <a:latin typeface="Ubuntu"/>
                <a:sym typeface="Ubuntu"/>
              </a:rPr>
              <a:t>POUR DÉMONTRER : </a:t>
            </a:r>
          </a:p>
          <a:p>
            <a:pPr marL="180975" indent="-180975">
              <a:lnSpc>
                <a:spcPct val="115000"/>
              </a:lnSpc>
              <a:spcAft>
                <a:spcPts val="200"/>
              </a:spcAft>
              <a:buClr>
                <a:srgbClr val="000000"/>
              </a:buClr>
              <a:buSzPct val="100000"/>
              <a:buBlip>
                <a:blip r:embed="rId5">
                  <a:extLst>
                    <a:ext uri="{96DAC541-7B7A-43D3-8B79-37D633B846F1}">
                      <asvg:svgBlip xmlns:asvg="http://schemas.microsoft.com/office/drawing/2016/SVG/main" r:embed="rId6"/>
                    </a:ext>
                  </a:extLst>
                </a:blip>
              </a:buBlip>
            </a:pPr>
            <a:r>
              <a:rPr lang="fr-CA" sz="1000">
                <a:solidFill>
                  <a:srgbClr val="000000"/>
                </a:solidFill>
                <a:latin typeface="Ubuntu"/>
                <a:ea typeface="Ubuntu"/>
                <a:cs typeface="Ubuntu"/>
                <a:sym typeface="Ubuntu"/>
              </a:rPr>
              <a:t>Les compétences</a:t>
            </a:r>
          </a:p>
          <a:p>
            <a:pPr marL="180975" indent="-180975">
              <a:lnSpc>
                <a:spcPct val="115000"/>
              </a:lnSpc>
              <a:spcAft>
                <a:spcPts val="200"/>
              </a:spcAft>
              <a:buClr>
                <a:srgbClr val="000000"/>
              </a:buClr>
              <a:buSzPct val="100000"/>
              <a:buBlip>
                <a:blip r:embed="rId5">
                  <a:extLst>
                    <a:ext uri="{96DAC541-7B7A-43D3-8B79-37D633B846F1}">
                      <asvg:svgBlip xmlns:asvg="http://schemas.microsoft.com/office/drawing/2016/SVG/main" r:embed="rId6"/>
                    </a:ext>
                  </a:extLst>
                </a:blip>
              </a:buBlip>
            </a:pPr>
            <a:r>
              <a:rPr lang="fr-CA" sz="1000">
                <a:solidFill>
                  <a:srgbClr val="000000"/>
                </a:solidFill>
                <a:latin typeface="Ubuntu"/>
                <a:ea typeface="Ubuntu"/>
                <a:cs typeface="Ubuntu"/>
                <a:sym typeface="Ubuntu"/>
              </a:rPr>
              <a:t>Les connaissances </a:t>
            </a:r>
          </a:p>
          <a:p>
            <a:pPr marL="180975" indent="-180975">
              <a:lnSpc>
                <a:spcPct val="115000"/>
              </a:lnSpc>
              <a:spcAft>
                <a:spcPts val="200"/>
              </a:spcAft>
              <a:buClr>
                <a:srgbClr val="000000"/>
              </a:buClr>
              <a:buSzPct val="100000"/>
              <a:buBlip>
                <a:blip r:embed="rId5">
                  <a:extLst>
                    <a:ext uri="{96DAC541-7B7A-43D3-8B79-37D633B846F1}">
                      <asvg:svgBlip xmlns:asvg="http://schemas.microsoft.com/office/drawing/2016/SVG/main" r:embed="rId6"/>
                    </a:ext>
                  </a:extLst>
                </a:blip>
              </a:buBlip>
            </a:pPr>
            <a:r>
              <a:rPr lang="fr-CA" sz="1000">
                <a:solidFill>
                  <a:srgbClr val="000000"/>
                </a:solidFill>
                <a:latin typeface="Ubuntu"/>
                <a:ea typeface="Ubuntu"/>
                <a:cs typeface="Ubuntu"/>
                <a:sym typeface="Ubuntu"/>
              </a:rPr>
              <a:t>Les savoirs essentiels </a:t>
            </a:r>
          </a:p>
        </p:txBody>
      </p:sp>
      <p:sp>
        <p:nvSpPr>
          <p:cNvPr id="14" name="Rectangle 13">
            <a:extLst>
              <a:ext uri="{FF2B5EF4-FFF2-40B4-BE49-F238E27FC236}">
                <a16:creationId xmlns:a16="http://schemas.microsoft.com/office/drawing/2014/main" id="{82B99F09-B078-E04A-BE41-474431E46E4E}"/>
              </a:ext>
            </a:extLst>
          </p:cNvPr>
          <p:cNvSpPr/>
          <p:nvPr/>
        </p:nvSpPr>
        <p:spPr>
          <a:xfrm>
            <a:off x="3418575" y="4844534"/>
            <a:ext cx="2924198" cy="338554"/>
          </a:xfrm>
          <a:prstGeom prst="rect">
            <a:avLst/>
          </a:prstGeom>
        </p:spPr>
        <p:txBody>
          <a:bodyPr wrap="none">
            <a:spAutoFit/>
          </a:bodyPr>
          <a:lstStyle/>
          <a:p>
            <a:pPr lvl="0"/>
            <a:r>
              <a:rPr lang="fr-CA" sz="1600">
                <a:solidFill>
                  <a:schemeClr val="accent6"/>
                </a:solidFill>
                <a:latin typeface="Viga"/>
                <a:ea typeface="Viga"/>
                <a:cs typeface="Viga"/>
                <a:sym typeface="Viga"/>
              </a:rPr>
              <a:t>Quoi recueillir et interpréter ?</a:t>
            </a:r>
          </a:p>
        </p:txBody>
      </p:sp>
      <p:sp>
        <p:nvSpPr>
          <p:cNvPr id="20" name="ZoneTexte 19">
            <a:extLst>
              <a:ext uri="{FF2B5EF4-FFF2-40B4-BE49-F238E27FC236}">
                <a16:creationId xmlns:a16="http://schemas.microsoft.com/office/drawing/2014/main" id="{D0AE1A23-106C-4044-AEB5-E77017BF3CA8}"/>
              </a:ext>
            </a:extLst>
          </p:cNvPr>
          <p:cNvSpPr txBox="1"/>
          <p:nvPr/>
        </p:nvSpPr>
        <p:spPr>
          <a:xfrm rot="16200000">
            <a:off x="7959084" y="3097599"/>
            <a:ext cx="1165704" cy="646331"/>
          </a:xfrm>
          <a:prstGeom prst="rect">
            <a:avLst/>
          </a:prstGeom>
          <a:noFill/>
        </p:spPr>
        <p:txBody>
          <a:bodyPr wrap="none" rtlCol="0">
            <a:spAutoFit/>
          </a:bodyPr>
          <a:lstStyle/>
          <a:p>
            <a:pPr lvl="0" algn="ctr"/>
            <a:r>
              <a:rPr lang="en-GB">
                <a:solidFill>
                  <a:schemeClr val="accent6"/>
                </a:solidFill>
                <a:latin typeface="Viga"/>
                <a:ea typeface="Viga"/>
                <a:cs typeface="Viga"/>
                <a:sym typeface="Viga"/>
              </a:rPr>
              <a:t>Action de</a:t>
            </a:r>
            <a:endParaRPr lang="en-GB" strike="sngStrike">
              <a:solidFill>
                <a:schemeClr val="accent6"/>
              </a:solidFill>
              <a:latin typeface="Viga"/>
              <a:ea typeface="Viga"/>
              <a:cs typeface="Viga"/>
              <a:sym typeface="Viga"/>
            </a:endParaRPr>
          </a:p>
          <a:p>
            <a:pPr lvl="0" algn="ctr"/>
            <a:r>
              <a:rPr lang="en-GB">
                <a:solidFill>
                  <a:schemeClr val="accent6"/>
                </a:solidFill>
                <a:latin typeface="Viga"/>
                <a:ea typeface="Viga"/>
                <a:cs typeface="Viga"/>
                <a:sym typeface="Viga"/>
              </a:rPr>
              <a:t>qui ?</a:t>
            </a:r>
          </a:p>
        </p:txBody>
      </p:sp>
      <p:sp>
        <p:nvSpPr>
          <p:cNvPr id="22" name="Rectangle 21">
            <a:extLst>
              <a:ext uri="{FF2B5EF4-FFF2-40B4-BE49-F238E27FC236}">
                <a16:creationId xmlns:a16="http://schemas.microsoft.com/office/drawing/2014/main" id="{7055861D-8658-4E45-9D66-A55A7F12EAE2}"/>
              </a:ext>
            </a:extLst>
          </p:cNvPr>
          <p:cNvSpPr/>
          <p:nvPr/>
        </p:nvSpPr>
        <p:spPr>
          <a:xfrm>
            <a:off x="9359900" y="0"/>
            <a:ext cx="28321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Rectangle 22">
            <a:extLst>
              <a:ext uri="{FF2B5EF4-FFF2-40B4-BE49-F238E27FC236}">
                <a16:creationId xmlns:a16="http://schemas.microsoft.com/office/drawing/2014/main" id="{BE66F950-A841-1A48-B8EF-0664B0E0FF1C}"/>
              </a:ext>
            </a:extLst>
          </p:cNvPr>
          <p:cNvSpPr/>
          <p:nvPr/>
        </p:nvSpPr>
        <p:spPr>
          <a:xfrm>
            <a:off x="9588500" y="266701"/>
            <a:ext cx="2425700" cy="6643422"/>
          </a:xfrm>
          <a:prstGeom prst="rect">
            <a:avLst/>
          </a:prstGeom>
        </p:spPr>
        <p:txBody>
          <a:bodyPr wrap="square">
            <a:spAutoFit/>
          </a:bodyPr>
          <a:lstStyle/>
          <a:p>
            <a:pPr marL="231775" indent="-219075">
              <a:spcAft>
                <a:spcPts val="400"/>
              </a:spcAft>
              <a:buClr>
                <a:schemeClr val="bg1"/>
              </a:buClr>
              <a:buSzPct val="100000"/>
            </a:pPr>
            <a:r>
              <a:rPr lang="fr-CA" sz="1400">
                <a:solidFill>
                  <a:schemeClr val="accent1"/>
                </a:solidFill>
                <a:latin typeface="Viga"/>
                <a:sym typeface="Ubuntu"/>
              </a:rPr>
              <a:t>Planification</a:t>
            </a: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Développer des </a:t>
            </a:r>
            <a:br>
              <a:rPr lang="fr-CA" sz="1000">
                <a:solidFill>
                  <a:schemeClr val="bg1"/>
                </a:solidFill>
                <a:latin typeface="Ubuntu"/>
                <a:sym typeface="Ubuntu"/>
              </a:rPr>
            </a:br>
            <a:r>
              <a:rPr lang="fr-CA" sz="1000">
                <a:solidFill>
                  <a:schemeClr val="bg1"/>
                </a:solidFill>
                <a:latin typeface="Ubuntu"/>
                <a:sym typeface="Ubuntu"/>
              </a:rPr>
              <a:t>routines pour l’autonomie</a:t>
            </a: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Cibler les intentions pédagogiques et critères de succès clairs </a:t>
            </a:r>
            <a:r>
              <a:rPr lang="fr-CA" sz="100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fr-CA" sz="1000">
                <a:solidFill>
                  <a:schemeClr val="bg1"/>
                </a:solidFill>
                <a:latin typeface="Ubuntu"/>
                <a:sym typeface="Ubuntu"/>
              </a:rPr>
              <a:t> seulement les essentiels !</a:t>
            </a:r>
          </a:p>
          <a:p>
            <a:pPr marL="12700">
              <a:lnSpc>
                <a:spcPct val="115000"/>
              </a:lnSpc>
              <a:spcAft>
                <a:spcPts val="400"/>
              </a:spcAft>
              <a:buClr>
                <a:schemeClr val="bg1"/>
              </a:buClr>
              <a:buSzPct val="100000"/>
            </a:pPr>
            <a:r>
              <a:rPr lang="fr-CA" sz="1400">
                <a:solidFill>
                  <a:schemeClr val="accent1"/>
                </a:solidFill>
                <a:latin typeface="Viga"/>
                <a:sym typeface="Ubuntu"/>
              </a:rPr>
              <a:t>Collecte et interprétation</a:t>
            </a: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Recueillir des photos et des vidéos de travaux hors ligne</a:t>
            </a: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Observer les traces dans les documents de travail</a:t>
            </a: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Recourir à des outils asynchrones qui gardent des traces</a:t>
            </a: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Optimiser les moments synchrones pour des entretiens individuels et en petits groupes</a:t>
            </a: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Permettre des choix aux apprenant(e)s</a:t>
            </a:r>
          </a:p>
          <a:p>
            <a:pPr>
              <a:lnSpc>
                <a:spcPct val="115000"/>
              </a:lnSpc>
              <a:spcAft>
                <a:spcPts val="400"/>
              </a:spcAft>
              <a:buClr>
                <a:schemeClr val="bg1"/>
              </a:buClr>
              <a:buSzPct val="100000"/>
            </a:pPr>
            <a:r>
              <a:rPr lang="fr-CA" sz="1400">
                <a:solidFill>
                  <a:schemeClr val="accent1"/>
                </a:solidFill>
                <a:latin typeface="Viga"/>
                <a:sym typeface="Ubuntu"/>
              </a:rPr>
              <a:t>Jugement</a:t>
            </a: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Utiliser l’autoévaluation et la </a:t>
            </a:r>
            <a:r>
              <a:rPr lang="fr-CA" sz="1000" err="1">
                <a:solidFill>
                  <a:schemeClr val="bg1"/>
                </a:solidFill>
                <a:latin typeface="Ubuntu"/>
                <a:sym typeface="Ubuntu"/>
              </a:rPr>
              <a:t>coévaluation</a:t>
            </a:r>
            <a:endParaRPr lang="fr-CA" sz="1000">
              <a:solidFill>
                <a:schemeClr val="bg1"/>
              </a:solidFill>
              <a:latin typeface="Ubuntu"/>
              <a:sym typeface="Ubuntu"/>
            </a:endParaRP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Utiliser des évaluations autocorrigées</a:t>
            </a:r>
          </a:p>
          <a:p>
            <a:pPr>
              <a:lnSpc>
                <a:spcPct val="115000"/>
              </a:lnSpc>
              <a:spcAft>
                <a:spcPts val="400"/>
              </a:spcAft>
              <a:buClr>
                <a:schemeClr val="bg1"/>
              </a:buClr>
              <a:buSzPct val="100000"/>
            </a:pPr>
            <a:r>
              <a:rPr lang="fr-CA" sz="1400">
                <a:solidFill>
                  <a:schemeClr val="accent1"/>
                </a:solidFill>
                <a:latin typeface="Viga"/>
                <a:sym typeface="Ubuntu"/>
              </a:rPr>
              <a:t>Décision et action</a:t>
            </a: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Fournir des rétroactions sans partager des notes</a:t>
            </a: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Utiliser des ressources pour remédier ou enrichir</a:t>
            </a: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Offrir des possibilités supplémentaires d’évaluation</a:t>
            </a:r>
          </a:p>
          <a:p>
            <a:pPr lvl="0">
              <a:lnSpc>
                <a:spcPct val="115000"/>
              </a:lnSpc>
              <a:spcAft>
                <a:spcPts val="600"/>
              </a:spcAft>
              <a:buClr>
                <a:schemeClr val="bg1"/>
              </a:buClr>
              <a:buSzPct val="100000"/>
            </a:pPr>
            <a:endParaRPr lang="fr-CA" sz="1000">
              <a:solidFill>
                <a:schemeClr val="bg1"/>
              </a:solidFill>
              <a:latin typeface="Viga"/>
              <a:sym typeface="Viga"/>
            </a:endParaRPr>
          </a:p>
        </p:txBody>
      </p:sp>
      <p:sp>
        <p:nvSpPr>
          <p:cNvPr id="25" name="Flèche vers la droite 24">
            <a:extLst>
              <a:ext uri="{FF2B5EF4-FFF2-40B4-BE49-F238E27FC236}">
                <a16:creationId xmlns:a16="http://schemas.microsoft.com/office/drawing/2014/main" id="{63692A1A-BAB5-7240-A0FB-8EFB697413F5}"/>
              </a:ext>
            </a:extLst>
          </p:cNvPr>
          <p:cNvSpPr/>
          <p:nvPr/>
        </p:nvSpPr>
        <p:spPr>
          <a:xfrm>
            <a:off x="1714500" y="2946400"/>
            <a:ext cx="863600" cy="533400"/>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8" name="Flèche vers la droite 77">
            <a:extLst>
              <a:ext uri="{FF2B5EF4-FFF2-40B4-BE49-F238E27FC236}">
                <a16:creationId xmlns:a16="http://schemas.microsoft.com/office/drawing/2014/main" id="{3F14BB35-11F8-8A4A-9BD3-BF8CC5C40F98}"/>
              </a:ext>
            </a:extLst>
          </p:cNvPr>
          <p:cNvSpPr/>
          <p:nvPr/>
        </p:nvSpPr>
        <p:spPr>
          <a:xfrm>
            <a:off x="3864124" y="2946400"/>
            <a:ext cx="863600" cy="533400"/>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9" name="Flèche vers la droite 78">
            <a:extLst>
              <a:ext uri="{FF2B5EF4-FFF2-40B4-BE49-F238E27FC236}">
                <a16:creationId xmlns:a16="http://schemas.microsoft.com/office/drawing/2014/main" id="{255266BD-B0EE-5749-8549-33F0B2E100DB}"/>
              </a:ext>
            </a:extLst>
          </p:cNvPr>
          <p:cNvSpPr/>
          <p:nvPr/>
        </p:nvSpPr>
        <p:spPr>
          <a:xfrm>
            <a:off x="5871716" y="2946400"/>
            <a:ext cx="863600" cy="533400"/>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nvGrpSpPr>
          <p:cNvPr id="80" name="Groupe 79">
            <a:extLst>
              <a:ext uri="{FF2B5EF4-FFF2-40B4-BE49-F238E27FC236}">
                <a16:creationId xmlns:a16="http://schemas.microsoft.com/office/drawing/2014/main" id="{CF584EFF-70C2-E848-992F-7C84D9558E2D}"/>
              </a:ext>
            </a:extLst>
          </p:cNvPr>
          <p:cNvGrpSpPr/>
          <p:nvPr/>
        </p:nvGrpSpPr>
        <p:grpSpPr>
          <a:xfrm>
            <a:off x="4415825" y="2587675"/>
            <a:ext cx="1720984" cy="1736216"/>
            <a:chOff x="4121018" y="1748057"/>
            <a:chExt cx="1720984" cy="1736216"/>
          </a:xfrm>
        </p:grpSpPr>
        <p:pic>
          <p:nvPicPr>
            <p:cNvPr id="81" name="Graphique 80">
              <a:extLst>
                <a:ext uri="{FF2B5EF4-FFF2-40B4-BE49-F238E27FC236}">
                  <a16:creationId xmlns:a16="http://schemas.microsoft.com/office/drawing/2014/main" id="{0B3C91EB-F8D1-874C-97AC-1DCE084D60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30572" y="1748057"/>
              <a:ext cx="1387426" cy="1387426"/>
            </a:xfrm>
            <a:prstGeom prst="rect">
              <a:avLst/>
            </a:prstGeom>
          </p:spPr>
        </p:pic>
        <p:sp>
          <p:nvSpPr>
            <p:cNvPr id="82" name="Rectangle 81">
              <a:extLst>
                <a:ext uri="{FF2B5EF4-FFF2-40B4-BE49-F238E27FC236}">
                  <a16:creationId xmlns:a16="http://schemas.microsoft.com/office/drawing/2014/main" id="{769ABA13-9CD2-8446-8B50-EE0A006CA62E}"/>
                </a:ext>
              </a:extLst>
            </p:cNvPr>
            <p:cNvSpPr/>
            <p:nvPr/>
          </p:nvSpPr>
          <p:spPr>
            <a:xfrm>
              <a:off x="4121018" y="3177586"/>
              <a:ext cx="1720984" cy="306687"/>
            </a:xfrm>
            <a:prstGeom prst="rect">
              <a:avLst/>
            </a:prstGeom>
          </p:spPr>
          <p:txBody>
            <a:bodyPr wrap="square" lIns="0" tIns="0" rIns="0" bIns="0">
              <a:spAutoFit/>
            </a:bodyPr>
            <a:lstStyle/>
            <a:p>
              <a:pPr marL="12700" algn="ctr">
                <a:lnSpc>
                  <a:spcPct val="115000"/>
                </a:lnSpc>
                <a:spcBef>
                  <a:spcPts val="0"/>
                </a:spcBef>
                <a:buClr>
                  <a:schemeClr val="dk1"/>
                </a:buClr>
                <a:buSzPts val="1500"/>
              </a:pPr>
              <a:r>
                <a:rPr lang="fr-CA" b="1">
                  <a:solidFill>
                    <a:schemeClr val="accent5"/>
                  </a:solidFill>
                  <a:latin typeface="Viga"/>
                  <a:sym typeface="Viga"/>
                </a:rPr>
                <a:t>Jugement</a:t>
              </a:r>
              <a:endParaRPr lang="fr-CA" b="1">
                <a:solidFill>
                  <a:schemeClr val="accent5"/>
                </a:solidFill>
                <a:latin typeface="Viga"/>
                <a:sym typeface="Ubuntu"/>
              </a:endParaRPr>
            </a:p>
          </p:txBody>
        </p:sp>
      </p:grpSp>
      <p:pic>
        <p:nvPicPr>
          <p:cNvPr id="83" name="Graphique 82">
            <a:extLst>
              <a:ext uri="{FF2B5EF4-FFF2-40B4-BE49-F238E27FC236}">
                <a16:creationId xmlns:a16="http://schemas.microsoft.com/office/drawing/2014/main" id="{907522E0-4597-D94B-AEDF-1C490167743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92954" y="2298700"/>
            <a:ext cx="1597090" cy="1597090"/>
          </a:xfrm>
          <a:prstGeom prst="rect">
            <a:avLst/>
          </a:prstGeom>
        </p:spPr>
      </p:pic>
      <p:pic>
        <p:nvPicPr>
          <p:cNvPr id="99" name="Graphique 98">
            <a:extLst>
              <a:ext uri="{FF2B5EF4-FFF2-40B4-BE49-F238E27FC236}">
                <a16:creationId xmlns:a16="http://schemas.microsoft.com/office/drawing/2014/main" id="{B4425AE9-072E-A840-BF9C-BBD58082049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8601" y="2540000"/>
            <a:ext cx="1473200" cy="1473200"/>
          </a:xfrm>
          <a:prstGeom prst="rect">
            <a:avLst/>
          </a:prstGeom>
        </p:spPr>
      </p:pic>
      <p:sp>
        <p:nvSpPr>
          <p:cNvPr id="100" name="Bulle rectangulaire 99">
            <a:extLst>
              <a:ext uri="{FF2B5EF4-FFF2-40B4-BE49-F238E27FC236}">
                <a16:creationId xmlns:a16="http://schemas.microsoft.com/office/drawing/2014/main" id="{53AD23C4-5EE0-F945-BB25-DF283C8F0508}"/>
              </a:ext>
            </a:extLst>
          </p:cNvPr>
          <p:cNvSpPr/>
          <p:nvPr/>
        </p:nvSpPr>
        <p:spPr>
          <a:xfrm>
            <a:off x="3302000" y="1054100"/>
            <a:ext cx="3365500" cy="1181100"/>
          </a:xfrm>
          <a:prstGeom prst="wedgeRectCallout">
            <a:avLst>
              <a:gd name="adj1" fmla="val 7660"/>
              <a:gd name="adj2" fmla="val 67933"/>
            </a:avLst>
          </a:prstGeom>
          <a:gradFill flip="none" rotWithShape="1">
            <a:gsLst>
              <a:gs pos="0">
                <a:schemeClr val="bg1"/>
              </a:gs>
              <a:gs pos="100000">
                <a:schemeClr val="accent6">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1" name="Google Shape;111;p14">
            <a:extLst>
              <a:ext uri="{FF2B5EF4-FFF2-40B4-BE49-F238E27FC236}">
                <a16:creationId xmlns:a16="http://schemas.microsoft.com/office/drawing/2014/main" id="{1F9A9FFD-AB2D-744F-AAA2-21C4E0B35BAA}"/>
              </a:ext>
            </a:extLst>
          </p:cNvPr>
          <p:cNvSpPr txBox="1"/>
          <p:nvPr/>
        </p:nvSpPr>
        <p:spPr>
          <a:xfrm>
            <a:off x="4011887" y="1674036"/>
            <a:ext cx="1879612" cy="556176"/>
          </a:xfrm>
          <a:prstGeom prst="rect">
            <a:avLst/>
          </a:prstGeom>
          <a:noFill/>
          <a:ln>
            <a:noFill/>
          </a:ln>
        </p:spPr>
        <p:txBody>
          <a:bodyPr spcFirstLastPara="1" wrap="square" lIns="0" tIns="0" rIns="0" bIns="0" anchor="t" anchorCtr="0">
            <a:noAutofit/>
          </a:bodyPr>
          <a:lstStyle/>
          <a:p>
            <a:pPr marL="180975" indent="-180975">
              <a:lnSpc>
                <a:spcPct val="115000"/>
              </a:lnSpc>
              <a:spcAft>
                <a:spcPts val="200"/>
              </a:spcAft>
              <a:buClr>
                <a:srgbClr val="202D36"/>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a:ea typeface="Ubuntu"/>
                <a:cs typeface="Ubuntu"/>
                <a:sym typeface="Ubuntu"/>
              </a:rPr>
              <a:t>Apprenant(e) </a:t>
            </a:r>
          </a:p>
          <a:p>
            <a:pPr marL="180975" indent="-180975">
              <a:lnSpc>
                <a:spcPct val="115000"/>
              </a:lnSpc>
              <a:spcAft>
                <a:spcPts val="200"/>
              </a:spcAft>
              <a:buClr>
                <a:srgbClr val="202D36"/>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a:ea typeface="Ubuntu"/>
                <a:cs typeface="Ubuntu"/>
                <a:sym typeface="Ubuntu"/>
              </a:rPr>
              <a:t>Enseignant(e)</a:t>
            </a:r>
          </a:p>
        </p:txBody>
      </p:sp>
      <p:sp>
        <p:nvSpPr>
          <p:cNvPr id="102" name="ZoneTexte 101">
            <a:extLst>
              <a:ext uri="{FF2B5EF4-FFF2-40B4-BE49-F238E27FC236}">
                <a16:creationId xmlns:a16="http://schemas.microsoft.com/office/drawing/2014/main" id="{22B568AB-083F-204E-8397-44AF7E6B1C8B}"/>
              </a:ext>
            </a:extLst>
          </p:cNvPr>
          <p:cNvSpPr txBox="1"/>
          <p:nvPr/>
        </p:nvSpPr>
        <p:spPr>
          <a:xfrm>
            <a:off x="3492500" y="1231900"/>
            <a:ext cx="2938625" cy="584775"/>
          </a:xfrm>
          <a:prstGeom prst="rect">
            <a:avLst/>
          </a:prstGeom>
          <a:noFill/>
        </p:spPr>
        <p:txBody>
          <a:bodyPr wrap="none" rtlCol="0">
            <a:spAutoFit/>
          </a:bodyPr>
          <a:lstStyle/>
          <a:p>
            <a:pPr lvl="0"/>
            <a:r>
              <a:rPr lang="fr-CA" sz="1600">
                <a:solidFill>
                  <a:schemeClr val="accent6"/>
                </a:solidFill>
                <a:latin typeface="Viga"/>
                <a:ea typeface="Viga"/>
                <a:cs typeface="Viga"/>
                <a:sym typeface="Viga"/>
              </a:rPr>
              <a:t>Jugement et décision de qui ?</a:t>
            </a:r>
          </a:p>
          <a:p>
            <a:endParaRPr lang="fr-CA" sz="1600" strike="sngStrike">
              <a:solidFill>
                <a:schemeClr val="accent6"/>
              </a:solidFill>
            </a:endParaRPr>
          </a:p>
        </p:txBody>
      </p:sp>
      <p:sp>
        <p:nvSpPr>
          <p:cNvPr id="103" name="Bulle rectangulaire 102">
            <a:extLst>
              <a:ext uri="{FF2B5EF4-FFF2-40B4-BE49-F238E27FC236}">
                <a16:creationId xmlns:a16="http://schemas.microsoft.com/office/drawing/2014/main" id="{4CE1C2A0-F61B-4344-BF8A-6232B8497421}"/>
              </a:ext>
            </a:extLst>
          </p:cNvPr>
          <p:cNvSpPr/>
          <p:nvPr/>
        </p:nvSpPr>
        <p:spPr>
          <a:xfrm>
            <a:off x="271860" y="1054100"/>
            <a:ext cx="2966640" cy="1181100"/>
          </a:xfrm>
          <a:prstGeom prst="wedgeRectCallout">
            <a:avLst>
              <a:gd name="adj1" fmla="val -33069"/>
              <a:gd name="adj2" fmla="val 70084"/>
            </a:avLst>
          </a:prstGeom>
          <a:gradFill flip="none" rotWithShape="1">
            <a:gsLst>
              <a:gs pos="0">
                <a:schemeClr val="bg1"/>
              </a:gs>
              <a:gs pos="100000">
                <a:schemeClr val="accent6">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5" name="Bulle rectangulaire 104">
            <a:extLst>
              <a:ext uri="{FF2B5EF4-FFF2-40B4-BE49-F238E27FC236}">
                <a16:creationId xmlns:a16="http://schemas.microsoft.com/office/drawing/2014/main" id="{BF97C6A9-C654-DF4F-86DD-462AEFE41410}"/>
              </a:ext>
            </a:extLst>
          </p:cNvPr>
          <p:cNvSpPr/>
          <p:nvPr/>
        </p:nvSpPr>
        <p:spPr>
          <a:xfrm rot="10800000">
            <a:off x="297260" y="4703812"/>
            <a:ext cx="2814240" cy="1532012"/>
          </a:xfrm>
          <a:prstGeom prst="wedgeRectCallout">
            <a:avLst>
              <a:gd name="adj1" fmla="val 32857"/>
              <a:gd name="adj2" fmla="val 65782"/>
            </a:avLst>
          </a:prstGeom>
          <a:gradFill flip="none" rotWithShape="1">
            <a:gsLst>
              <a:gs pos="0">
                <a:schemeClr val="bg1"/>
              </a:gs>
              <a:gs pos="100000">
                <a:schemeClr val="accent6">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6" name="Google Shape;111;p14">
            <a:extLst>
              <a:ext uri="{FF2B5EF4-FFF2-40B4-BE49-F238E27FC236}">
                <a16:creationId xmlns:a16="http://schemas.microsoft.com/office/drawing/2014/main" id="{866D3844-0564-1A41-8882-0E3449075A12}"/>
              </a:ext>
            </a:extLst>
          </p:cNvPr>
          <p:cNvSpPr txBox="1"/>
          <p:nvPr/>
        </p:nvSpPr>
        <p:spPr>
          <a:xfrm>
            <a:off x="598714" y="1236905"/>
            <a:ext cx="1318986" cy="883995"/>
          </a:xfrm>
          <a:prstGeom prst="rect">
            <a:avLst/>
          </a:prstGeom>
          <a:noFill/>
          <a:ln>
            <a:noFill/>
          </a:ln>
        </p:spPr>
        <p:txBody>
          <a:bodyPr spcFirstLastPara="1" wrap="square" lIns="0" tIns="0" rIns="0" bIns="0" anchor="t" anchorCtr="0">
            <a:noAutofit/>
          </a:bodyPr>
          <a:lstStyle/>
          <a:p>
            <a:pPr>
              <a:spcAft>
                <a:spcPts val="200"/>
              </a:spcAft>
              <a:buClr>
                <a:schemeClr val="dk1"/>
              </a:buClr>
              <a:buSzPts val="800"/>
            </a:pPr>
            <a:r>
              <a:rPr lang="fr-CA" sz="1200" b="1">
                <a:solidFill>
                  <a:schemeClr val="accent5"/>
                </a:solidFill>
                <a:latin typeface="Ubuntu"/>
                <a:ea typeface="Ubuntu"/>
                <a:cs typeface="Ubuntu"/>
                <a:sym typeface="Ubuntu"/>
              </a:rPr>
              <a:t>VALEURS :</a:t>
            </a:r>
          </a:p>
          <a:p>
            <a:pPr marL="180975" indent="-180975">
              <a:lnSpc>
                <a:spcPct val="115000"/>
              </a:lnSpc>
              <a:spcAft>
                <a:spcPts val="200"/>
              </a:spcAft>
              <a:buClr>
                <a:srgbClr val="202D36"/>
              </a:buClr>
              <a:buSzPct val="100000"/>
              <a:buBlip>
                <a:blip r:embed="rId5">
                  <a:extLst>
                    <a:ext uri="{96DAC541-7B7A-43D3-8B79-37D633B846F1}">
                      <asvg:svgBlip xmlns:asvg="http://schemas.microsoft.com/office/drawing/2016/SVG/main" r:embed="rId6"/>
                    </a:ext>
                  </a:extLst>
                </a:blip>
              </a:buBlip>
            </a:pPr>
            <a:r>
              <a:rPr lang="fr" sz="1000">
                <a:solidFill>
                  <a:schemeClr val="dk1"/>
                </a:solidFill>
                <a:latin typeface="Ubuntu"/>
                <a:ea typeface="Ubuntu"/>
                <a:cs typeface="Ubuntu"/>
                <a:sym typeface="Ubuntu"/>
              </a:rPr>
              <a:t>Justice</a:t>
            </a:r>
            <a:endParaRPr lang="fr-CA" sz="1000">
              <a:solidFill>
                <a:schemeClr val="dk1"/>
              </a:solidFill>
              <a:latin typeface="Ubuntu"/>
              <a:ea typeface="Ubuntu"/>
              <a:cs typeface="Ubuntu"/>
              <a:sym typeface="Ubuntu"/>
            </a:endParaRPr>
          </a:p>
          <a:p>
            <a:pPr marL="180975" indent="-180975">
              <a:lnSpc>
                <a:spcPct val="115000"/>
              </a:lnSpc>
              <a:spcAft>
                <a:spcPts val="200"/>
              </a:spcAft>
              <a:buClr>
                <a:srgbClr val="202D36"/>
              </a:buClr>
              <a:buSzPct val="100000"/>
              <a:buBlip>
                <a:blip r:embed="rId5">
                  <a:extLst>
                    <a:ext uri="{96DAC541-7B7A-43D3-8B79-37D633B846F1}">
                      <asvg:svgBlip xmlns:asvg="http://schemas.microsoft.com/office/drawing/2016/SVG/main" r:embed="rId6"/>
                    </a:ext>
                  </a:extLst>
                </a:blip>
              </a:buBlip>
            </a:pPr>
            <a:r>
              <a:rPr lang="fr" sz="1000">
                <a:solidFill>
                  <a:schemeClr val="dk1"/>
                </a:solidFill>
                <a:latin typeface="Ubuntu"/>
                <a:ea typeface="Ubuntu"/>
                <a:cs typeface="Ubuntu"/>
                <a:sym typeface="Ubuntu"/>
              </a:rPr>
              <a:t>Égalité</a:t>
            </a:r>
            <a:endParaRPr lang="fr-CA" sz="1000">
              <a:solidFill>
                <a:schemeClr val="dk1"/>
              </a:solidFill>
              <a:latin typeface="Ubuntu"/>
              <a:ea typeface="Ubuntu"/>
              <a:cs typeface="Ubuntu"/>
              <a:sym typeface="Ubuntu"/>
            </a:endParaRPr>
          </a:p>
          <a:p>
            <a:pPr marL="180975" indent="-180975">
              <a:lnSpc>
                <a:spcPct val="115000"/>
              </a:lnSpc>
              <a:spcAft>
                <a:spcPts val="200"/>
              </a:spcAft>
              <a:buClr>
                <a:srgbClr val="202D36"/>
              </a:buClr>
              <a:buSzPct val="100000"/>
              <a:buBlip>
                <a:blip r:embed="rId5">
                  <a:extLst>
                    <a:ext uri="{96DAC541-7B7A-43D3-8B79-37D633B846F1}">
                      <asvg:svgBlip xmlns:asvg="http://schemas.microsoft.com/office/drawing/2016/SVG/main" r:embed="rId6"/>
                    </a:ext>
                  </a:extLst>
                </a:blip>
              </a:buBlip>
            </a:pPr>
            <a:r>
              <a:rPr lang="fr" sz="1000">
                <a:solidFill>
                  <a:schemeClr val="dk1"/>
                </a:solidFill>
                <a:latin typeface="Ubuntu"/>
                <a:ea typeface="Ubuntu"/>
                <a:cs typeface="Ubuntu"/>
                <a:sym typeface="Ubuntu"/>
              </a:rPr>
              <a:t>Équité</a:t>
            </a:r>
            <a:endParaRPr lang="fr-CA" sz="1200">
              <a:latin typeface="Ubuntu"/>
              <a:ea typeface="Ubuntu"/>
              <a:cs typeface="Ubuntu"/>
              <a:sym typeface="Ubuntu"/>
            </a:endParaRPr>
          </a:p>
        </p:txBody>
      </p:sp>
      <p:sp>
        <p:nvSpPr>
          <p:cNvPr id="107" name="Google Shape;111;p14">
            <a:extLst>
              <a:ext uri="{FF2B5EF4-FFF2-40B4-BE49-F238E27FC236}">
                <a16:creationId xmlns:a16="http://schemas.microsoft.com/office/drawing/2014/main" id="{15110F9A-B567-DF45-BFBD-DF1C3502B5BE}"/>
              </a:ext>
            </a:extLst>
          </p:cNvPr>
          <p:cNvSpPr txBox="1"/>
          <p:nvPr/>
        </p:nvSpPr>
        <p:spPr>
          <a:xfrm>
            <a:off x="1497008" y="1236905"/>
            <a:ext cx="1518468" cy="1493595"/>
          </a:xfrm>
          <a:prstGeom prst="rect">
            <a:avLst/>
          </a:prstGeom>
          <a:noFill/>
          <a:ln>
            <a:noFill/>
          </a:ln>
        </p:spPr>
        <p:txBody>
          <a:bodyPr spcFirstLastPara="1" wrap="square" lIns="0" tIns="0" rIns="0" bIns="0" anchor="t" anchorCtr="0">
            <a:noAutofit/>
          </a:bodyPr>
          <a:lstStyle/>
          <a:p>
            <a:pPr>
              <a:lnSpc>
                <a:spcPct val="115000"/>
              </a:lnSpc>
              <a:spcAft>
                <a:spcPts val="200"/>
              </a:spcAft>
              <a:buClr>
                <a:schemeClr val="dk1"/>
              </a:buClr>
              <a:buSzPts val="800"/>
            </a:pPr>
            <a:r>
              <a:rPr lang="fr-CA" sz="1200" b="1">
                <a:solidFill>
                  <a:schemeClr val="accent5"/>
                </a:solidFill>
                <a:latin typeface="Ubuntu"/>
                <a:sym typeface="Ubuntu"/>
              </a:rPr>
              <a:t>POURQUOI ? </a:t>
            </a:r>
          </a:p>
          <a:p>
            <a:pPr marL="180975" indent="-180975">
              <a:lnSpc>
                <a:spcPct val="115000"/>
              </a:lnSpc>
              <a:spcAft>
                <a:spcPts val="200"/>
              </a:spcAft>
              <a:buClr>
                <a:srgbClr val="000000"/>
              </a:buClr>
              <a:buSzPct val="100000"/>
              <a:buBlip>
                <a:blip r:embed="rId5">
                  <a:extLst>
                    <a:ext uri="{96DAC541-7B7A-43D3-8B79-37D633B846F1}">
                      <asvg:svgBlip xmlns:asvg="http://schemas.microsoft.com/office/drawing/2016/SVG/main" r:embed="rId6"/>
                    </a:ext>
                  </a:extLst>
                </a:blip>
              </a:buBlip>
            </a:pPr>
            <a:r>
              <a:rPr lang="fr-CA" sz="1000">
                <a:solidFill>
                  <a:srgbClr val="000000"/>
                </a:solidFill>
                <a:latin typeface="Ubuntu"/>
                <a:ea typeface="Ubuntu"/>
                <a:cs typeface="Ubuntu"/>
                <a:sym typeface="Ubuntu"/>
              </a:rPr>
              <a:t>Aide à l’apprentissage</a:t>
            </a:r>
          </a:p>
          <a:p>
            <a:pPr marL="180975" indent="-180975">
              <a:lnSpc>
                <a:spcPct val="115000"/>
              </a:lnSpc>
              <a:spcAft>
                <a:spcPts val="200"/>
              </a:spcAft>
              <a:buClr>
                <a:srgbClr val="000000"/>
              </a:buClr>
              <a:buSzPct val="100000"/>
              <a:buBlip>
                <a:blip r:embed="rId5">
                  <a:extLst>
                    <a:ext uri="{96DAC541-7B7A-43D3-8B79-37D633B846F1}">
                      <asvg:svgBlip xmlns:asvg="http://schemas.microsoft.com/office/drawing/2016/SVG/main" r:embed="rId6"/>
                    </a:ext>
                  </a:extLst>
                </a:blip>
              </a:buBlip>
            </a:pPr>
            <a:r>
              <a:rPr lang="fr-CA" sz="1000">
                <a:solidFill>
                  <a:srgbClr val="000000"/>
                </a:solidFill>
                <a:latin typeface="Ubuntu"/>
                <a:ea typeface="Ubuntu"/>
                <a:cs typeface="Ubuntu"/>
                <a:sym typeface="Ubuntu"/>
              </a:rPr>
              <a:t>Reconnaissance des compétences</a:t>
            </a:r>
            <a:endParaRPr lang="fr-CA" sz="1200">
              <a:latin typeface="Ubuntu"/>
              <a:ea typeface="Ubuntu"/>
              <a:cs typeface="Ubuntu"/>
              <a:sym typeface="Ubuntu"/>
            </a:endParaRPr>
          </a:p>
        </p:txBody>
      </p:sp>
      <p:sp>
        <p:nvSpPr>
          <p:cNvPr id="108" name="Google Shape;111;p14">
            <a:extLst>
              <a:ext uri="{FF2B5EF4-FFF2-40B4-BE49-F238E27FC236}">
                <a16:creationId xmlns:a16="http://schemas.microsoft.com/office/drawing/2014/main" id="{272DA026-C207-AA4D-A380-1AA5CABD8669}"/>
              </a:ext>
            </a:extLst>
          </p:cNvPr>
          <p:cNvSpPr txBox="1"/>
          <p:nvPr/>
        </p:nvSpPr>
        <p:spPr>
          <a:xfrm>
            <a:off x="508259" y="4806554"/>
            <a:ext cx="2463541" cy="1327546"/>
          </a:xfrm>
          <a:prstGeom prst="rect">
            <a:avLst/>
          </a:prstGeom>
          <a:noFill/>
          <a:ln>
            <a:noFill/>
          </a:ln>
        </p:spPr>
        <p:txBody>
          <a:bodyPr spcFirstLastPara="1" wrap="square" lIns="0" tIns="0" rIns="0" bIns="0" anchor="t" anchorCtr="0">
            <a:noAutofit/>
          </a:bodyPr>
          <a:lstStyle/>
          <a:p>
            <a:pPr>
              <a:lnSpc>
                <a:spcPct val="115000"/>
              </a:lnSpc>
              <a:spcBef>
                <a:spcPts val="400"/>
              </a:spcBef>
              <a:spcAft>
                <a:spcPts val="200"/>
              </a:spcAft>
              <a:buClr>
                <a:schemeClr val="dk1"/>
              </a:buClr>
              <a:buSzPts val="800"/>
            </a:pPr>
            <a:r>
              <a:rPr lang="fr-CA" sz="1200" b="1">
                <a:solidFill>
                  <a:schemeClr val="accent5"/>
                </a:solidFill>
                <a:latin typeface="Ubuntu"/>
                <a:sym typeface="Ubuntu"/>
              </a:rPr>
              <a:t>QUAND ?</a:t>
            </a:r>
          </a:p>
          <a:p>
            <a:pPr marL="180975" indent="-180975">
              <a:lnSpc>
                <a:spcPct val="115000"/>
              </a:lnSpc>
              <a:spcAft>
                <a:spcPts val="200"/>
              </a:spcAft>
              <a:buClr>
                <a:srgbClr val="333333"/>
              </a:buClr>
              <a:buSzPct val="100000"/>
              <a:buBlip>
                <a:blip r:embed="rId5">
                  <a:extLst>
                    <a:ext uri="{96DAC541-7B7A-43D3-8B79-37D633B846F1}">
                      <asvg:svgBlip xmlns:asvg="http://schemas.microsoft.com/office/drawing/2016/SVG/main" r:embed="rId6"/>
                    </a:ext>
                  </a:extLst>
                </a:blip>
              </a:buBlip>
            </a:pPr>
            <a:r>
              <a:rPr lang="fr-CA" sz="1000">
                <a:solidFill>
                  <a:srgbClr val="333333"/>
                </a:solidFill>
                <a:latin typeface="Ubuntu"/>
                <a:ea typeface="Ubuntu"/>
                <a:cs typeface="Ubuntu"/>
                <a:sym typeface="Ubuntu"/>
              </a:rPr>
              <a:t>Avant : dépistage</a:t>
            </a:r>
          </a:p>
          <a:p>
            <a:pPr marL="180975" indent="-180975">
              <a:lnSpc>
                <a:spcPct val="115000"/>
              </a:lnSpc>
              <a:spcAft>
                <a:spcPts val="200"/>
              </a:spcAft>
              <a:buClr>
                <a:srgbClr val="333333"/>
              </a:buClr>
              <a:buSzPct val="100000"/>
              <a:buBlip>
                <a:blip r:embed="rId5">
                  <a:extLst>
                    <a:ext uri="{96DAC541-7B7A-43D3-8B79-37D633B846F1}">
                      <asvg:svgBlip xmlns:asvg="http://schemas.microsoft.com/office/drawing/2016/SVG/main" r:embed="rId6"/>
                    </a:ext>
                  </a:extLst>
                </a:blip>
              </a:buBlip>
            </a:pPr>
            <a:r>
              <a:rPr lang="fr-CA" sz="1000">
                <a:solidFill>
                  <a:srgbClr val="333333"/>
                </a:solidFill>
                <a:latin typeface="Ubuntu"/>
                <a:ea typeface="Ubuntu"/>
                <a:cs typeface="Ubuntu"/>
                <a:sym typeface="Ubuntu"/>
              </a:rPr>
              <a:t>Pendant :  en aide à l’apprentissage </a:t>
            </a:r>
          </a:p>
          <a:p>
            <a:pPr marL="180975" indent="-180975">
              <a:lnSpc>
                <a:spcPct val="115000"/>
              </a:lnSpc>
              <a:spcAft>
                <a:spcPts val="200"/>
              </a:spcAft>
              <a:buClr>
                <a:srgbClr val="333333"/>
              </a:buClr>
              <a:buSzPct val="100000"/>
              <a:buBlip>
                <a:blip r:embed="rId5">
                  <a:extLst>
                    <a:ext uri="{96DAC541-7B7A-43D3-8B79-37D633B846F1}">
                      <asvg:svgBlip xmlns:asvg="http://schemas.microsoft.com/office/drawing/2016/SVG/main" r:embed="rId6"/>
                    </a:ext>
                  </a:extLst>
                </a:blip>
              </a:buBlip>
            </a:pPr>
            <a:r>
              <a:rPr lang="fr-CA" sz="1000">
                <a:solidFill>
                  <a:srgbClr val="333333"/>
                </a:solidFill>
                <a:latin typeface="Ubuntu"/>
                <a:ea typeface="Ubuntu"/>
                <a:cs typeface="Ubuntu"/>
                <a:sym typeface="Ubuntu"/>
              </a:rPr>
              <a:t>À la fin : reconnaissance des compétences</a:t>
            </a:r>
          </a:p>
          <a:p>
            <a:pPr marL="423323" indent="-270927">
              <a:lnSpc>
                <a:spcPct val="115000"/>
              </a:lnSpc>
              <a:spcAft>
                <a:spcPts val="200"/>
              </a:spcAft>
              <a:buClr>
                <a:srgbClr val="202D36"/>
              </a:buClr>
              <a:buSzPts val="800"/>
              <a:buFont typeface="Ubuntu"/>
              <a:buChar char="●"/>
            </a:pPr>
            <a:endParaRPr sz="1200">
              <a:latin typeface="Ubuntu"/>
              <a:ea typeface="Ubuntu"/>
              <a:cs typeface="Ubuntu"/>
              <a:sym typeface="Ubuntu"/>
            </a:endParaRPr>
          </a:p>
        </p:txBody>
      </p:sp>
      <p:sp>
        <p:nvSpPr>
          <p:cNvPr id="109" name="Bulle rectangulaire 108">
            <a:extLst>
              <a:ext uri="{FF2B5EF4-FFF2-40B4-BE49-F238E27FC236}">
                <a16:creationId xmlns:a16="http://schemas.microsoft.com/office/drawing/2014/main" id="{9F689948-897B-E242-9CE0-0679C33BFD24}"/>
              </a:ext>
            </a:extLst>
          </p:cNvPr>
          <p:cNvSpPr/>
          <p:nvPr/>
        </p:nvSpPr>
        <p:spPr>
          <a:xfrm>
            <a:off x="6782224" y="1056804"/>
            <a:ext cx="2184894" cy="1181100"/>
          </a:xfrm>
          <a:prstGeom prst="wedgeRectCallout">
            <a:avLst>
              <a:gd name="adj1" fmla="val 7660"/>
              <a:gd name="adj2" fmla="val 67933"/>
            </a:avLst>
          </a:prstGeom>
          <a:gradFill flip="none" rotWithShape="1">
            <a:gsLst>
              <a:gs pos="0">
                <a:schemeClr val="bg1"/>
              </a:gs>
              <a:gs pos="100000">
                <a:schemeClr val="accent6">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0" name="Google Shape;111;p14">
            <a:extLst>
              <a:ext uri="{FF2B5EF4-FFF2-40B4-BE49-F238E27FC236}">
                <a16:creationId xmlns:a16="http://schemas.microsoft.com/office/drawing/2014/main" id="{D16115E6-B758-AC4B-85F2-2337BEBC5F9C}"/>
              </a:ext>
            </a:extLst>
          </p:cNvPr>
          <p:cNvSpPr txBox="1"/>
          <p:nvPr/>
        </p:nvSpPr>
        <p:spPr>
          <a:xfrm>
            <a:off x="6975650" y="1232818"/>
            <a:ext cx="1879612" cy="900782"/>
          </a:xfrm>
          <a:prstGeom prst="rect">
            <a:avLst/>
          </a:prstGeom>
          <a:noFill/>
          <a:ln>
            <a:noFill/>
          </a:ln>
        </p:spPr>
        <p:txBody>
          <a:bodyPr spcFirstLastPara="1" wrap="square" lIns="0" tIns="0" rIns="0" bIns="0" anchor="t" anchorCtr="0">
            <a:noAutofit/>
          </a:bodyPr>
          <a:lstStyle/>
          <a:p>
            <a:pPr>
              <a:spcAft>
                <a:spcPts val="200"/>
              </a:spcAft>
              <a:buClr>
                <a:schemeClr val="dk1"/>
              </a:buClr>
              <a:buSzPts val="800"/>
            </a:pPr>
            <a:r>
              <a:rPr lang="fr-CA" sz="1200" b="1">
                <a:solidFill>
                  <a:schemeClr val="accent5"/>
                </a:solidFill>
                <a:latin typeface="Ubuntu"/>
                <a:sym typeface="Ubuntu"/>
              </a:rPr>
              <a:t>L’APPRENANT(E) :</a:t>
            </a:r>
            <a:endParaRPr lang="fr-CA" sz="1200" b="1">
              <a:solidFill>
                <a:schemeClr val="accent5"/>
              </a:solidFill>
              <a:latin typeface="Ubuntu"/>
              <a:ea typeface="Ubuntu"/>
              <a:cs typeface="Ubuntu"/>
              <a:sym typeface="Ubuntu"/>
            </a:endParaRPr>
          </a:p>
          <a:p>
            <a:pPr marL="180975" indent="-180975">
              <a:lnSpc>
                <a:spcPct val="115000"/>
              </a:lnSpc>
              <a:spcAft>
                <a:spcPts val="200"/>
              </a:spcAft>
              <a:buClr>
                <a:srgbClr val="202D36"/>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a:ea typeface="Ubuntu"/>
                <a:cs typeface="Ubuntu"/>
                <a:sym typeface="Ubuntu"/>
              </a:rPr>
              <a:t>Se situe par rapport aux apprentissages ciblés</a:t>
            </a:r>
          </a:p>
          <a:p>
            <a:pPr marL="180975" indent="-180975">
              <a:lnSpc>
                <a:spcPct val="115000"/>
              </a:lnSpc>
              <a:spcAft>
                <a:spcPts val="200"/>
              </a:spcAft>
              <a:buClr>
                <a:srgbClr val="202D36"/>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a:ea typeface="Ubuntu"/>
                <a:cs typeface="Ubuntu"/>
                <a:sym typeface="Ubuntu"/>
              </a:rPr>
              <a:t>Régule sa démarche</a:t>
            </a:r>
            <a:endParaRPr lang="fr-CA" sz="1000">
              <a:solidFill>
                <a:srgbClr val="000000"/>
              </a:solidFill>
              <a:latin typeface="Ubuntu"/>
              <a:ea typeface="Ubuntu"/>
              <a:cs typeface="Ubuntu"/>
              <a:sym typeface="Ubuntu"/>
            </a:endParaRPr>
          </a:p>
        </p:txBody>
      </p:sp>
      <p:sp>
        <p:nvSpPr>
          <p:cNvPr id="111" name="Bulle rectangulaire 110">
            <a:extLst>
              <a:ext uri="{FF2B5EF4-FFF2-40B4-BE49-F238E27FC236}">
                <a16:creationId xmlns:a16="http://schemas.microsoft.com/office/drawing/2014/main" id="{9506B2A2-5131-ED46-A6BA-D07AAD0DBFEF}"/>
              </a:ext>
            </a:extLst>
          </p:cNvPr>
          <p:cNvSpPr/>
          <p:nvPr/>
        </p:nvSpPr>
        <p:spPr>
          <a:xfrm rot="10800000">
            <a:off x="6756400" y="4703688"/>
            <a:ext cx="2197100" cy="1532012"/>
          </a:xfrm>
          <a:prstGeom prst="wedgeRectCallout">
            <a:avLst>
              <a:gd name="adj1" fmla="val -9365"/>
              <a:gd name="adj2" fmla="val 64953"/>
            </a:avLst>
          </a:prstGeom>
          <a:gradFill flip="none" rotWithShape="1">
            <a:gsLst>
              <a:gs pos="0">
                <a:schemeClr val="bg1"/>
              </a:gs>
              <a:gs pos="100000">
                <a:schemeClr val="accent6">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2" name="Google Shape;111;p14">
            <a:extLst>
              <a:ext uri="{FF2B5EF4-FFF2-40B4-BE49-F238E27FC236}">
                <a16:creationId xmlns:a16="http://schemas.microsoft.com/office/drawing/2014/main" id="{B74F4968-3D8D-4D49-B058-DE27B4E30483}"/>
              </a:ext>
            </a:extLst>
          </p:cNvPr>
          <p:cNvSpPr txBox="1"/>
          <p:nvPr/>
        </p:nvSpPr>
        <p:spPr>
          <a:xfrm>
            <a:off x="7039150" y="4855097"/>
            <a:ext cx="1879612" cy="1139303"/>
          </a:xfrm>
          <a:prstGeom prst="rect">
            <a:avLst/>
          </a:prstGeom>
          <a:noFill/>
          <a:ln>
            <a:noFill/>
          </a:ln>
        </p:spPr>
        <p:txBody>
          <a:bodyPr spcFirstLastPara="1" wrap="square" lIns="0" tIns="0" rIns="0" bIns="0" anchor="t" anchorCtr="0">
            <a:noAutofit/>
          </a:bodyPr>
          <a:lstStyle/>
          <a:p>
            <a:pPr>
              <a:lnSpc>
                <a:spcPct val="115000"/>
              </a:lnSpc>
              <a:spcBef>
                <a:spcPts val="400"/>
              </a:spcBef>
              <a:spcAft>
                <a:spcPts val="200"/>
              </a:spcAft>
              <a:buClr>
                <a:schemeClr val="dk1"/>
              </a:buClr>
              <a:buSzPts val="800"/>
            </a:pPr>
            <a:r>
              <a:rPr lang="fr-CA" sz="1200" b="1">
                <a:solidFill>
                  <a:schemeClr val="accent5"/>
                </a:solidFill>
                <a:latin typeface="Ubuntu"/>
                <a:sym typeface="Ubuntu"/>
              </a:rPr>
              <a:t>L’ENSEIGNANT(E) : </a:t>
            </a:r>
          </a:p>
          <a:p>
            <a:pPr marL="180975" indent="-180975">
              <a:lnSpc>
                <a:spcPct val="115000"/>
              </a:lnSpc>
              <a:spcAft>
                <a:spcPts val="200"/>
              </a:spcAft>
              <a:buClr>
                <a:srgbClr val="000000"/>
              </a:buClr>
              <a:buSzPct val="100000"/>
              <a:buBlip>
                <a:blip r:embed="rId5">
                  <a:extLst>
                    <a:ext uri="{96DAC541-7B7A-43D3-8B79-37D633B846F1}">
                      <asvg:svgBlip xmlns:asvg="http://schemas.microsoft.com/office/drawing/2016/SVG/main" r:embed="rId6"/>
                    </a:ext>
                  </a:extLst>
                </a:blip>
              </a:buBlip>
            </a:pPr>
            <a:r>
              <a:rPr lang="fr-CA" sz="1000">
                <a:solidFill>
                  <a:srgbClr val="000000"/>
                </a:solidFill>
                <a:latin typeface="Ubuntu"/>
                <a:ea typeface="Ubuntu"/>
                <a:cs typeface="Ubuntu"/>
                <a:sym typeface="Ubuntu"/>
              </a:rPr>
              <a:t>Régule l’enseignement</a:t>
            </a:r>
          </a:p>
          <a:p>
            <a:pPr marL="180975" indent="-180975">
              <a:lnSpc>
                <a:spcPct val="115000"/>
              </a:lnSpc>
              <a:spcAft>
                <a:spcPts val="200"/>
              </a:spcAft>
              <a:buClr>
                <a:srgbClr val="000000"/>
              </a:buClr>
              <a:buSzPct val="100000"/>
              <a:buBlip>
                <a:blip r:embed="rId5">
                  <a:extLst>
                    <a:ext uri="{96DAC541-7B7A-43D3-8B79-37D633B846F1}">
                      <asvg:svgBlip xmlns:asvg="http://schemas.microsoft.com/office/drawing/2016/SVG/main" r:embed="rId6"/>
                    </a:ext>
                  </a:extLst>
                </a:blip>
              </a:buBlip>
            </a:pPr>
            <a:r>
              <a:rPr lang="fr-CA" sz="1000">
                <a:solidFill>
                  <a:srgbClr val="000000"/>
                </a:solidFill>
                <a:latin typeface="Ubuntu"/>
                <a:ea typeface="Ubuntu"/>
                <a:cs typeface="Ubuntu"/>
                <a:sym typeface="Ubuntu"/>
              </a:rPr>
              <a:t>Porte un jugement</a:t>
            </a:r>
          </a:p>
        </p:txBody>
      </p:sp>
      <p:pic>
        <p:nvPicPr>
          <p:cNvPr id="113" name="Graphique 112">
            <a:extLst>
              <a:ext uri="{FF2B5EF4-FFF2-40B4-BE49-F238E27FC236}">
                <a16:creationId xmlns:a16="http://schemas.microsoft.com/office/drawing/2014/main" id="{F1A52054-FCE7-144E-8E76-046BC73A9CE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153400" y="127000"/>
            <a:ext cx="1006645" cy="1006645"/>
          </a:xfrm>
          <a:prstGeom prst="rect">
            <a:avLst/>
          </a:prstGeom>
        </p:spPr>
      </p:pic>
      <p:sp>
        <p:nvSpPr>
          <p:cNvPr id="114" name="Rectangle 113">
            <a:extLst>
              <a:ext uri="{FF2B5EF4-FFF2-40B4-BE49-F238E27FC236}">
                <a16:creationId xmlns:a16="http://schemas.microsoft.com/office/drawing/2014/main" id="{3090E3AA-5EBD-754B-92B9-B73E50340E15}"/>
              </a:ext>
            </a:extLst>
          </p:cNvPr>
          <p:cNvSpPr/>
          <p:nvPr/>
        </p:nvSpPr>
        <p:spPr>
          <a:xfrm rot="16200000">
            <a:off x="8483600" y="3205056"/>
            <a:ext cx="1549400" cy="4129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400">
                <a:solidFill>
                  <a:schemeClr val="accent1"/>
                </a:solidFill>
                <a:latin typeface="Viga"/>
                <a:ea typeface="Viga"/>
                <a:cs typeface="Viga"/>
                <a:sym typeface="Viga"/>
              </a:rPr>
              <a:t> À distance</a:t>
            </a:r>
          </a:p>
        </p:txBody>
      </p:sp>
      <p:grpSp>
        <p:nvGrpSpPr>
          <p:cNvPr id="116" name="Groupe 115">
            <a:extLst>
              <a:ext uri="{FF2B5EF4-FFF2-40B4-BE49-F238E27FC236}">
                <a16:creationId xmlns:a16="http://schemas.microsoft.com/office/drawing/2014/main" id="{45888FA9-E4AB-7F47-95FB-3F1A37443CEF}"/>
              </a:ext>
            </a:extLst>
          </p:cNvPr>
          <p:cNvGrpSpPr/>
          <p:nvPr/>
        </p:nvGrpSpPr>
        <p:grpSpPr>
          <a:xfrm>
            <a:off x="0" y="6148818"/>
            <a:ext cx="9239749" cy="570481"/>
            <a:chOff x="0" y="6148818"/>
            <a:chExt cx="9239749" cy="570481"/>
          </a:xfrm>
        </p:grpSpPr>
        <p:sp>
          <p:nvSpPr>
            <p:cNvPr id="117" name="Rectangle 116">
              <a:extLst>
                <a:ext uri="{FF2B5EF4-FFF2-40B4-BE49-F238E27FC236}">
                  <a16:creationId xmlns:a16="http://schemas.microsoft.com/office/drawing/2014/main" id="{0C0BAA84-5912-5640-B6D6-6991BBAAD11B}"/>
                </a:ext>
              </a:extLst>
            </p:cNvPr>
            <p:cNvSpPr/>
            <p:nvPr/>
          </p:nvSpPr>
          <p:spPr>
            <a:xfrm>
              <a:off x="908942" y="6410321"/>
              <a:ext cx="2018181"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10 – Évaluation à distance</a:t>
              </a:r>
            </a:p>
          </p:txBody>
        </p:sp>
        <p:cxnSp>
          <p:nvCxnSpPr>
            <p:cNvPr id="121" name="Connecteur droit 120">
              <a:extLst>
                <a:ext uri="{FF2B5EF4-FFF2-40B4-BE49-F238E27FC236}">
                  <a16:creationId xmlns:a16="http://schemas.microsoft.com/office/drawing/2014/main" id="{211C78DC-584A-EE4B-BAB1-5A388C71AAA6}"/>
                </a:ext>
              </a:extLst>
            </p:cNvPr>
            <p:cNvCxnSpPr>
              <a:cxnSpLocks/>
            </p:cNvCxnSpPr>
            <p:nvPr/>
          </p:nvCxnSpPr>
          <p:spPr>
            <a:xfrm>
              <a:off x="3194513" y="6478858"/>
              <a:ext cx="4940336"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2" name="Connecteur droit 121">
              <a:extLst>
                <a:ext uri="{FF2B5EF4-FFF2-40B4-BE49-F238E27FC236}">
                  <a16:creationId xmlns:a16="http://schemas.microsoft.com/office/drawing/2014/main" id="{C6F77289-9008-474D-A1D5-7E43B5C6A26D}"/>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3" name="Google Shape;126;p27">
              <a:extLst>
                <a:ext uri="{FF2B5EF4-FFF2-40B4-BE49-F238E27FC236}">
                  <a16:creationId xmlns:a16="http://schemas.microsoft.com/office/drawing/2014/main" id="{C09D28C9-7E23-FA47-8374-E8981CA0AD83}"/>
                </a:ext>
              </a:extLst>
            </p:cNvPr>
            <p:cNvSpPr txBox="1"/>
            <p:nvPr/>
          </p:nvSpPr>
          <p:spPr>
            <a:xfrm>
              <a:off x="78232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2021-06-29</a:t>
              </a:r>
              <a:endParaRPr sz="800">
                <a:solidFill>
                  <a:schemeClr val="accent6">
                    <a:lumMod val="20000"/>
                    <a:lumOff val="80000"/>
                  </a:schemeClr>
                </a:solidFill>
                <a:latin typeface="Viga"/>
                <a:ea typeface="Viga"/>
                <a:cs typeface="Viga"/>
                <a:sym typeface="Viga"/>
              </a:endParaRPr>
            </a:p>
          </p:txBody>
        </p:sp>
        <p:pic>
          <p:nvPicPr>
            <p:cNvPr id="124" name="Graphique 123">
              <a:extLst>
                <a:ext uri="{FF2B5EF4-FFF2-40B4-BE49-F238E27FC236}">
                  <a16:creationId xmlns:a16="http://schemas.microsoft.com/office/drawing/2014/main" id="{135D2138-4E3D-1648-9180-58724A03DD4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02047" y="6148818"/>
              <a:ext cx="399337" cy="570481"/>
            </a:xfrm>
            <a:prstGeom prst="rect">
              <a:avLst/>
            </a:prstGeom>
          </p:spPr>
        </p:pic>
      </p:grpSp>
      <p:sp>
        <p:nvSpPr>
          <p:cNvPr id="46" name="ZoneTexte 45">
            <a:extLst>
              <a:ext uri="{FF2B5EF4-FFF2-40B4-BE49-F238E27FC236}">
                <a16:creationId xmlns:a16="http://schemas.microsoft.com/office/drawing/2014/main" id="{0D46128D-803D-4141-849E-F338F3D60FE6}"/>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3439606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B7D3F8A8-A67B-2440-A568-5459E516257A}"/>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2C55CA78-8F3C-FB46-BC9D-87D14A87B274}"/>
              </a:ext>
            </a:extLst>
          </p:cNvPr>
          <p:cNvSpPr txBox="1">
            <a:spLocks/>
          </p:cNvSpPr>
          <p:nvPr/>
        </p:nvSpPr>
        <p:spPr>
          <a:xfrm>
            <a:off x="339637" y="484394"/>
            <a:ext cx="4820194" cy="707886"/>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Les 3 </a:t>
            </a:r>
            <a:r>
              <a:rPr lang="fr-CA" sz="3200" err="1">
                <a:solidFill>
                  <a:srgbClr val="FAA32C"/>
                </a:solidFill>
                <a:latin typeface="Viga" panose="020B0604020202020204" charset="0"/>
              </a:rPr>
              <a:t>microformations</a:t>
            </a:r>
            <a:endParaRPr lang="fr-CA" sz="3200">
              <a:solidFill>
                <a:srgbClr val="FAA32C"/>
              </a:solidFill>
              <a:latin typeface="Viga" panose="020B0604020202020204" charset="0"/>
            </a:endParaRPr>
          </a:p>
          <a:p>
            <a:pPr algn="r"/>
            <a:endParaRPr lang="fr-CA" sz="3200"/>
          </a:p>
        </p:txBody>
      </p:sp>
      <p:sp>
        <p:nvSpPr>
          <p:cNvPr id="11" name="Rectangle 10">
            <a:extLst>
              <a:ext uri="{FF2B5EF4-FFF2-40B4-BE49-F238E27FC236}">
                <a16:creationId xmlns:a16="http://schemas.microsoft.com/office/drawing/2014/main" id="{AC7B1755-ADBB-5949-84E8-572B7A80514A}"/>
              </a:ext>
            </a:extLst>
          </p:cNvPr>
          <p:cNvSpPr/>
          <p:nvPr/>
        </p:nvSpPr>
        <p:spPr>
          <a:xfrm>
            <a:off x="1654297" y="941604"/>
            <a:ext cx="4229971" cy="338554"/>
          </a:xfrm>
          <a:prstGeom prst="rect">
            <a:avLst/>
          </a:prstGeom>
        </p:spPr>
        <p:txBody>
          <a:bodyPr wrap="square">
            <a:spAutoFit/>
          </a:bodyPr>
          <a:lstStyle/>
          <a:p>
            <a:r>
              <a:rPr lang="fr-CA" sz="1600">
                <a:solidFill>
                  <a:srgbClr val="FFFFFF"/>
                </a:solidFill>
                <a:latin typeface="Ubuntu" panose="020B0604020202020204" charset="0"/>
              </a:rPr>
              <a:t>qui sont publiées sur Campus RÉCIT</a:t>
            </a:r>
            <a:endParaRPr lang="fr-FR" sz="1600"/>
          </a:p>
        </p:txBody>
      </p:sp>
      <p:sp>
        <p:nvSpPr>
          <p:cNvPr id="3" name="ZoneTexte 2">
            <a:extLst>
              <a:ext uri="{FF2B5EF4-FFF2-40B4-BE49-F238E27FC236}">
                <a16:creationId xmlns:a16="http://schemas.microsoft.com/office/drawing/2014/main" id="{DF679B4F-0F9A-3D46-98C6-5965CEE95A70}"/>
              </a:ext>
            </a:extLst>
          </p:cNvPr>
          <p:cNvSpPr txBox="1"/>
          <p:nvPr/>
        </p:nvSpPr>
        <p:spPr>
          <a:xfrm>
            <a:off x="7445829" y="757646"/>
            <a:ext cx="0" cy="0"/>
          </a:xfrm>
          <a:prstGeom prst="rect">
            <a:avLst/>
          </a:prstGeom>
          <a:noFill/>
        </p:spPr>
        <p:txBody>
          <a:bodyPr wrap="none" lIns="0" tIns="0" rIns="0" bIns="0" rtlCol="0" anchor="t" anchorCtr="0">
            <a:noAutofit/>
          </a:bodyPr>
          <a:lstStyle/>
          <a:p>
            <a:pPr algn="l"/>
            <a:endParaRPr lang="fr-FR" sz="1100" err="1">
              <a:latin typeface="Ubuntu" panose="020B0504030602030204" pitchFamily="34" charset="0"/>
            </a:endParaRPr>
          </a:p>
        </p:txBody>
      </p:sp>
      <p:sp>
        <p:nvSpPr>
          <p:cNvPr id="14" name="Rectangle 13">
            <a:extLst>
              <a:ext uri="{FF2B5EF4-FFF2-40B4-BE49-F238E27FC236}">
                <a16:creationId xmlns:a16="http://schemas.microsoft.com/office/drawing/2014/main" id="{D9805B06-7DBF-7D4F-B4DB-7930566DD5F9}"/>
              </a:ext>
            </a:extLst>
          </p:cNvPr>
          <p:cNvSpPr/>
          <p:nvPr/>
        </p:nvSpPr>
        <p:spPr>
          <a:xfrm>
            <a:off x="831245" y="1280158"/>
            <a:ext cx="4229971" cy="276999"/>
          </a:xfrm>
          <a:prstGeom prst="rect">
            <a:avLst/>
          </a:prstGeom>
        </p:spPr>
        <p:txBody>
          <a:bodyPr wrap="square">
            <a:spAutoFit/>
          </a:bodyPr>
          <a:lstStyle/>
          <a:p>
            <a:pPr algn="r"/>
            <a:r>
              <a:rPr lang="fr-CA" sz="1200">
                <a:solidFill>
                  <a:srgbClr val="FFFFFF"/>
                </a:solidFill>
                <a:latin typeface="Ubuntu" panose="020B0604020202020204" charset="0"/>
              </a:rPr>
              <a:t>Les 10 autres sont dans le four à 350</a:t>
            </a:r>
            <a:endParaRPr lang="fr-FR" sz="1200"/>
          </a:p>
        </p:txBody>
      </p:sp>
      <p:pic>
        <p:nvPicPr>
          <p:cNvPr id="15" name="Image 14">
            <a:hlinkClick r:id="rId8"/>
            <a:extLst>
              <a:ext uri="{FF2B5EF4-FFF2-40B4-BE49-F238E27FC236}">
                <a16:creationId xmlns:a16="http://schemas.microsoft.com/office/drawing/2014/main" id="{D85E5591-7300-6249-A2EF-858F711D7275}"/>
              </a:ext>
            </a:extLst>
          </p:cNvPr>
          <p:cNvPicPr>
            <a:picLocks noChangeAspect="1"/>
          </p:cNvPicPr>
          <p:nvPr/>
        </p:nvPicPr>
        <p:blipFill>
          <a:blip r:embed="rId9"/>
          <a:stretch>
            <a:fillRect/>
          </a:stretch>
        </p:blipFill>
        <p:spPr>
          <a:xfrm>
            <a:off x="5644378" y="903071"/>
            <a:ext cx="2721439" cy="1378863"/>
          </a:xfrm>
          <a:prstGeom prst="rect">
            <a:avLst/>
          </a:prstGeom>
          <a:ln>
            <a:solidFill>
              <a:schemeClr val="accent1"/>
            </a:solidFill>
          </a:ln>
        </p:spPr>
      </p:pic>
      <p:pic>
        <p:nvPicPr>
          <p:cNvPr id="2" name="Image 1">
            <a:hlinkClick r:id="rId10"/>
            <a:extLst>
              <a:ext uri="{FF2B5EF4-FFF2-40B4-BE49-F238E27FC236}">
                <a16:creationId xmlns:a16="http://schemas.microsoft.com/office/drawing/2014/main" id="{FA649D53-06CB-CF49-8681-51CC36DF9C42}"/>
              </a:ext>
            </a:extLst>
          </p:cNvPr>
          <p:cNvPicPr>
            <a:picLocks noChangeAspect="1"/>
          </p:cNvPicPr>
          <p:nvPr/>
        </p:nvPicPr>
        <p:blipFill>
          <a:blip r:embed="rId11"/>
          <a:stretch>
            <a:fillRect/>
          </a:stretch>
        </p:blipFill>
        <p:spPr>
          <a:xfrm>
            <a:off x="5644378" y="2463668"/>
            <a:ext cx="2721439" cy="1378862"/>
          </a:xfrm>
          <a:prstGeom prst="rect">
            <a:avLst/>
          </a:prstGeom>
          <a:ln>
            <a:solidFill>
              <a:schemeClr val="accent1"/>
            </a:solidFill>
          </a:ln>
        </p:spPr>
      </p:pic>
      <p:pic>
        <p:nvPicPr>
          <p:cNvPr id="4" name="Image 3">
            <a:hlinkClick r:id="rId12"/>
            <a:extLst>
              <a:ext uri="{FF2B5EF4-FFF2-40B4-BE49-F238E27FC236}">
                <a16:creationId xmlns:a16="http://schemas.microsoft.com/office/drawing/2014/main" id="{66F35C4D-6AC1-E24C-B0F6-746AE07B2396}"/>
              </a:ext>
            </a:extLst>
          </p:cNvPr>
          <p:cNvPicPr>
            <a:picLocks noChangeAspect="1"/>
          </p:cNvPicPr>
          <p:nvPr/>
        </p:nvPicPr>
        <p:blipFill>
          <a:blip r:embed="rId13"/>
          <a:stretch>
            <a:fillRect/>
          </a:stretch>
        </p:blipFill>
        <p:spPr>
          <a:xfrm>
            <a:off x="5644379" y="4024264"/>
            <a:ext cx="2730420" cy="1378862"/>
          </a:xfrm>
          <a:prstGeom prst="rect">
            <a:avLst/>
          </a:prstGeom>
          <a:ln>
            <a:solidFill>
              <a:schemeClr val="accent1"/>
            </a:solidFill>
          </a:ln>
        </p:spPr>
      </p:pic>
      <p:pic>
        <p:nvPicPr>
          <p:cNvPr id="9" name="Image 8">
            <a:extLst>
              <a:ext uri="{FF2B5EF4-FFF2-40B4-BE49-F238E27FC236}">
                <a16:creationId xmlns:a16="http://schemas.microsoft.com/office/drawing/2014/main" id="{B3BE2FDA-E6F3-E33D-011B-307D646A18EC}"/>
              </a:ext>
            </a:extLst>
          </p:cNvPr>
          <p:cNvPicPr>
            <a:picLocks noChangeAspect="1"/>
          </p:cNvPicPr>
          <p:nvPr/>
        </p:nvPicPr>
        <p:blipFill>
          <a:blip r:embed="rId14"/>
          <a:stretch>
            <a:fillRect/>
          </a:stretch>
        </p:blipFill>
        <p:spPr>
          <a:xfrm>
            <a:off x="2637132" y="2463668"/>
            <a:ext cx="2810782" cy="1378800"/>
          </a:xfrm>
          <a:prstGeom prst="rect">
            <a:avLst/>
          </a:prstGeom>
          <a:ln>
            <a:solidFill>
              <a:schemeClr val="accent1"/>
            </a:solidFill>
          </a:ln>
        </p:spPr>
      </p:pic>
      <p:pic>
        <p:nvPicPr>
          <p:cNvPr id="10" name="Image 9">
            <a:extLst>
              <a:ext uri="{FF2B5EF4-FFF2-40B4-BE49-F238E27FC236}">
                <a16:creationId xmlns:a16="http://schemas.microsoft.com/office/drawing/2014/main" id="{2A7E64AF-959C-1F2D-E13D-1D03150BC8F0}"/>
              </a:ext>
            </a:extLst>
          </p:cNvPr>
          <p:cNvPicPr>
            <a:picLocks noChangeAspect="1"/>
          </p:cNvPicPr>
          <p:nvPr/>
        </p:nvPicPr>
        <p:blipFill>
          <a:blip r:embed="rId15"/>
          <a:stretch>
            <a:fillRect/>
          </a:stretch>
        </p:blipFill>
        <p:spPr>
          <a:xfrm>
            <a:off x="2629166" y="4024264"/>
            <a:ext cx="2818748" cy="1378800"/>
          </a:xfrm>
          <a:prstGeom prst="rect">
            <a:avLst/>
          </a:prstGeom>
          <a:ln>
            <a:solidFill>
              <a:schemeClr val="accent1"/>
            </a:solidFill>
          </a:ln>
        </p:spPr>
      </p:pic>
    </p:spTree>
    <p:extLst>
      <p:ext uri="{BB962C8B-B14F-4D97-AF65-F5344CB8AC3E}">
        <p14:creationId xmlns:p14="http://schemas.microsoft.com/office/powerpoint/2010/main" val="5886426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160A8F05-7FFA-2A40-AF2A-C7CE39283FCD}"/>
              </a:ext>
            </a:extLst>
          </p:cNvPr>
          <p:cNvSpPr/>
          <p:nvPr/>
        </p:nvSpPr>
        <p:spPr>
          <a:xfrm>
            <a:off x="0" y="220727"/>
            <a:ext cx="12192000" cy="615553"/>
          </a:xfrm>
          <a:prstGeom prst="rect">
            <a:avLst/>
          </a:prstGeom>
        </p:spPr>
        <p:txBody>
          <a:bodyPr wrap="square" lIns="0" tIns="0" rIns="0" bIns="0">
            <a:spAutoFit/>
          </a:bodyPr>
          <a:lstStyle/>
          <a:p>
            <a:pPr algn="ctr"/>
            <a:r>
              <a:rPr lang="fr-CA" sz="4000">
                <a:solidFill>
                  <a:schemeClr val="accent2"/>
                </a:solidFill>
                <a:latin typeface="Caveat" pitchFamily="2" charset="0"/>
                <a:sym typeface="Caveat"/>
              </a:rPr>
              <a:t>Trianguler l’évaluation en ligne</a:t>
            </a:r>
          </a:p>
        </p:txBody>
      </p:sp>
      <p:cxnSp>
        <p:nvCxnSpPr>
          <p:cNvPr id="44" name="Connecteur droit 43">
            <a:extLst>
              <a:ext uri="{FF2B5EF4-FFF2-40B4-BE49-F238E27FC236}">
                <a16:creationId xmlns:a16="http://schemas.microsoft.com/office/drawing/2014/main" id="{EFF2DF78-CD91-B849-8B72-D9D20D303921}"/>
              </a:ext>
            </a:extLst>
          </p:cNvPr>
          <p:cNvCxnSpPr>
            <a:cxnSpLocks/>
          </p:cNvCxnSpPr>
          <p:nvPr/>
        </p:nvCxnSpPr>
        <p:spPr>
          <a:xfrm>
            <a:off x="0" y="554636"/>
            <a:ext cx="323787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D4ED6DE6-818C-6447-BA1E-AC266BAD6458}"/>
              </a:ext>
            </a:extLst>
          </p:cNvPr>
          <p:cNvCxnSpPr>
            <a:cxnSpLocks/>
          </p:cNvCxnSpPr>
          <p:nvPr/>
        </p:nvCxnSpPr>
        <p:spPr>
          <a:xfrm>
            <a:off x="8979108" y="557134"/>
            <a:ext cx="321289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Groupe 2">
            <a:extLst>
              <a:ext uri="{FF2B5EF4-FFF2-40B4-BE49-F238E27FC236}">
                <a16:creationId xmlns:a16="http://schemas.microsoft.com/office/drawing/2014/main" id="{416FFCF6-FBAC-CF47-88A0-CF9ACC3D32E4}"/>
              </a:ext>
            </a:extLst>
          </p:cNvPr>
          <p:cNvGrpSpPr/>
          <p:nvPr/>
        </p:nvGrpSpPr>
        <p:grpSpPr>
          <a:xfrm rot="10800000">
            <a:off x="2718528" y="761583"/>
            <a:ext cx="6515100" cy="5994400"/>
            <a:chOff x="2718528" y="761583"/>
            <a:chExt cx="6515100" cy="5994400"/>
          </a:xfrm>
        </p:grpSpPr>
        <p:pic>
          <p:nvPicPr>
            <p:cNvPr id="49" name="Graphique 48">
              <a:extLst>
                <a:ext uri="{FF2B5EF4-FFF2-40B4-BE49-F238E27FC236}">
                  <a16:creationId xmlns:a16="http://schemas.microsoft.com/office/drawing/2014/main" id="{52B4E31C-C845-1047-841A-B70BBD5D2F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718528" y="761583"/>
              <a:ext cx="6515100" cy="5994400"/>
            </a:xfrm>
            <a:prstGeom prst="rect">
              <a:avLst/>
            </a:prstGeom>
          </p:spPr>
        </p:pic>
        <p:sp>
          <p:nvSpPr>
            <p:cNvPr id="92" name="Rectangle 91">
              <a:extLst>
                <a:ext uri="{FF2B5EF4-FFF2-40B4-BE49-F238E27FC236}">
                  <a16:creationId xmlns:a16="http://schemas.microsoft.com/office/drawing/2014/main" id="{5BCDCA0A-6541-9946-8431-0E258003493F}"/>
                </a:ext>
              </a:extLst>
            </p:cNvPr>
            <p:cNvSpPr/>
            <p:nvPr/>
          </p:nvSpPr>
          <p:spPr>
            <a:xfrm rot="10800000">
              <a:off x="4848223" y="2263515"/>
              <a:ext cx="2578309" cy="306687"/>
            </a:xfrm>
            <a:prstGeom prst="rect">
              <a:avLst/>
            </a:prstGeom>
          </p:spPr>
          <p:txBody>
            <a:bodyPr wrap="square" lIns="0" tIns="0" rIns="0" bIns="0">
              <a:spAutoFit/>
            </a:bodyPr>
            <a:lstStyle/>
            <a:p>
              <a:pPr marL="92075" indent="-92075" algn="ctr">
                <a:lnSpc>
                  <a:spcPct val="115000"/>
                </a:lnSpc>
                <a:spcBef>
                  <a:spcPts val="0"/>
                </a:spcBef>
                <a:buClr>
                  <a:schemeClr val="dk1"/>
                </a:buClr>
                <a:buSzPts val="1500"/>
              </a:pPr>
              <a:r>
                <a:rPr lang="fr-CA" b="1">
                  <a:solidFill>
                    <a:schemeClr val="accent5"/>
                  </a:solidFill>
                  <a:latin typeface="Viga"/>
                  <a:sym typeface="Viga"/>
                </a:rPr>
                <a:t>CONVERSATIONS</a:t>
              </a:r>
              <a:endParaRPr lang="fr-CA" b="1">
                <a:solidFill>
                  <a:schemeClr val="accent5"/>
                </a:solidFill>
                <a:latin typeface="Viga"/>
                <a:sym typeface="Ubuntu"/>
              </a:endParaRPr>
            </a:p>
          </p:txBody>
        </p:sp>
        <p:sp>
          <p:nvSpPr>
            <p:cNvPr id="97" name="Rectangle 96">
              <a:extLst>
                <a:ext uri="{FF2B5EF4-FFF2-40B4-BE49-F238E27FC236}">
                  <a16:creationId xmlns:a16="http://schemas.microsoft.com/office/drawing/2014/main" id="{F9915FFE-FB7F-DA41-99AB-492A0777F2F7}"/>
                </a:ext>
              </a:extLst>
            </p:cNvPr>
            <p:cNvSpPr/>
            <p:nvPr/>
          </p:nvSpPr>
          <p:spPr>
            <a:xfrm rot="10800000">
              <a:off x="3706442" y="5569193"/>
              <a:ext cx="2077847" cy="306687"/>
            </a:xfrm>
            <a:prstGeom prst="rect">
              <a:avLst/>
            </a:prstGeom>
          </p:spPr>
          <p:txBody>
            <a:bodyPr wrap="square" lIns="0" tIns="0" rIns="0" bIns="0">
              <a:spAutoFit/>
            </a:bodyPr>
            <a:lstStyle/>
            <a:p>
              <a:pPr marL="12700" algn="ctr">
                <a:lnSpc>
                  <a:spcPct val="115000"/>
                </a:lnSpc>
                <a:spcBef>
                  <a:spcPts val="0"/>
                </a:spcBef>
                <a:buClr>
                  <a:schemeClr val="dk1"/>
                </a:buClr>
                <a:buSzPts val="1500"/>
              </a:pPr>
              <a:r>
                <a:rPr lang="fr-CA" b="1">
                  <a:solidFill>
                    <a:schemeClr val="accent5"/>
                  </a:solidFill>
                  <a:latin typeface="Viga"/>
                  <a:sym typeface="Viga"/>
                </a:rPr>
                <a:t>OBSERVATIONS</a:t>
              </a:r>
              <a:endParaRPr lang="fr-CA" b="1">
                <a:solidFill>
                  <a:schemeClr val="accent5"/>
                </a:solidFill>
                <a:latin typeface="Viga"/>
                <a:sym typeface="Ubuntu"/>
              </a:endParaRPr>
            </a:p>
          </p:txBody>
        </p:sp>
        <p:sp>
          <p:nvSpPr>
            <p:cNvPr id="127" name="Rectangle 126">
              <a:extLst>
                <a:ext uri="{FF2B5EF4-FFF2-40B4-BE49-F238E27FC236}">
                  <a16:creationId xmlns:a16="http://schemas.microsoft.com/office/drawing/2014/main" id="{78627687-5C47-7E43-AA9E-92C592FB9843}"/>
                </a:ext>
              </a:extLst>
            </p:cNvPr>
            <p:cNvSpPr/>
            <p:nvPr/>
          </p:nvSpPr>
          <p:spPr>
            <a:xfrm rot="10800000">
              <a:off x="6129940" y="5569193"/>
              <a:ext cx="2924119" cy="306687"/>
            </a:xfrm>
            <a:prstGeom prst="rect">
              <a:avLst/>
            </a:prstGeom>
          </p:spPr>
          <p:txBody>
            <a:bodyPr wrap="square" lIns="0" tIns="0" rIns="0" bIns="0" numCol="1">
              <a:spAutoFit/>
            </a:bodyPr>
            <a:lstStyle/>
            <a:p>
              <a:pPr marL="142875" indent="-130175" algn="ctr">
                <a:lnSpc>
                  <a:spcPct val="115000"/>
                </a:lnSpc>
                <a:spcBef>
                  <a:spcPts val="0"/>
                </a:spcBef>
                <a:buClr>
                  <a:schemeClr val="dk1"/>
                </a:buClr>
                <a:buSzPts val="1500"/>
              </a:pPr>
              <a:r>
                <a:rPr lang="fr-CA" b="1">
                  <a:solidFill>
                    <a:schemeClr val="accent5"/>
                  </a:solidFill>
                  <a:latin typeface="Viga"/>
                  <a:sym typeface="Ubuntu"/>
                </a:rPr>
                <a:t>PRODUCTIONS</a:t>
              </a:r>
            </a:p>
          </p:txBody>
        </p:sp>
        <p:sp>
          <p:nvSpPr>
            <p:cNvPr id="27" name="Rectangle 26">
              <a:extLst>
                <a:ext uri="{FF2B5EF4-FFF2-40B4-BE49-F238E27FC236}">
                  <a16:creationId xmlns:a16="http://schemas.microsoft.com/office/drawing/2014/main" id="{8F97B5AA-CD41-3540-A4E6-6DDBB9C38D5A}"/>
                </a:ext>
              </a:extLst>
            </p:cNvPr>
            <p:cNvSpPr/>
            <p:nvPr/>
          </p:nvSpPr>
          <p:spPr>
            <a:xfrm rot="10800000">
              <a:off x="4929406" y="3423492"/>
              <a:ext cx="2385792" cy="657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a:solidFill>
                    <a:schemeClr val="bg1"/>
                  </a:solidFill>
                  <a:latin typeface="Viga" panose="020B0800030000020004" pitchFamily="34" charset="77"/>
                  <a:ea typeface="Ubuntu"/>
                  <a:cs typeface="Ubuntu"/>
                  <a:sym typeface="Ubuntu"/>
                </a:rPr>
                <a:t>Triangulation </a:t>
              </a:r>
              <a:br>
                <a:rPr lang="fr-CA">
                  <a:solidFill>
                    <a:schemeClr val="bg1"/>
                  </a:solidFill>
                  <a:latin typeface="Viga" panose="020B0800030000020004" pitchFamily="34" charset="77"/>
                  <a:ea typeface="Ubuntu"/>
                  <a:cs typeface="Ubuntu"/>
                  <a:sym typeface="Ubuntu"/>
                </a:rPr>
              </a:br>
              <a:r>
                <a:rPr lang="fr-CA" sz="1400">
                  <a:solidFill>
                    <a:schemeClr val="bg1"/>
                  </a:solidFill>
                  <a:latin typeface="Ubuntu" panose="020B0504030602030204" pitchFamily="34" charset="0"/>
                  <a:sym typeface="Ubuntu"/>
                </a:rPr>
                <a:t>des </a:t>
              </a:r>
              <a:r>
                <a:rPr lang="fr-CA" sz="1400">
                  <a:solidFill>
                    <a:schemeClr val="bg1"/>
                  </a:solidFill>
                  <a:latin typeface="Ubuntu" panose="020B0504030602030204" pitchFamily="34" charset="0"/>
                  <a:ea typeface="Ubuntu"/>
                  <a:cs typeface="Ubuntu"/>
                  <a:sym typeface="Ubuntu"/>
                </a:rPr>
                <a:t>traces </a:t>
              </a:r>
              <a:br>
                <a:rPr lang="fr-CA" sz="1400">
                  <a:solidFill>
                    <a:schemeClr val="bg1"/>
                  </a:solidFill>
                  <a:latin typeface="Ubuntu" panose="020B0504030602030204" pitchFamily="34" charset="0"/>
                  <a:ea typeface="Ubuntu"/>
                  <a:cs typeface="Ubuntu"/>
                  <a:sym typeface="Ubuntu"/>
                </a:rPr>
              </a:br>
              <a:r>
                <a:rPr lang="fr-CA" sz="1400">
                  <a:solidFill>
                    <a:schemeClr val="bg1"/>
                  </a:solidFill>
                  <a:latin typeface="Ubuntu" panose="020B0504030602030204" pitchFamily="34" charset="0"/>
                  <a:ea typeface="Ubuntu"/>
                  <a:cs typeface="Ubuntu"/>
                  <a:sym typeface="Ubuntu"/>
                </a:rPr>
                <a:t>d’apprentissage</a:t>
              </a:r>
            </a:p>
          </p:txBody>
        </p:sp>
        <p:pic>
          <p:nvPicPr>
            <p:cNvPr id="15" name="Graphique 14">
              <a:extLst>
                <a:ext uri="{FF2B5EF4-FFF2-40B4-BE49-F238E27FC236}">
                  <a16:creationId xmlns:a16="http://schemas.microsoft.com/office/drawing/2014/main" id="{085B0811-3125-4245-A633-1AB65C7137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rot="10800000">
              <a:off x="5717946" y="1441963"/>
              <a:ext cx="747007" cy="747007"/>
            </a:xfrm>
            <a:prstGeom prst="rect">
              <a:avLst/>
            </a:prstGeom>
          </p:spPr>
        </p:pic>
        <p:pic>
          <p:nvPicPr>
            <p:cNvPr id="17" name="Graphique 16">
              <a:extLst>
                <a:ext uri="{FF2B5EF4-FFF2-40B4-BE49-F238E27FC236}">
                  <a16:creationId xmlns:a16="http://schemas.microsoft.com/office/drawing/2014/main" id="{1CA8B952-929D-B04D-BF12-0294551694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rot="10800000">
              <a:off x="4321318" y="4600394"/>
              <a:ext cx="747007" cy="747007"/>
            </a:xfrm>
            <a:prstGeom prst="rect">
              <a:avLst/>
            </a:prstGeom>
          </p:spPr>
        </p:pic>
        <p:pic>
          <p:nvPicPr>
            <p:cNvPr id="19" name="Graphique 18">
              <a:extLst>
                <a:ext uri="{FF2B5EF4-FFF2-40B4-BE49-F238E27FC236}">
                  <a16:creationId xmlns:a16="http://schemas.microsoft.com/office/drawing/2014/main" id="{45EADC9C-5EF8-4E4D-BE32-C716E48BE6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rot="10800000">
              <a:off x="7131895" y="4624174"/>
              <a:ext cx="797557" cy="797557"/>
            </a:xfrm>
            <a:prstGeom prst="rect">
              <a:avLst/>
            </a:prstGeom>
          </p:spPr>
        </p:pic>
        <p:pic>
          <p:nvPicPr>
            <p:cNvPr id="64" name="Graphique 63">
              <a:extLst>
                <a:ext uri="{FF2B5EF4-FFF2-40B4-BE49-F238E27FC236}">
                  <a16:creationId xmlns:a16="http://schemas.microsoft.com/office/drawing/2014/main" id="{5CC34683-559D-0348-AA8E-6653A4BD611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rot="10800000">
              <a:off x="5993198" y="5531216"/>
              <a:ext cx="280553" cy="400790"/>
            </a:xfrm>
            <a:prstGeom prst="rect">
              <a:avLst/>
            </a:prstGeom>
          </p:spPr>
        </p:pic>
      </p:grpSp>
      <p:grpSp>
        <p:nvGrpSpPr>
          <p:cNvPr id="20" name="Groupe 19">
            <a:extLst>
              <a:ext uri="{FF2B5EF4-FFF2-40B4-BE49-F238E27FC236}">
                <a16:creationId xmlns:a16="http://schemas.microsoft.com/office/drawing/2014/main" id="{C437BDCC-C7AD-CA4C-B582-F7ACB40548CE}"/>
              </a:ext>
            </a:extLst>
          </p:cNvPr>
          <p:cNvGrpSpPr/>
          <p:nvPr/>
        </p:nvGrpSpPr>
        <p:grpSpPr>
          <a:xfrm>
            <a:off x="0" y="6148818"/>
            <a:ext cx="11894049" cy="570481"/>
            <a:chOff x="0" y="6148818"/>
            <a:chExt cx="11894049" cy="570481"/>
          </a:xfrm>
        </p:grpSpPr>
        <p:sp>
          <p:nvSpPr>
            <p:cNvPr id="21" name="Rectangle 20">
              <a:extLst>
                <a:ext uri="{FF2B5EF4-FFF2-40B4-BE49-F238E27FC236}">
                  <a16:creationId xmlns:a16="http://schemas.microsoft.com/office/drawing/2014/main" id="{C4C6C8C1-3E88-714D-A438-A7FC6EEFEABE}"/>
                </a:ext>
              </a:extLst>
            </p:cNvPr>
            <p:cNvSpPr/>
            <p:nvPr/>
          </p:nvSpPr>
          <p:spPr>
            <a:xfrm>
              <a:off x="908942" y="6410321"/>
              <a:ext cx="2018181"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10 – Évaluation à distance</a:t>
              </a:r>
            </a:p>
          </p:txBody>
        </p:sp>
        <p:cxnSp>
          <p:nvCxnSpPr>
            <p:cNvPr id="22" name="Connecteur droit 21">
              <a:extLst>
                <a:ext uri="{FF2B5EF4-FFF2-40B4-BE49-F238E27FC236}">
                  <a16:creationId xmlns:a16="http://schemas.microsoft.com/office/drawing/2014/main" id="{4E528D65-353A-8B42-AE4C-061695D5D3C7}"/>
                </a:ext>
              </a:extLst>
            </p:cNvPr>
            <p:cNvCxnSpPr>
              <a:cxnSpLocks/>
            </p:cNvCxnSpPr>
            <p:nvPr/>
          </p:nvCxnSpPr>
          <p:spPr>
            <a:xfrm>
              <a:off x="9055100" y="6478858"/>
              <a:ext cx="1619749"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C8663088-C40A-7C45-8F08-6B502CD268FD}"/>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Google Shape;126;p27">
              <a:extLst>
                <a:ext uri="{FF2B5EF4-FFF2-40B4-BE49-F238E27FC236}">
                  <a16:creationId xmlns:a16="http://schemas.microsoft.com/office/drawing/2014/main" id="{B1EAD7B4-64FA-344D-9AC0-160DF053615F}"/>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2021-06-29</a:t>
              </a:r>
              <a:endParaRPr sz="800">
                <a:solidFill>
                  <a:schemeClr val="accent6">
                    <a:lumMod val="20000"/>
                    <a:lumOff val="80000"/>
                  </a:schemeClr>
                </a:solidFill>
                <a:latin typeface="Viga"/>
                <a:ea typeface="Viga"/>
                <a:cs typeface="Viga"/>
                <a:sym typeface="Viga"/>
              </a:endParaRPr>
            </a:p>
          </p:txBody>
        </p:sp>
        <p:pic>
          <p:nvPicPr>
            <p:cNvPr id="25" name="Graphique 24">
              <a:extLst>
                <a:ext uri="{FF2B5EF4-FFF2-40B4-BE49-F238E27FC236}">
                  <a16:creationId xmlns:a16="http://schemas.microsoft.com/office/drawing/2014/main" id="{66D2C1A7-B770-2B4A-A63F-BFE777FE8AE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2047" y="6148818"/>
              <a:ext cx="399337" cy="570481"/>
            </a:xfrm>
            <a:prstGeom prst="rect">
              <a:avLst/>
            </a:prstGeom>
          </p:spPr>
        </p:pic>
      </p:grpSp>
      <p:sp>
        <p:nvSpPr>
          <p:cNvPr id="26" name="ZoneTexte 25">
            <a:extLst>
              <a:ext uri="{FF2B5EF4-FFF2-40B4-BE49-F238E27FC236}">
                <a16:creationId xmlns:a16="http://schemas.microsoft.com/office/drawing/2014/main" id="{31D067E5-246D-4676-8A09-1C86056C4EAD}"/>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2529151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que 11">
            <a:extLst>
              <a:ext uri="{FF2B5EF4-FFF2-40B4-BE49-F238E27FC236}">
                <a16:creationId xmlns:a16="http://schemas.microsoft.com/office/drawing/2014/main" id="{5B8D7B85-501A-6A43-8663-18882522A5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23281" y="750660"/>
            <a:ext cx="9671283" cy="6133927"/>
          </a:xfrm>
          <a:prstGeom prst="rect">
            <a:avLst/>
          </a:prstGeom>
        </p:spPr>
      </p:pic>
      <p:sp>
        <p:nvSpPr>
          <p:cNvPr id="46" name="Rectangle 45">
            <a:extLst>
              <a:ext uri="{FF2B5EF4-FFF2-40B4-BE49-F238E27FC236}">
                <a16:creationId xmlns:a16="http://schemas.microsoft.com/office/drawing/2014/main" id="{F38B14CF-C22C-144F-BA17-C72E3C23ACB9}"/>
              </a:ext>
            </a:extLst>
          </p:cNvPr>
          <p:cNvSpPr/>
          <p:nvPr/>
        </p:nvSpPr>
        <p:spPr>
          <a:xfrm>
            <a:off x="2305038" y="5318832"/>
            <a:ext cx="7616651" cy="299826"/>
          </a:xfrm>
          <a:prstGeom prst="rect">
            <a:avLst/>
          </a:prstGeom>
        </p:spPr>
        <p:txBody>
          <a:bodyPr wrap="square" lIns="0" tIns="0" rIns="0" bIns="0">
            <a:spAutoFit/>
          </a:bodyPr>
          <a:lstStyle/>
          <a:p>
            <a:pPr marL="12700" algn="ctr">
              <a:lnSpc>
                <a:spcPct val="115000"/>
              </a:lnSpc>
              <a:spcBef>
                <a:spcPts val="0"/>
              </a:spcBef>
              <a:buClr>
                <a:schemeClr val="dk1"/>
              </a:buClr>
              <a:buSzPts val="1500"/>
            </a:pPr>
            <a:r>
              <a:rPr lang="fr-CA">
                <a:solidFill>
                  <a:schemeClr val="bg1"/>
                </a:solidFill>
                <a:latin typeface="Viga"/>
                <a:sym typeface="Viga"/>
              </a:rPr>
              <a:t>Réduire l’impact de la pression et favoriser la réussite</a:t>
            </a:r>
          </a:p>
        </p:txBody>
      </p:sp>
      <p:sp>
        <p:nvSpPr>
          <p:cNvPr id="48" name="Rectangle 47">
            <a:extLst>
              <a:ext uri="{FF2B5EF4-FFF2-40B4-BE49-F238E27FC236}">
                <a16:creationId xmlns:a16="http://schemas.microsoft.com/office/drawing/2014/main" id="{B932617B-F76B-4944-B3DC-80DE364F6164}"/>
              </a:ext>
            </a:extLst>
          </p:cNvPr>
          <p:cNvSpPr/>
          <p:nvPr/>
        </p:nvSpPr>
        <p:spPr>
          <a:xfrm>
            <a:off x="2454442" y="1720517"/>
            <a:ext cx="2165684" cy="1107996"/>
          </a:xfrm>
          <a:prstGeom prst="rect">
            <a:avLst/>
          </a:prstGeom>
        </p:spPr>
        <p:txBody>
          <a:bodyPr wrap="square" lIns="0" tIns="0" rIns="0" bIns="0">
            <a:spAutoFit/>
          </a:bodyPr>
          <a:lstStyle/>
          <a:p>
            <a:pPr algn="r">
              <a:spcAft>
                <a:spcPts val="400"/>
              </a:spcAft>
            </a:pPr>
            <a:r>
              <a:rPr lang="fr-CA" sz="900">
                <a:solidFill>
                  <a:schemeClr val="bg1"/>
                </a:solidFill>
                <a:latin typeface="Ubuntu" panose="020B0504030602030204" pitchFamily="34" charset="0"/>
              </a:rPr>
              <a:t>Un élève confiant qui connait les cibles d’apprentissage se révèle capable de surmonter des obstacles. Il sait que sa réussite repose essentiellement sur les efforts qu’il investira pour progresser, notamment par l’emploi des stratégies enseignées. Il sait comment il sera évalué et il est conscient des étapes à franchir. </a:t>
            </a:r>
          </a:p>
        </p:txBody>
      </p:sp>
      <p:sp>
        <p:nvSpPr>
          <p:cNvPr id="51" name="Rectangle 50">
            <a:extLst>
              <a:ext uri="{FF2B5EF4-FFF2-40B4-BE49-F238E27FC236}">
                <a16:creationId xmlns:a16="http://schemas.microsoft.com/office/drawing/2014/main" id="{18F11C9B-1A6E-8E40-81A8-13FC3FFB13F9}"/>
              </a:ext>
            </a:extLst>
          </p:cNvPr>
          <p:cNvSpPr/>
          <p:nvPr/>
        </p:nvSpPr>
        <p:spPr>
          <a:xfrm>
            <a:off x="6372922" y="1659205"/>
            <a:ext cx="2165686" cy="969496"/>
          </a:xfrm>
          <a:prstGeom prst="rect">
            <a:avLst/>
          </a:prstGeom>
        </p:spPr>
        <p:txBody>
          <a:bodyPr wrap="square" lIns="0" tIns="0" rIns="0" bIns="0">
            <a:spAutoFit/>
          </a:bodyPr>
          <a:lstStyle/>
          <a:p>
            <a:pPr>
              <a:spcAft>
                <a:spcPts val="400"/>
              </a:spcAft>
            </a:pPr>
            <a:r>
              <a:rPr lang="fr-CA" sz="900">
                <a:solidFill>
                  <a:schemeClr val="bg1"/>
                </a:solidFill>
                <a:latin typeface="Ubuntu" panose="020B0504030602030204" pitchFamily="34" charset="0"/>
              </a:rPr>
              <a:t>Une vision positive de la réussite chez l’élève n’est pas liée à l’ignorance ou à la négation des problèmes qu’il rencontre. L’élève doit croire que la progression vers la réussite reste à sa portée. Il sait que ses défis sont temporaires et qu’il existe des solutions pour réussir.  </a:t>
            </a:r>
          </a:p>
        </p:txBody>
      </p:sp>
      <p:sp>
        <p:nvSpPr>
          <p:cNvPr id="52" name="Rectangle 51">
            <a:extLst>
              <a:ext uri="{FF2B5EF4-FFF2-40B4-BE49-F238E27FC236}">
                <a16:creationId xmlns:a16="http://schemas.microsoft.com/office/drawing/2014/main" id="{3AF13E41-C2E8-BE46-BC95-810553455081}"/>
              </a:ext>
            </a:extLst>
          </p:cNvPr>
          <p:cNvSpPr/>
          <p:nvPr/>
        </p:nvSpPr>
        <p:spPr>
          <a:xfrm>
            <a:off x="2415997" y="3227713"/>
            <a:ext cx="1073162" cy="1477328"/>
          </a:xfrm>
          <a:prstGeom prst="rect">
            <a:avLst/>
          </a:prstGeom>
        </p:spPr>
        <p:txBody>
          <a:bodyPr wrap="square" lIns="0" tIns="0" rIns="0" bIns="0">
            <a:spAutoFit/>
          </a:bodyPr>
          <a:lstStyle/>
          <a:p>
            <a:pPr algn="r">
              <a:spcAft>
                <a:spcPts val="400"/>
              </a:spcAft>
            </a:pPr>
            <a:r>
              <a:rPr lang="fr-CA" sz="800" b="1">
                <a:solidFill>
                  <a:schemeClr val="bg1"/>
                </a:solidFill>
                <a:latin typeface="Ubuntu" panose="020B0504030602030204" pitchFamily="34" charset="0"/>
              </a:rPr>
              <a:t>À CONSIDÉRER </a:t>
            </a:r>
            <a:br>
              <a:rPr lang="fr-CA" sz="800" b="1">
                <a:solidFill>
                  <a:schemeClr val="bg1"/>
                </a:solidFill>
                <a:latin typeface="Ubuntu" panose="020B0504030602030204" pitchFamily="34" charset="0"/>
              </a:rPr>
            </a:br>
            <a:r>
              <a:rPr lang="fr-CA" sz="800">
                <a:solidFill>
                  <a:schemeClr val="bg1"/>
                </a:solidFill>
                <a:latin typeface="Ubuntu" panose="020B0504030602030204" pitchFamily="34" charset="0"/>
              </a:rPr>
              <a:t>Les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évaluations encouragent-elles la prise de risques et le droit à l’erreur chez mes élèves? Les évaluations permettent-elles aux élèves de recevoir des rétroactions pour nourrir leur ténacité? </a:t>
            </a:r>
          </a:p>
        </p:txBody>
      </p:sp>
      <p:sp>
        <p:nvSpPr>
          <p:cNvPr id="53" name="Rectangle 52">
            <a:extLst>
              <a:ext uri="{FF2B5EF4-FFF2-40B4-BE49-F238E27FC236}">
                <a16:creationId xmlns:a16="http://schemas.microsoft.com/office/drawing/2014/main" id="{D15289A8-A437-804C-A625-94D4CB00F1CA}"/>
              </a:ext>
            </a:extLst>
          </p:cNvPr>
          <p:cNvSpPr/>
          <p:nvPr/>
        </p:nvSpPr>
        <p:spPr>
          <a:xfrm>
            <a:off x="6328611" y="3293309"/>
            <a:ext cx="866273" cy="1723549"/>
          </a:xfrm>
          <a:prstGeom prst="rect">
            <a:avLst/>
          </a:prstGeom>
        </p:spPr>
        <p:txBody>
          <a:bodyPr wrap="square" lIns="0" tIns="0" rIns="0" bIns="0" anchor="t">
            <a:spAutoFit/>
          </a:bodyPr>
          <a:lstStyle/>
          <a:p>
            <a:pPr algn="r">
              <a:spcAft>
                <a:spcPts val="400"/>
              </a:spcAft>
            </a:pPr>
            <a:r>
              <a:rPr lang="fr-CA" sz="800" b="1">
                <a:solidFill>
                  <a:schemeClr val="bg1"/>
                </a:solidFill>
                <a:latin typeface="Ubuntu"/>
              </a:rPr>
              <a:t>À CONSIDÉRER </a:t>
            </a:r>
            <a:br>
              <a:rPr lang="fr-CA" sz="800" b="1">
                <a:latin typeface="Ubuntu" panose="020B0504030602030204" pitchFamily="34" charset="0"/>
              </a:rPr>
            </a:br>
            <a:r>
              <a:rPr lang="fr-CA" sz="800">
                <a:solidFill>
                  <a:schemeClr val="bg1"/>
                </a:solidFill>
                <a:latin typeface="Ubuntu"/>
              </a:rPr>
              <a:t>Les évaluations offrent-elles des choix de thèmes, de modalités et de niveaux </a:t>
            </a:r>
            <a:br>
              <a:rPr lang="fr-CA" sz="800">
                <a:latin typeface="Ubuntu" panose="020B0504030602030204" pitchFamily="34" charset="0"/>
              </a:rPr>
            </a:br>
            <a:r>
              <a:rPr lang="fr-CA" sz="800">
                <a:solidFill>
                  <a:schemeClr val="bg1"/>
                </a:solidFill>
                <a:latin typeface="Ubuntu"/>
              </a:rPr>
              <a:t>de difficulté adaptés </a:t>
            </a:r>
            <a:br>
              <a:rPr lang="fr-CA" sz="800">
                <a:latin typeface="Ubuntu" panose="020B0504030602030204" pitchFamily="34" charset="0"/>
              </a:rPr>
            </a:br>
            <a:r>
              <a:rPr lang="fr-CA" sz="800">
                <a:solidFill>
                  <a:schemeClr val="bg1"/>
                </a:solidFill>
                <a:latin typeface="Ubuntu"/>
              </a:rPr>
              <a:t>à mes élèves,  suscitant ainsi leur intérêt et leur  enthousiasme? </a:t>
            </a:r>
            <a:endParaRPr lang="fr-CA" sz="900">
              <a:solidFill>
                <a:schemeClr val="bg1"/>
              </a:solidFill>
              <a:latin typeface="Ubuntu" panose="020B0504030602030204" pitchFamily="34" charset="0"/>
            </a:endParaRPr>
          </a:p>
        </p:txBody>
      </p:sp>
      <p:sp>
        <p:nvSpPr>
          <p:cNvPr id="54" name="Rectangle 53">
            <a:extLst>
              <a:ext uri="{FF2B5EF4-FFF2-40B4-BE49-F238E27FC236}">
                <a16:creationId xmlns:a16="http://schemas.microsoft.com/office/drawing/2014/main" id="{35BFE2B6-A78E-EC4D-A6E9-FB94C5ACE8B2}"/>
              </a:ext>
            </a:extLst>
          </p:cNvPr>
          <p:cNvSpPr/>
          <p:nvPr/>
        </p:nvSpPr>
        <p:spPr>
          <a:xfrm>
            <a:off x="5629668" y="2743476"/>
            <a:ext cx="971511" cy="369332"/>
          </a:xfrm>
          <a:prstGeom prst="rect">
            <a:avLst/>
          </a:prstGeom>
        </p:spPr>
        <p:txBody>
          <a:bodyPr wrap="square">
            <a:spAutoFit/>
          </a:bodyPr>
          <a:lstStyle/>
          <a:p>
            <a:pPr algn="ctr">
              <a:spcAft>
                <a:spcPts val="600"/>
              </a:spcAft>
            </a:pPr>
            <a:r>
              <a:rPr lang="fr-CA" b="1">
                <a:solidFill>
                  <a:schemeClr val="accent4"/>
                </a:solidFill>
                <a:latin typeface="Viga" panose="020B0800030000020004" pitchFamily="34" charset="77"/>
              </a:rPr>
              <a:t>C O T E</a:t>
            </a:r>
          </a:p>
        </p:txBody>
      </p:sp>
      <p:sp>
        <p:nvSpPr>
          <p:cNvPr id="2" name="Rectangle 1">
            <a:extLst>
              <a:ext uri="{FF2B5EF4-FFF2-40B4-BE49-F238E27FC236}">
                <a16:creationId xmlns:a16="http://schemas.microsoft.com/office/drawing/2014/main" id="{742CA9A3-BF12-F24A-9320-FA3DB50E3583}"/>
              </a:ext>
            </a:extLst>
          </p:cNvPr>
          <p:cNvSpPr/>
          <p:nvPr/>
        </p:nvSpPr>
        <p:spPr>
          <a:xfrm>
            <a:off x="7419670" y="3079250"/>
            <a:ext cx="1952779" cy="523220"/>
          </a:xfrm>
          <a:prstGeom prst="rect">
            <a:avLst/>
          </a:prstGeom>
        </p:spPr>
        <p:txBody>
          <a:bodyPr wrap="none">
            <a:spAutoFit/>
          </a:bodyPr>
          <a:lstStyle/>
          <a:p>
            <a:pPr>
              <a:spcAft>
                <a:spcPts val="400"/>
              </a:spcAft>
            </a:pPr>
            <a:r>
              <a:rPr lang="fr-CA" sz="2800" b="1">
                <a:solidFill>
                  <a:schemeClr val="bg1"/>
                </a:solidFill>
                <a:latin typeface="Caveat" pitchFamily="2" charset="0"/>
              </a:rPr>
              <a:t>E</a:t>
            </a:r>
            <a:r>
              <a:rPr lang="fr-CA" sz="2800">
                <a:solidFill>
                  <a:schemeClr val="bg1"/>
                </a:solidFill>
                <a:latin typeface="Caveat" pitchFamily="2" charset="0"/>
              </a:rPr>
              <a:t>nthousiasme </a:t>
            </a:r>
          </a:p>
        </p:txBody>
      </p:sp>
      <p:sp>
        <p:nvSpPr>
          <p:cNvPr id="3" name="Rectangle 2">
            <a:extLst>
              <a:ext uri="{FF2B5EF4-FFF2-40B4-BE49-F238E27FC236}">
                <a16:creationId xmlns:a16="http://schemas.microsoft.com/office/drawing/2014/main" id="{73701670-3082-D643-B2B3-E3E5B51A2F9C}"/>
              </a:ext>
            </a:extLst>
          </p:cNvPr>
          <p:cNvSpPr/>
          <p:nvPr/>
        </p:nvSpPr>
        <p:spPr>
          <a:xfrm>
            <a:off x="6240575" y="1178263"/>
            <a:ext cx="1478290" cy="523220"/>
          </a:xfrm>
          <a:prstGeom prst="rect">
            <a:avLst/>
          </a:prstGeom>
        </p:spPr>
        <p:txBody>
          <a:bodyPr wrap="none">
            <a:spAutoFit/>
          </a:bodyPr>
          <a:lstStyle/>
          <a:p>
            <a:pPr>
              <a:spcAft>
                <a:spcPts val="400"/>
              </a:spcAft>
            </a:pPr>
            <a:r>
              <a:rPr lang="fr-CA" sz="2800" b="1">
                <a:solidFill>
                  <a:schemeClr val="bg1"/>
                </a:solidFill>
                <a:latin typeface="Caveat" pitchFamily="2" charset="0"/>
              </a:rPr>
              <a:t>O</a:t>
            </a:r>
            <a:r>
              <a:rPr lang="fr-CA" sz="2800">
                <a:solidFill>
                  <a:schemeClr val="bg1"/>
                </a:solidFill>
                <a:latin typeface="Caveat" pitchFamily="2" charset="0"/>
              </a:rPr>
              <a:t>ptimisme </a:t>
            </a:r>
          </a:p>
        </p:txBody>
      </p:sp>
      <p:sp>
        <p:nvSpPr>
          <p:cNvPr id="4" name="Rectangle 3">
            <a:extLst>
              <a:ext uri="{FF2B5EF4-FFF2-40B4-BE49-F238E27FC236}">
                <a16:creationId xmlns:a16="http://schemas.microsoft.com/office/drawing/2014/main" id="{4FC7DC7E-3C6C-BF41-9A53-9B7447E8751D}"/>
              </a:ext>
            </a:extLst>
          </p:cNvPr>
          <p:cNvSpPr/>
          <p:nvPr/>
        </p:nvSpPr>
        <p:spPr>
          <a:xfrm>
            <a:off x="3406076" y="3204671"/>
            <a:ext cx="1433491" cy="523220"/>
          </a:xfrm>
          <a:prstGeom prst="rect">
            <a:avLst/>
          </a:prstGeom>
        </p:spPr>
        <p:txBody>
          <a:bodyPr wrap="square">
            <a:spAutoFit/>
          </a:bodyPr>
          <a:lstStyle/>
          <a:p>
            <a:pPr algn="r">
              <a:spcAft>
                <a:spcPts val="400"/>
              </a:spcAft>
            </a:pPr>
            <a:r>
              <a:rPr lang="fr-CA" sz="2800" b="1">
                <a:solidFill>
                  <a:schemeClr val="bg1"/>
                </a:solidFill>
                <a:latin typeface="Caveat" pitchFamily="2" charset="0"/>
              </a:rPr>
              <a:t>T</a:t>
            </a:r>
            <a:r>
              <a:rPr lang="fr-CA" sz="2800">
                <a:solidFill>
                  <a:schemeClr val="bg1"/>
                </a:solidFill>
                <a:latin typeface="Caveat" pitchFamily="2" charset="0"/>
              </a:rPr>
              <a:t>énacité </a:t>
            </a:r>
          </a:p>
        </p:txBody>
      </p:sp>
      <p:sp>
        <p:nvSpPr>
          <p:cNvPr id="5" name="Rectangle 4">
            <a:extLst>
              <a:ext uri="{FF2B5EF4-FFF2-40B4-BE49-F238E27FC236}">
                <a16:creationId xmlns:a16="http://schemas.microsoft.com/office/drawing/2014/main" id="{DFEFC43A-21BC-3145-9CF4-215E0D71C931}"/>
              </a:ext>
            </a:extLst>
          </p:cNvPr>
          <p:cNvSpPr/>
          <p:nvPr/>
        </p:nvSpPr>
        <p:spPr>
          <a:xfrm>
            <a:off x="3211822" y="1214354"/>
            <a:ext cx="1465466" cy="523220"/>
          </a:xfrm>
          <a:prstGeom prst="rect">
            <a:avLst/>
          </a:prstGeom>
        </p:spPr>
        <p:txBody>
          <a:bodyPr wrap="none">
            <a:spAutoFit/>
          </a:bodyPr>
          <a:lstStyle/>
          <a:p>
            <a:pPr>
              <a:spcAft>
                <a:spcPts val="400"/>
              </a:spcAft>
            </a:pPr>
            <a:r>
              <a:rPr lang="fr-CA" sz="2800" b="1">
                <a:solidFill>
                  <a:schemeClr val="bg1"/>
                </a:solidFill>
                <a:latin typeface="Caveat" pitchFamily="2" charset="0"/>
              </a:rPr>
              <a:t>C</a:t>
            </a:r>
            <a:r>
              <a:rPr lang="fr-CA" sz="2800">
                <a:solidFill>
                  <a:schemeClr val="bg1"/>
                </a:solidFill>
                <a:latin typeface="Caveat" pitchFamily="2" charset="0"/>
              </a:rPr>
              <a:t>onfiance </a:t>
            </a:r>
          </a:p>
        </p:txBody>
      </p:sp>
      <p:sp>
        <p:nvSpPr>
          <p:cNvPr id="6" name="Rectangle 5">
            <a:extLst>
              <a:ext uri="{FF2B5EF4-FFF2-40B4-BE49-F238E27FC236}">
                <a16:creationId xmlns:a16="http://schemas.microsoft.com/office/drawing/2014/main" id="{762CCBE9-9C77-864F-9A1F-F37206289EE7}"/>
              </a:ext>
            </a:extLst>
          </p:cNvPr>
          <p:cNvSpPr/>
          <p:nvPr/>
        </p:nvSpPr>
        <p:spPr>
          <a:xfrm>
            <a:off x="4932947" y="1455000"/>
            <a:ext cx="1070811" cy="1354217"/>
          </a:xfrm>
          <a:prstGeom prst="rect">
            <a:avLst/>
          </a:prstGeom>
        </p:spPr>
        <p:txBody>
          <a:bodyPr wrap="square" lIns="0" tIns="0" rIns="0" bIns="0">
            <a:spAutoFit/>
          </a:bodyPr>
          <a:lstStyle/>
          <a:p>
            <a:pPr>
              <a:spcAft>
                <a:spcPts val="400"/>
              </a:spcAft>
            </a:pPr>
            <a:r>
              <a:rPr lang="fr-CA" sz="800" b="1">
                <a:solidFill>
                  <a:schemeClr val="bg1"/>
                </a:solidFill>
                <a:latin typeface="Ubuntu" panose="020B0504030602030204" pitchFamily="34" charset="0"/>
              </a:rPr>
              <a:t>À CONSIDÉRER  </a:t>
            </a:r>
            <a:br>
              <a:rPr lang="fr-CA" sz="800" b="1">
                <a:solidFill>
                  <a:schemeClr val="bg1"/>
                </a:solidFill>
                <a:latin typeface="Ubuntu" panose="020B0504030602030204" pitchFamily="34" charset="0"/>
              </a:rPr>
            </a:br>
            <a:r>
              <a:rPr lang="fr-CA" sz="800">
                <a:solidFill>
                  <a:schemeClr val="bg1"/>
                </a:solidFill>
                <a:latin typeface="Ubuntu" panose="020B0504030602030204" pitchFamily="34" charset="0"/>
              </a:rPr>
              <a:t>Mes élèves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connaissent-ils les cibles d’apprentissage et les critères de réussite?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Peuvent-ils nommer ces cibles et se mobiliser avec confiance pour les atteindre?</a:t>
            </a:r>
          </a:p>
        </p:txBody>
      </p:sp>
      <p:sp>
        <p:nvSpPr>
          <p:cNvPr id="7" name="Rectangle 6">
            <a:extLst>
              <a:ext uri="{FF2B5EF4-FFF2-40B4-BE49-F238E27FC236}">
                <a16:creationId xmlns:a16="http://schemas.microsoft.com/office/drawing/2014/main" id="{9AABFB30-3561-4140-BD5F-11371155B7A9}"/>
              </a:ext>
            </a:extLst>
          </p:cNvPr>
          <p:cNvSpPr/>
          <p:nvPr/>
        </p:nvSpPr>
        <p:spPr>
          <a:xfrm>
            <a:off x="8686799" y="1409737"/>
            <a:ext cx="1179093" cy="1323439"/>
          </a:xfrm>
          <a:prstGeom prst="rect">
            <a:avLst/>
          </a:prstGeom>
        </p:spPr>
        <p:txBody>
          <a:bodyPr wrap="square">
            <a:spAutoFit/>
          </a:bodyPr>
          <a:lstStyle/>
          <a:p>
            <a:pPr>
              <a:spcAft>
                <a:spcPts val="400"/>
              </a:spcAft>
            </a:pPr>
            <a:r>
              <a:rPr lang="fr-CA" sz="800" b="1">
                <a:solidFill>
                  <a:schemeClr val="bg1"/>
                </a:solidFill>
                <a:latin typeface="Ubuntu" panose="020B0504030602030204" pitchFamily="34" charset="0"/>
              </a:rPr>
              <a:t>À CONSIDÉRER </a:t>
            </a:r>
            <a:br>
              <a:rPr lang="fr-CA" sz="800" b="1">
                <a:solidFill>
                  <a:schemeClr val="bg1"/>
                </a:solidFill>
                <a:latin typeface="Ubuntu" panose="020B0504030602030204" pitchFamily="34" charset="0"/>
              </a:rPr>
            </a:br>
            <a:r>
              <a:rPr lang="fr-CA" sz="800">
                <a:solidFill>
                  <a:schemeClr val="bg1"/>
                </a:solidFill>
                <a:latin typeface="Ubuntu" panose="020B0504030602030204" pitchFamily="34" charset="0"/>
              </a:rPr>
              <a:t>Mes élèves connaissent-ils leurs forces et leurs prochains défis à relever? Bénéficient-ils de rétroactions qui renforcent leur optimisme quant à leur réussite?</a:t>
            </a:r>
          </a:p>
        </p:txBody>
      </p:sp>
      <p:sp>
        <p:nvSpPr>
          <p:cNvPr id="8" name="Rectangle 7">
            <a:extLst>
              <a:ext uri="{FF2B5EF4-FFF2-40B4-BE49-F238E27FC236}">
                <a16:creationId xmlns:a16="http://schemas.microsoft.com/office/drawing/2014/main" id="{8D0F9787-EFFB-0241-8D8F-74EA33CCBA75}"/>
              </a:ext>
            </a:extLst>
          </p:cNvPr>
          <p:cNvSpPr/>
          <p:nvPr/>
        </p:nvSpPr>
        <p:spPr>
          <a:xfrm>
            <a:off x="3685674" y="3631758"/>
            <a:ext cx="2342148" cy="1200329"/>
          </a:xfrm>
          <a:prstGeom prst="rect">
            <a:avLst/>
          </a:prstGeom>
        </p:spPr>
        <p:txBody>
          <a:bodyPr wrap="square">
            <a:spAutoFit/>
          </a:bodyPr>
          <a:lstStyle/>
          <a:p>
            <a:pPr>
              <a:spcAft>
                <a:spcPts val="400"/>
              </a:spcAft>
            </a:pPr>
            <a:r>
              <a:rPr lang="fr-CA" sz="900">
                <a:solidFill>
                  <a:schemeClr val="bg1"/>
                </a:solidFill>
                <a:latin typeface="Ubuntu" panose="020B0504030602030204" pitchFamily="34" charset="0"/>
              </a:rPr>
              <a:t>L'élève fait preuve de ténacité s'il a l'assurance qu'il a droit à l'erreur, qu'il peut améliorer sa compréhension et faire de nouvelles tentatives. Il sait qu’il pourrait réussir ce qu’il a échoué auparavant. Il bénéficie de rétroactions et d’encouragements, ce qui alimente sa persévérance.  </a:t>
            </a:r>
          </a:p>
        </p:txBody>
      </p:sp>
      <p:sp>
        <p:nvSpPr>
          <p:cNvPr id="19" name="Rectangle 18">
            <a:extLst>
              <a:ext uri="{FF2B5EF4-FFF2-40B4-BE49-F238E27FC236}">
                <a16:creationId xmlns:a16="http://schemas.microsoft.com/office/drawing/2014/main" id="{62D24AFD-8AD8-754D-9951-FE83CAB02CA4}"/>
              </a:ext>
            </a:extLst>
          </p:cNvPr>
          <p:cNvSpPr/>
          <p:nvPr/>
        </p:nvSpPr>
        <p:spPr>
          <a:xfrm>
            <a:off x="7491859" y="3572834"/>
            <a:ext cx="2325910" cy="1384995"/>
          </a:xfrm>
          <a:prstGeom prst="rect">
            <a:avLst/>
          </a:prstGeom>
        </p:spPr>
        <p:txBody>
          <a:bodyPr wrap="square" lIns="0" tIns="0" rIns="0" bIns="0">
            <a:spAutoFit/>
          </a:bodyPr>
          <a:lstStyle/>
          <a:p>
            <a:pPr>
              <a:spcAft>
                <a:spcPts val="400"/>
              </a:spcAft>
            </a:pPr>
            <a:r>
              <a:rPr lang="fr-CA" sz="900">
                <a:solidFill>
                  <a:schemeClr val="bg1"/>
                </a:solidFill>
                <a:latin typeface="Ubuntu" panose="020B0504030602030204" pitchFamily="34" charset="0"/>
              </a:rPr>
              <a:t>L'engagement et l'intérêt de l’élève peuvent varier selon le degré de difficulté de la tâche. Si celle-ci s’avère trop difficile ou trop facile, son enthousiasme peut en être affecté. Quand l’élève bénéficie de flexibilité pédagogique, par exemple lorsqu'on lui offre un choix de sujets, de modes d’évaluation, de formats de production, cela favorise son engagement et son enthousiasme. </a:t>
            </a:r>
          </a:p>
        </p:txBody>
      </p:sp>
      <p:cxnSp>
        <p:nvCxnSpPr>
          <p:cNvPr id="10" name="Connecteur droit 9">
            <a:extLst>
              <a:ext uri="{FF2B5EF4-FFF2-40B4-BE49-F238E27FC236}">
                <a16:creationId xmlns:a16="http://schemas.microsoft.com/office/drawing/2014/main" id="{A529B2DA-9061-BC4C-A77A-0C8C599732FD}"/>
              </a:ext>
            </a:extLst>
          </p:cNvPr>
          <p:cNvCxnSpPr>
            <a:cxnSpLocks/>
          </p:cNvCxnSpPr>
          <p:nvPr/>
        </p:nvCxnSpPr>
        <p:spPr>
          <a:xfrm flipV="1">
            <a:off x="8626641" y="1155032"/>
            <a:ext cx="0" cy="147988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E44FEF6D-EB4A-6D4B-B04D-567AD1068021}"/>
              </a:ext>
            </a:extLst>
          </p:cNvPr>
          <p:cNvCxnSpPr>
            <a:cxnSpLocks/>
          </p:cNvCxnSpPr>
          <p:nvPr/>
        </p:nvCxnSpPr>
        <p:spPr>
          <a:xfrm flipV="1">
            <a:off x="4775792" y="1155032"/>
            <a:ext cx="0" cy="147988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36F8ADEA-2839-B04F-93EC-DB004BE2784E}"/>
              </a:ext>
            </a:extLst>
          </p:cNvPr>
          <p:cNvCxnSpPr>
            <a:cxnSpLocks/>
          </p:cNvCxnSpPr>
          <p:nvPr/>
        </p:nvCxnSpPr>
        <p:spPr>
          <a:xfrm flipV="1">
            <a:off x="7344200" y="2971802"/>
            <a:ext cx="0" cy="197317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E7151DFC-BAE5-244B-AA91-DB5B63D93CF1}"/>
              </a:ext>
            </a:extLst>
          </p:cNvPr>
          <p:cNvCxnSpPr>
            <a:cxnSpLocks/>
          </p:cNvCxnSpPr>
          <p:nvPr/>
        </p:nvCxnSpPr>
        <p:spPr>
          <a:xfrm flipV="1">
            <a:off x="3647728" y="2971802"/>
            <a:ext cx="0" cy="197317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040B52F-E9D1-4560-8606-993B33D84CD8}"/>
              </a:ext>
            </a:extLst>
          </p:cNvPr>
          <p:cNvSpPr/>
          <p:nvPr/>
        </p:nvSpPr>
        <p:spPr>
          <a:xfrm>
            <a:off x="0" y="220727"/>
            <a:ext cx="7491855" cy="615553"/>
          </a:xfrm>
          <a:prstGeom prst="rect">
            <a:avLst/>
          </a:prstGeom>
        </p:spPr>
        <p:txBody>
          <a:bodyPr wrap="square" lIns="0" tIns="0" rIns="0" bIns="0">
            <a:spAutoFit/>
          </a:bodyPr>
          <a:lstStyle/>
          <a:p>
            <a:pPr algn="ctr"/>
            <a:r>
              <a:rPr lang="fr-CA" sz="4000">
                <a:solidFill>
                  <a:schemeClr val="accent2"/>
                </a:solidFill>
                <a:latin typeface="Caveat" pitchFamily="2" charset="0"/>
                <a:sym typeface="Caveat"/>
              </a:rPr>
              <a:t>Pourquoi penser l’évaluation autrement ?</a:t>
            </a:r>
          </a:p>
        </p:txBody>
      </p:sp>
      <p:cxnSp>
        <p:nvCxnSpPr>
          <p:cNvPr id="25" name="Connecteur droit 24">
            <a:extLst>
              <a:ext uri="{FF2B5EF4-FFF2-40B4-BE49-F238E27FC236}">
                <a16:creationId xmlns:a16="http://schemas.microsoft.com/office/drawing/2014/main" id="{3C059F67-89D5-4CEC-9F16-5A6D45CE1AD5}"/>
              </a:ext>
            </a:extLst>
          </p:cNvPr>
          <p:cNvCxnSpPr>
            <a:cxnSpLocks/>
          </p:cNvCxnSpPr>
          <p:nvPr/>
        </p:nvCxnSpPr>
        <p:spPr>
          <a:xfrm>
            <a:off x="7491855" y="528504"/>
            <a:ext cx="4703569" cy="26132"/>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8" name="Groupe 27">
            <a:extLst>
              <a:ext uri="{FF2B5EF4-FFF2-40B4-BE49-F238E27FC236}">
                <a16:creationId xmlns:a16="http://schemas.microsoft.com/office/drawing/2014/main" id="{E423AC92-1872-49B2-9346-1A98CDA6B631}"/>
              </a:ext>
            </a:extLst>
          </p:cNvPr>
          <p:cNvGrpSpPr/>
          <p:nvPr/>
        </p:nvGrpSpPr>
        <p:grpSpPr>
          <a:xfrm>
            <a:off x="0" y="6148818"/>
            <a:ext cx="11894049" cy="570481"/>
            <a:chOff x="0" y="6148818"/>
            <a:chExt cx="11894049" cy="570481"/>
          </a:xfrm>
        </p:grpSpPr>
        <p:sp>
          <p:nvSpPr>
            <p:cNvPr id="30" name="Rectangle 29">
              <a:extLst>
                <a:ext uri="{FF2B5EF4-FFF2-40B4-BE49-F238E27FC236}">
                  <a16:creationId xmlns:a16="http://schemas.microsoft.com/office/drawing/2014/main" id="{DBDB7257-BBFA-433C-8CD4-DC25A8E547E1}"/>
                </a:ext>
              </a:extLst>
            </p:cNvPr>
            <p:cNvSpPr/>
            <p:nvPr/>
          </p:nvSpPr>
          <p:spPr>
            <a:xfrm>
              <a:off x="908942" y="6410321"/>
              <a:ext cx="2018181"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10 – Évaluation à distance</a:t>
              </a:r>
            </a:p>
          </p:txBody>
        </p:sp>
        <p:cxnSp>
          <p:nvCxnSpPr>
            <p:cNvPr id="31" name="Connecteur droit 30">
              <a:extLst>
                <a:ext uri="{FF2B5EF4-FFF2-40B4-BE49-F238E27FC236}">
                  <a16:creationId xmlns:a16="http://schemas.microsoft.com/office/drawing/2014/main" id="{702EFF9B-2FAF-4032-AA9E-912818F6AEE6}"/>
                </a:ext>
              </a:extLst>
            </p:cNvPr>
            <p:cNvCxnSpPr>
              <a:cxnSpLocks/>
            </p:cNvCxnSpPr>
            <p:nvPr/>
          </p:nvCxnSpPr>
          <p:spPr>
            <a:xfrm>
              <a:off x="9055100" y="6478858"/>
              <a:ext cx="1619749"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B4E8061F-B517-4765-AAC6-99D326154B95}"/>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Google Shape;126;p27">
              <a:extLst>
                <a:ext uri="{FF2B5EF4-FFF2-40B4-BE49-F238E27FC236}">
                  <a16:creationId xmlns:a16="http://schemas.microsoft.com/office/drawing/2014/main" id="{076F92D8-0A67-4D95-9C8B-8E2C28660A67}"/>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2021-06-29</a:t>
              </a:r>
              <a:endParaRPr sz="800">
                <a:solidFill>
                  <a:schemeClr val="accent6">
                    <a:lumMod val="20000"/>
                    <a:lumOff val="80000"/>
                  </a:schemeClr>
                </a:solidFill>
                <a:latin typeface="Viga"/>
                <a:ea typeface="Viga"/>
                <a:cs typeface="Viga"/>
                <a:sym typeface="Viga"/>
              </a:endParaRPr>
            </a:p>
          </p:txBody>
        </p:sp>
        <p:pic>
          <p:nvPicPr>
            <p:cNvPr id="35" name="Graphique 34">
              <a:extLst>
                <a:ext uri="{FF2B5EF4-FFF2-40B4-BE49-F238E27FC236}">
                  <a16:creationId xmlns:a16="http://schemas.microsoft.com/office/drawing/2014/main" id="{A25EAEF0-C910-4592-9E1D-651987FA0B9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2047" y="6148818"/>
              <a:ext cx="399337" cy="570481"/>
            </a:xfrm>
            <a:prstGeom prst="rect">
              <a:avLst/>
            </a:prstGeom>
          </p:spPr>
        </p:pic>
      </p:grpSp>
      <p:sp>
        <p:nvSpPr>
          <p:cNvPr id="29" name="ZoneTexte 28">
            <a:extLst>
              <a:ext uri="{FF2B5EF4-FFF2-40B4-BE49-F238E27FC236}">
                <a16:creationId xmlns:a16="http://schemas.microsoft.com/office/drawing/2014/main" id="{BCDADCCA-5954-4F9C-AB0B-796D895CE7E8}"/>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13925747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F91E7254-EBC8-EE4F-BB2F-55B49A6CB6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54444"/>
            <a:ext cx="12192000" cy="6709355"/>
          </a:xfrm>
          <a:prstGeom prst="rect">
            <a:avLst/>
          </a:prstGeom>
        </p:spPr>
      </p:pic>
      <p:sp>
        <p:nvSpPr>
          <p:cNvPr id="22" name="Rectangle 21">
            <a:extLst>
              <a:ext uri="{FF2B5EF4-FFF2-40B4-BE49-F238E27FC236}">
                <a16:creationId xmlns:a16="http://schemas.microsoft.com/office/drawing/2014/main" id="{026C205D-47F7-364F-A225-687AD21DF883}"/>
              </a:ext>
            </a:extLst>
          </p:cNvPr>
          <p:cNvSpPr/>
          <p:nvPr/>
        </p:nvSpPr>
        <p:spPr>
          <a:xfrm>
            <a:off x="1007121" y="1683475"/>
            <a:ext cx="3542418" cy="933589"/>
          </a:xfrm>
          <a:prstGeom prst="rect">
            <a:avLst/>
          </a:prstGeom>
        </p:spPr>
        <p:txBody>
          <a:bodyPr wrap="square" lIns="0" tIns="0" rIns="0" bIns="0">
            <a:spAutoFit/>
          </a:bodyPr>
          <a:lstStyle/>
          <a:p>
            <a:pPr lvl="0">
              <a:spcAft>
                <a:spcPts val="200"/>
              </a:spcAft>
              <a:buClr>
                <a:schemeClr val="accent6"/>
              </a:buClr>
            </a:pPr>
            <a:r>
              <a:rPr lang="fr-CA" sz="1400">
                <a:solidFill>
                  <a:schemeClr val="accent6"/>
                </a:solidFill>
                <a:latin typeface="Viga" panose="020B0800030000020004" pitchFamily="34" charset="77"/>
                <a:ea typeface="Ubuntu"/>
                <a:cs typeface="Ubuntu"/>
                <a:sym typeface="Ubuntu"/>
              </a:rPr>
              <a:t>ANTI-TRICHERIE</a:t>
            </a:r>
            <a:endParaRPr lang="fr-CA" sz="1400">
              <a:solidFill>
                <a:schemeClr val="accent6"/>
              </a:solidFill>
              <a:latin typeface="Viga"/>
              <a:ea typeface="Viga"/>
              <a:cs typeface="Viga"/>
              <a:sym typeface="Viga"/>
            </a:endParaRPr>
          </a:p>
          <a:p>
            <a:pPr marL="18415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Navigation limitée</a:t>
            </a:r>
          </a:p>
          <a:p>
            <a:pPr marL="18415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Ordre aléatoire des questions</a:t>
            </a:r>
          </a:p>
          <a:p>
            <a:pPr marL="18415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Historique de versions </a:t>
            </a:r>
          </a:p>
          <a:p>
            <a:pPr marL="18415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Outils de détection de plagiat</a:t>
            </a:r>
          </a:p>
        </p:txBody>
      </p:sp>
      <p:sp>
        <p:nvSpPr>
          <p:cNvPr id="23" name="Rectangle 22">
            <a:extLst>
              <a:ext uri="{FF2B5EF4-FFF2-40B4-BE49-F238E27FC236}">
                <a16:creationId xmlns:a16="http://schemas.microsoft.com/office/drawing/2014/main" id="{13BCA1E6-0DC5-B641-B237-2EBC6803CB3A}"/>
              </a:ext>
            </a:extLst>
          </p:cNvPr>
          <p:cNvSpPr/>
          <p:nvPr/>
        </p:nvSpPr>
        <p:spPr>
          <a:xfrm>
            <a:off x="8046338" y="1586324"/>
            <a:ext cx="3697825" cy="933589"/>
          </a:xfrm>
          <a:prstGeom prst="rect">
            <a:avLst/>
          </a:prstGeom>
        </p:spPr>
        <p:txBody>
          <a:bodyPr wrap="square" lIns="0" tIns="0" rIns="0" bIns="0">
            <a:spAutoFit/>
          </a:bodyPr>
          <a:lstStyle/>
          <a:p>
            <a:pPr lvl="0">
              <a:spcAft>
                <a:spcPts val="200"/>
              </a:spcAft>
              <a:buClr>
                <a:schemeClr val="accent6"/>
              </a:buClr>
            </a:pPr>
            <a:r>
              <a:rPr lang="fr-CA" sz="1400">
                <a:solidFill>
                  <a:schemeClr val="accent6"/>
                </a:solidFill>
                <a:latin typeface="Viga" panose="020B0800030000020004" pitchFamily="34" charset="77"/>
                <a:ea typeface="Ubuntu"/>
                <a:cs typeface="Ubuntu"/>
                <a:sym typeface="Ubuntu"/>
              </a:rPr>
              <a:t>OPTIMISATION DES TESTS</a:t>
            </a:r>
            <a:endParaRPr lang="fr-CA" sz="1400">
              <a:solidFill>
                <a:schemeClr val="accent6"/>
              </a:solidFill>
              <a:latin typeface="Viga" panose="020B0800030000020004" pitchFamily="34" charset="77"/>
              <a:ea typeface="Viga"/>
              <a:cs typeface="Viga"/>
              <a:sym typeface="Viga"/>
            </a:endParaRPr>
          </a:p>
          <a:p>
            <a:pPr marL="18415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Moins de questions, mais d’ordre supérieur de pensée </a:t>
            </a:r>
          </a:p>
          <a:p>
            <a:pPr marL="18415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Une question à la fois</a:t>
            </a:r>
          </a:p>
          <a:p>
            <a:pPr marL="18415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Questions de types variés</a:t>
            </a:r>
          </a:p>
          <a:p>
            <a:pPr marL="18415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Multiples versions</a:t>
            </a:r>
          </a:p>
        </p:txBody>
      </p:sp>
      <p:sp>
        <p:nvSpPr>
          <p:cNvPr id="24" name="Rectangle 23">
            <a:extLst>
              <a:ext uri="{FF2B5EF4-FFF2-40B4-BE49-F238E27FC236}">
                <a16:creationId xmlns:a16="http://schemas.microsoft.com/office/drawing/2014/main" id="{7B4E4263-08E8-2941-9492-76D49527F816}"/>
              </a:ext>
            </a:extLst>
          </p:cNvPr>
          <p:cNvSpPr/>
          <p:nvPr/>
        </p:nvSpPr>
        <p:spPr>
          <a:xfrm>
            <a:off x="1007121" y="3857141"/>
            <a:ext cx="4584887" cy="1102866"/>
          </a:xfrm>
          <a:prstGeom prst="rect">
            <a:avLst/>
          </a:prstGeom>
        </p:spPr>
        <p:txBody>
          <a:bodyPr wrap="square" lIns="0" tIns="0" rIns="0" bIns="0">
            <a:spAutoFit/>
          </a:bodyPr>
          <a:lstStyle/>
          <a:p>
            <a:pPr lvl="0">
              <a:spcAft>
                <a:spcPts val="200"/>
              </a:spcAft>
              <a:buClr>
                <a:schemeClr val="accent6"/>
              </a:buClr>
            </a:pPr>
            <a:r>
              <a:rPr lang="fr-CA" sz="1400">
                <a:solidFill>
                  <a:schemeClr val="accent6"/>
                </a:solidFill>
                <a:latin typeface="Viga" panose="020B0800030000020004" pitchFamily="34" charset="77"/>
                <a:ea typeface="Ubuntu"/>
                <a:cs typeface="Ubuntu"/>
                <a:sym typeface="Ubuntu"/>
              </a:rPr>
              <a:t>CIBLES D’APPRENTISSAGE  </a:t>
            </a:r>
            <a:endParaRPr lang="fr-CA" sz="1400">
              <a:solidFill>
                <a:schemeClr val="accent6"/>
              </a:solidFill>
              <a:latin typeface="Viga" panose="020B0800030000020004" pitchFamily="34" charset="77"/>
              <a:ea typeface="Viga"/>
              <a:cs typeface="Viga"/>
              <a:sym typeface="Viga"/>
            </a:endParaRPr>
          </a:p>
          <a:p>
            <a:pPr marL="184150" lvl="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Cibles présentées aux apprenant(e)s</a:t>
            </a:r>
          </a:p>
          <a:p>
            <a:pPr marL="184150" lvl="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Évaluations étroitement liées aux cibles</a:t>
            </a:r>
          </a:p>
          <a:p>
            <a:pPr marL="184150" lvl="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Triangulation pour savoir si une évaluation reflète </a:t>
            </a:r>
            <a:br>
              <a:rPr lang="fr-CA" sz="1000">
                <a:solidFill>
                  <a:schemeClr val="accent6"/>
                </a:solidFill>
                <a:latin typeface="Ubuntu" panose="020B0504030602030204" pitchFamily="34" charset="0"/>
                <a:sym typeface="Ubuntu"/>
              </a:rPr>
            </a:br>
            <a:r>
              <a:rPr lang="fr-CA" sz="1000">
                <a:solidFill>
                  <a:schemeClr val="accent6"/>
                </a:solidFill>
                <a:latin typeface="Ubuntu" panose="020B0504030602030204" pitchFamily="34" charset="0"/>
                <a:sym typeface="Ubuntu"/>
              </a:rPr>
              <a:t>bien le progrès et les compétences de l'apprenant(e)</a:t>
            </a:r>
          </a:p>
          <a:p>
            <a:pPr marL="184150" indent="-171450">
              <a:spcAft>
                <a:spcPts val="200"/>
              </a:spcAft>
              <a:buClr>
                <a:schemeClr val="accent6"/>
              </a:buClr>
              <a:buSzPts val="1500"/>
              <a:buFont typeface="Arial" panose="020B0604020202020204" pitchFamily="34" charset="0"/>
              <a:buChar char="•"/>
            </a:pPr>
            <a:endParaRPr lang="fr-CA" sz="1100">
              <a:solidFill>
                <a:schemeClr val="accent6"/>
              </a:solidFill>
              <a:latin typeface="Ubuntu" panose="020B0504030602030204" pitchFamily="34" charset="0"/>
              <a:sym typeface="Ubuntu"/>
            </a:endParaRPr>
          </a:p>
        </p:txBody>
      </p:sp>
      <p:sp>
        <p:nvSpPr>
          <p:cNvPr id="25" name="Rectangle 24">
            <a:extLst>
              <a:ext uri="{FF2B5EF4-FFF2-40B4-BE49-F238E27FC236}">
                <a16:creationId xmlns:a16="http://schemas.microsoft.com/office/drawing/2014/main" id="{378A7D90-E7F8-F14A-8B5A-226923EC7B06}"/>
              </a:ext>
            </a:extLst>
          </p:cNvPr>
          <p:cNvSpPr/>
          <p:nvPr/>
        </p:nvSpPr>
        <p:spPr>
          <a:xfrm>
            <a:off x="8520900" y="3857141"/>
            <a:ext cx="3137700" cy="1497846"/>
          </a:xfrm>
          <a:prstGeom prst="rect">
            <a:avLst/>
          </a:prstGeom>
        </p:spPr>
        <p:txBody>
          <a:bodyPr wrap="square" lIns="0" tIns="0" rIns="0" bIns="0">
            <a:spAutoFit/>
          </a:bodyPr>
          <a:lstStyle/>
          <a:p>
            <a:pPr lvl="0">
              <a:spcAft>
                <a:spcPts val="200"/>
              </a:spcAft>
              <a:buClr>
                <a:schemeClr val="accent6"/>
              </a:buClr>
            </a:pPr>
            <a:r>
              <a:rPr lang="fr-CA" sz="1400">
                <a:solidFill>
                  <a:schemeClr val="accent6"/>
                </a:solidFill>
                <a:latin typeface="Viga" panose="020B0800030000020004" pitchFamily="34" charset="77"/>
                <a:ea typeface="Ubuntu"/>
                <a:cs typeface="Ubuntu"/>
                <a:sym typeface="Ubuntu"/>
              </a:rPr>
              <a:t>ÉVALUATION EN AIDE </a:t>
            </a:r>
            <a:br>
              <a:rPr lang="fr-CA" sz="1400">
                <a:solidFill>
                  <a:schemeClr val="accent6"/>
                </a:solidFill>
                <a:latin typeface="Viga" panose="020B0800030000020004" pitchFamily="34" charset="77"/>
                <a:ea typeface="Ubuntu"/>
                <a:cs typeface="Ubuntu"/>
                <a:sym typeface="Ubuntu"/>
              </a:rPr>
            </a:br>
            <a:r>
              <a:rPr lang="fr-CA" sz="1400">
                <a:solidFill>
                  <a:schemeClr val="accent6"/>
                </a:solidFill>
                <a:latin typeface="Viga" panose="020B0800030000020004" pitchFamily="34" charset="77"/>
                <a:ea typeface="Ubuntu"/>
                <a:cs typeface="Ubuntu"/>
                <a:sym typeface="Ubuntu"/>
              </a:rPr>
              <a:t>À L’APPRENTISSAGE </a:t>
            </a:r>
          </a:p>
          <a:p>
            <a:pPr marL="171450" lvl="0" indent="-171450">
              <a:spcAft>
                <a:spcPts val="200"/>
              </a:spcAft>
              <a:buClr>
                <a:schemeClr val="accent6"/>
              </a:buClr>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Les évaluations ont de faibles enjeux : </a:t>
            </a:r>
          </a:p>
          <a:p>
            <a:pPr marL="400050" lvl="2" indent="-171450">
              <a:spcAft>
                <a:spcPts val="200"/>
              </a:spcAft>
              <a:buClr>
                <a:schemeClr val="accent1"/>
              </a:buClr>
              <a:buSzPct val="100000"/>
              <a:buFont typeface="Arial" panose="020B0604020202020204" pitchFamily="34" charset="0"/>
              <a:buChar char="•"/>
            </a:pPr>
            <a:r>
              <a:rPr lang="fr-CA" sz="1000">
                <a:solidFill>
                  <a:schemeClr val="accent6"/>
                </a:solidFill>
                <a:latin typeface="Ubuntu" panose="020B0504030602030204" pitchFamily="34" charset="0"/>
                <a:sym typeface="Ubuntu"/>
              </a:rPr>
              <a:t>multiples chances et échéancier flexible</a:t>
            </a:r>
          </a:p>
          <a:p>
            <a:pPr marL="400050" lvl="2" indent="-171450">
              <a:spcAft>
                <a:spcPts val="200"/>
              </a:spcAft>
              <a:buClr>
                <a:schemeClr val="accent1"/>
              </a:buClr>
              <a:buSzPct val="100000"/>
              <a:buFont typeface="Arial" panose="020B0604020202020204" pitchFamily="34" charset="0"/>
              <a:buChar char="•"/>
            </a:pPr>
            <a:r>
              <a:rPr lang="fr-CA" sz="1000">
                <a:solidFill>
                  <a:schemeClr val="accent6"/>
                </a:solidFill>
                <a:latin typeface="Ubuntu" panose="020B0504030602030204" pitchFamily="34" charset="0"/>
                <a:sym typeface="Ubuntu"/>
              </a:rPr>
              <a:t>pas de pénalité pour des difficultés initiales</a:t>
            </a:r>
          </a:p>
          <a:p>
            <a:pPr marL="184150" lvl="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Les apprenant(e)s se fixent des buts </a:t>
            </a:r>
            <a:br>
              <a:rPr lang="fr-CA" sz="1000">
                <a:solidFill>
                  <a:schemeClr val="accent6"/>
                </a:solidFill>
                <a:latin typeface="Ubuntu" panose="020B0504030602030204" pitchFamily="34" charset="0"/>
                <a:sym typeface="Ubuntu"/>
              </a:rPr>
            </a:br>
            <a:r>
              <a:rPr lang="fr-CA" sz="1000">
                <a:solidFill>
                  <a:schemeClr val="accent6"/>
                </a:solidFill>
                <a:latin typeface="Ubuntu" panose="020B0504030602030204" pitchFamily="34" charset="0"/>
                <a:sym typeface="Ubuntu"/>
              </a:rPr>
              <a:t>d’apprentissage personnels</a:t>
            </a:r>
          </a:p>
          <a:p>
            <a:pPr marL="184150" indent="-171450">
              <a:spcAft>
                <a:spcPts val="200"/>
              </a:spcAft>
              <a:buClr>
                <a:schemeClr val="accent6"/>
              </a:buClr>
              <a:buSzPts val="1500"/>
              <a:buFont typeface="Arial" panose="020B0604020202020204" pitchFamily="34" charset="0"/>
              <a:buChar char="•"/>
            </a:pPr>
            <a:endParaRPr lang="fr-CA" sz="1100">
              <a:solidFill>
                <a:schemeClr val="accent6"/>
              </a:solidFill>
              <a:latin typeface="Ubuntu" panose="020B0504030602030204" pitchFamily="34" charset="0"/>
              <a:sym typeface="Ubuntu"/>
            </a:endParaRPr>
          </a:p>
        </p:txBody>
      </p:sp>
      <p:sp>
        <p:nvSpPr>
          <p:cNvPr id="29" name="Rectangle 28">
            <a:extLst>
              <a:ext uri="{FF2B5EF4-FFF2-40B4-BE49-F238E27FC236}">
                <a16:creationId xmlns:a16="http://schemas.microsoft.com/office/drawing/2014/main" id="{C79D9F8B-F288-6C4B-A8F1-EB33A7715761}"/>
              </a:ext>
            </a:extLst>
          </p:cNvPr>
          <p:cNvSpPr/>
          <p:nvPr/>
        </p:nvSpPr>
        <p:spPr>
          <a:xfrm flipH="1">
            <a:off x="1182495" y="4937093"/>
            <a:ext cx="3092325" cy="775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fr-CA" sz="1000" b="1">
                <a:solidFill>
                  <a:schemeClr val="accent6"/>
                </a:solidFill>
                <a:latin typeface="Ubuntu" panose="020B0504030602030204" pitchFamily="34" charset="0"/>
                <a:ea typeface="Ubuntu"/>
                <a:cs typeface="Ubuntu"/>
                <a:sym typeface="Ubuntu"/>
              </a:rPr>
              <a:t>Permet de former un jugement plus précis et de reconnaitre quand une évaluation ne rend pas justice aux savoirs de l’apprenant(e). </a:t>
            </a:r>
            <a:endParaRPr lang="fr-CA" sz="1000" b="1">
              <a:solidFill>
                <a:schemeClr val="accent6"/>
              </a:solidFill>
              <a:highlight>
                <a:srgbClr val="FFFF00"/>
              </a:highlight>
              <a:latin typeface="Ubuntu" panose="020B0504030602030204" pitchFamily="34" charset="0"/>
              <a:ea typeface="Ubuntu"/>
              <a:cs typeface="Ubuntu"/>
              <a:sym typeface="Ubuntu"/>
            </a:endParaRPr>
          </a:p>
        </p:txBody>
      </p:sp>
      <p:sp>
        <p:nvSpPr>
          <p:cNvPr id="36" name="Rectangle 35">
            <a:extLst>
              <a:ext uri="{FF2B5EF4-FFF2-40B4-BE49-F238E27FC236}">
                <a16:creationId xmlns:a16="http://schemas.microsoft.com/office/drawing/2014/main" id="{2B25A891-D7F8-8744-B399-23B9AA992946}"/>
              </a:ext>
            </a:extLst>
          </p:cNvPr>
          <p:cNvSpPr/>
          <p:nvPr/>
        </p:nvSpPr>
        <p:spPr>
          <a:xfrm>
            <a:off x="4156984" y="1118523"/>
            <a:ext cx="3437681" cy="416689"/>
          </a:xfrm>
          <a:prstGeom prst="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44000" tIns="36000" rIns="0" bIns="0" rtlCol="0" anchor="ctr"/>
          <a:lstStyle/>
          <a:p>
            <a:r>
              <a:rPr lang="fr-CA" sz="1400">
                <a:solidFill>
                  <a:schemeClr val="accent5"/>
                </a:solidFill>
                <a:latin typeface="Viga"/>
                <a:ea typeface="Viga"/>
                <a:cs typeface="Viga"/>
                <a:sym typeface="Viga"/>
              </a:rPr>
              <a:t>PRÉVENIR ET DÉTECTER LA TRICHERIE</a:t>
            </a:r>
          </a:p>
        </p:txBody>
      </p:sp>
      <p:sp>
        <p:nvSpPr>
          <p:cNvPr id="13" name="Rectangle 12">
            <a:extLst>
              <a:ext uri="{FF2B5EF4-FFF2-40B4-BE49-F238E27FC236}">
                <a16:creationId xmlns:a16="http://schemas.microsoft.com/office/drawing/2014/main" id="{FCFF6057-BB1A-F049-8F06-550CB1AAB218}"/>
              </a:ext>
            </a:extLst>
          </p:cNvPr>
          <p:cNvSpPr/>
          <p:nvPr/>
        </p:nvSpPr>
        <p:spPr>
          <a:xfrm>
            <a:off x="8223970" y="2621388"/>
            <a:ext cx="2858403" cy="461665"/>
          </a:xfrm>
          <a:prstGeom prst="rect">
            <a:avLst/>
          </a:prstGeom>
        </p:spPr>
        <p:txBody>
          <a:bodyPr wrap="square" lIns="0" tIns="0" rIns="0" bIns="0">
            <a:spAutoFit/>
          </a:bodyPr>
          <a:lstStyle/>
          <a:p>
            <a:r>
              <a:rPr lang="fr-CA" sz="1000" b="1">
                <a:solidFill>
                  <a:schemeClr val="accent6"/>
                </a:solidFill>
                <a:latin typeface="Ubuntu" panose="020B0504030602030204" pitchFamily="34" charset="0"/>
                <a:ea typeface="Ubuntu"/>
                <a:cs typeface="Ubuntu"/>
                <a:sym typeface="Ubuntu"/>
              </a:rPr>
              <a:t>On peut rendre la tricherie plus difficile, </a:t>
            </a:r>
            <a:br>
              <a:rPr lang="fr-CA" sz="1000" b="1">
                <a:solidFill>
                  <a:schemeClr val="accent6"/>
                </a:solidFill>
                <a:latin typeface="Ubuntu" panose="020B0504030602030204" pitchFamily="34" charset="0"/>
                <a:ea typeface="Ubuntu"/>
                <a:cs typeface="Ubuntu"/>
                <a:sym typeface="Ubuntu"/>
              </a:rPr>
            </a:br>
            <a:r>
              <a:rPr lang="fr-CA" sz="1000" b="1">
                <a:solidFill>
                  <a:schemeClr val="accent6"/>
                </a:solidFill>
                <a:latin typeface="Ubuntu" panose="020B0504030602030204" pitchFamily="34" charset="0"/>
                <a:ea typeface="Ubuntu"/>
                <a:cs typeface="Ubuntu"/>
                <a:sym typeface="Ubuntu"/>
              </a:rPr>
              <a:t>mais même avec les moyens traditionnels  d’évaluation, elle existera toujours.</a:t>
            </a:r>
          </a:p>
        </p:txBody>
      </p:sp>
      <p:sp>
        <p:nvSpPr>
          <p:cNvPr id="52" name="Rectangle 51">
            <a:extLst>
              <a:ext uri="{FF2B5EF4-FFF2-40B4-BE49-F238E27FC236}">
                <a16:creationId xmlns:a16="http://schemas.microsoft.com/office/drawing/2014/main" id="{2C36FF86-2B5E-4C4F-9A91-263CD7B8EDA0}"/>
              </a:ext>
            </a:extLst>
          </p:cNvPr>
          <p:cNvSpPr/>
          <p:nvPr/>
        </p:nvSpPr>
        <p:spPr>
          <a:xfrm>
            <a:off x="8520900" y="5269350"/>
            <a:ext cx="3223263" cy="6057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fr-CA" sz="1000" b="1">
                <a:solidFill>
                  <a:schemeClr val="accent6"/>
                </a:solidFill>
                <a:latin typeface="Ubuntu" panose="020B0504030602030204" pitchFamily="34" charset="0"/>
                <a:ea typeface="Ubuntu"/>
                <a:cs typeface="Ubuntu"/>
                <a:sym typeface="Ubuntu"/>
              </a:rPr>
              <a:t>Il n’y a plus de raisons de tricher. L’apprenant(e) fait partie intégrante du processus d’apprentissage.</a:t>
            </a:r>
          </a:p>
        </p:txBody>
      </p:sp>
      <p:pic>
        <p:nvPicPr>
          <p:cNvPr id="74" name="Graphique 73">
            <a:extLst>
              <a:ext uri="{FF2B5EF4-FFF2-40B4-BE49-F238E27FC236}">
                <a16:creationId xmlns:a16="http://schemas.microsoft.com/office/drawing/2014/main" id="{9C502505-36DC-4541-8AAB-21E291E3B9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780281" y="93890"/>
            <a:ext cx="747007" cy="747007"/>
          </a:xfrm>
          <a:prstGeom prst="rect">
            <a:avLst/>
          </a:prstGeom>
        </p:spPr>
      </p:pic>
      <p:pic>
        <p:nvPicPr>
          <p:cNvPr id="75" name="Graphique 74">
            <a:extLst>
              <a:ext uri="{FF2B5EF4-FFF2-40B4-BE49-F238E27FC236}">
                <a16:creationId xmlns:a16="http://schemas.microsoft.com/office/drawing/2014/main" id="{A0D0D367-FA03-6549-874C-54EC6F3843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1171824" y="173779"/>
            <a:ext cx="747007" cy="747007"/>
          </a:xfrm>
          <a:prstGeom prst="rect">
            <a:avLst/>
          </a:prstGeom>
        </p:spPr>
      </p:pic>
      <p:pic>
        <p:nvPicPr>
          <p:cNvPr id="76" name="Graphique 75">
            <a:extLst>
              <a:ext uri="{FF2B5EF4-FFF2-40B4-BE49-F238E27FC236}">
                <a16:creationId xmlns:a16="http://schemas.microsoft.com/office/drawing/2014/main" id="{B9CD1A3B-E351-C34A-93D7-42F4E449911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0429732" y="449183"/>
            <a:ext cx="797557" cy="797557"/>
          </a:xfrm>
          <a:prstGeom prst="rect">
            <a:avLst/>
          </a:prstGeom>
        </p:spPr>
      </p:pic>
      <p:sp>
        <p:nvSpPr>
          <p:cNvPr id="77" name="Rectangle 76">
            <a:extLst>
              <a:ext uri="{FF2B5EF4-FFF2-40B4-BE49-F238E27FC236}">
                <a16:creationId xmlns:a16="http://schemas.microsoft.com/office/drawing/2014/main" id="{CEA5426F-D7F1-0142-B58F-FBDC4C4DCE1C}"/>
              </a:ext>
            </a:extLst>
          </p:cNvPr>
          <p:cNvSpPr/>
          <p:nvPr/>
        </p:nvSpPr>
        <p:spPr>
          <a:xfrm>
            <a:off x="369636" y="178169"/>
            <a:ext cx="11902752" cy="677108"/>
          </a:xfrm>
          <a:prstGeom prst="rect">
            <a:avLst/>
          </a:prstGeom>
        </p:spPr>
        <p:txBody>
          <a:bodyPr wrap="square" lIns="0" tIns="0" rIns="0" bIns="0">
            <a:spAutoFit/>
          </a:bodyPr>
          <a:lstStyle/>
          <a:p>
            <a:r>
              <a:rPr lang="fr-CA" sz="4400">
                <a:solidFill>
                  <a:schemeClr val="accent2"/>
                </a:solidFill>
                <a:latin typeface="Caveat" pitchFamily="2" charset="0"/>
                <a:sym typeface="Caveat"/>
              </a:rPr>
              <a:t>L’évaluation numérique </a:t>
            </a:r>
          </a:p>
        </p:txBody>
      </p:sp>
      <p:sp>
        <p:nvSpPr>
          <p:cNvPr id="78" name="ZoneTexte 77">
            <a:extLst>
              <a:ext uri="{FF2B5EF4-FFF2-40B4-BE49-F238E27FC236}">
                <a16:creationId xmlns:a16="http://schemas.microsoft.com/office/drawing/2014/main" id="{E4DF7F18-595D-1842-B598-BDCB746E76C5}"/>
              </a:ext>
            </a:extLst>
          </p:cNvPr>
          <p:cNvSpPr txBox="1"/>
          <p:nvPr/>
        </p:nvSpPr>
        <p:spPr>
          <a:xfrm>
            <a:off x="4907073" y="379171"/>
            <a:ext cx="4611151" cy="646331"/>
          </a:xfrm>
          <a:prstGeom prst="rect">
            <a:avLst/>
          </a:prstGeom>
          <a:noFill/>
        </p:spPr>
        <p:txBody>
          <a:bodyPr wrap="square" rtlCol="0">
            <a:spAutoFit/>
          </a:bodyPr>
          <a:lstStyle/>
          <a:p>
            <a:r>
              <a:rPr lang="fr-CA" b="1">
                <a:solidFill>
                  <a:schemeClr val="accent1"/>
                </a:solidFill>
                <a:latin typeface="Viga" panose="020B0800030000020004" pitchFamily="34" charset="77"/>
                <a:sym typeface="Viga"/>
              </a:rPr>
              <a:t>Traces authentiques et valides</a:t>
            </a:r>
            <a:endParaRPr lang="fr-CA" sz="1100">
              <a:solidFill>
                <a:schemeClr val="accent1"/>
              </a:solidFill>
              <a:latin typeface="Ubuntu" panose="020B0504030602030204" pitchFamily="34" charset="0"/>
            </a:endParaRPr>
          </a:p>
          <a:p>
            <a:endParaRPr lang="fr-CA">
              <a:latin typeface="Ubuntu" panose="020B0504030602030204" pitchFamily="34" charset="0"/>
            </a:endParaRPr>
          </a:p>
        </p:txBody>
      </p:sp>
      <p:cxnSp>
        <p:nvCxnSpPr>
          <p:cNvPr id="79" name="Connecteur droit 78">
            <a:extLst>
              <a:ext uri="{FF2B5EF4-FFF2-40B4-BE49-F238E27FC236}">
                <a16:creationId xmlns:a16="http://schemas.microsoft.com/office/drawing/2014/main" id="{E062BE99-0DB7-2342-A3E0-2E7D078B70D5}"/>
              </a:ext>
            </a:extLst>
          </p:cNvPr>
          <p:cNvCxnSpPr>
            <a:cxnSpLocks/>
          </p:cNvCxnSpPr>
          <p:nvPr/>
        </p:nvCxnSpPr>
        <p:spPr>
          <a:xfrm flipH="1">
            <a:off x="4988560" y="878957"/>
            <a:ext cx="520475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581D862E-2570-1A44-B23B-97A5A8AED6B9}"/>
              </a:ext>
            </a:extLst>
          </p:cNvPr>
          <p:cNvSpPr/>
          <p:nvPr/>
        </p:nvSpPr>
        <p:spPr>
          <a:xfrm>
            <a:off x="1016359" y="5772421"/>
            <a:ext cx="3258461" cy="416689"/>
          </a:xfrm>
          <a:prstGeom prst="rect">
            <a:avLst/>
          </a:prstGeom>
          <a:solidFill>
            <a:schemeClr val="bg1"/>
          </a:solid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36000" rIns="0" bIns="0" rtlCol="0" anchor="ctr"/>
          <a:lstStyle/>
          <a:p>
            <a:pPr marL="9525"/>
            <a:r>
              <a:rPr lang="fr-CA" sz="1400">
                <a:solidFill>
                  <a:srgbClr val="8A8B8A"/>
                </a:solidFill>
                <a:latin typeface="Viga"/>
                <a:ea typeface="Viga"/>
                <a:cs typeface="Viga"/>
                <a:sym typeface="Viga"/>
              </a:rPr>
              <a:t>CONNAITRE CHAQUE APPRENANT(E)</a:t>
            </a:r>
          </a:p>
        </p:txBody>
      </p:sp>
      <p:sp>
        <p:nvSpPr>
          <p:cNvPr id="90" name="Rectangle 89">
            <a:extLst>
              <a:ext uri="{FF2B5EF4-FFF2-40B4-BE49-F238E27FC236}">
                <a16:creationId xmlns:a16="http://schemas.microsoft.com/office/drawing/2014/main" id="{E5312718-6E0B-F243-91E9-25EE872CF6B5}"/>
              </a:ext>
            </a:extLst>
          </p:cNvPr>
          <p:cNvSpPr/>
          <p:nvPr/>
        </p:nvSpPr>
        <p:spPr>
          <a:xfrm>
            <a:off x="7584726" y="5772421"/>
            <a:ext cx="3697825" cy="416689"/>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144000" bIns="0" rtlCol="0" anchor="ctr"/>
          <a:lstStyle/>
          <a:p>
            <a:pPr marL="9525" algn="r"/>
            <a:r>
              <a:rPr lang="fr-CA" sz="1400">
                <a:solidFill>
                  <a:schemeClr val="accent1"/>
                </a:solidFill>
                <a:latin typeface="Viga"/>
                <a:ea typeface="Viga"/>
                <a:cs typeface="Viga"/>
                <a:sym typeface="Viga"/>
              </a:rPr>
              <a:t>DÉVELOPPER LA CULTURE D’ÉVALUATION</a:t>
            </a:r>
          </a:p>
        </p:txBody>
      </p:sp>
      <p:grpSp>
        <p:nvGrpSpPr>
          <p:cNvPr id="27" name="Groupe 26">
            <a:extLst>
              <a:ext uri="{FF2B5EF4-FFF2-40B4-BE49-F238E27FC236}">
                <a16:creationId xmlns:a16="http://schemas.microsoft.com/office/drawing/2014/main" id="{06AB4A48-990E-FD44-BD2A-3FF8D0B2513C}"/>
              </a:ext>
            </a:extLst>
          </p:cNvPr>
          <p:cNvGrpSpPr/>
          <p:nvPr/>
        </p:nvGrpSpPr>
        <p:grpSpPr>
          <a:xfrm>
            <a:off x="0" y="6148818"/>
            <a:ext cx="11894049" cy="570481"/>
            <a:chOff x="0" y="6148818"/>
            <a:chExt cx="11894049" cy="570481"/>
          </a:xfrm>
        </p:grpSpPr>
        <p:sp>
          <p:nvSpPr>
            <p:cNvPr id="28" name="Rectangle 27">
              <a:extLst>
                <a:ext uri="{FF2B5EF4-FFF2-40B4-BE49-F238E27FC236}">
                  <a16:creationId xmlns:a16="http://schemas.microsoft.com/office/drawing/2014/main" id="{DAFA6892-882F-AA40-B398-5CADE9E6E261}"/>
                </a:ext>
              </a:extLst>
            </p:cNvPr>
            <p:cNvSpPr/>
            <p:nvPr/>
          </p:nvSpPr>
          <p:spPr>
            <a:xfrm>
              <a:off x="908942" y="6410321"/>
              <a:ext cx="2018181"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10 – Évaluation à distance</a:t>
              </a:r>
            </a:p>
          </p:txBody>
        </p:sp>
        <p:cxnSp>
          <p:nvCxnSpPr>
            <p:cNvPr id="30" name="Connecteur droit 29">
              <a:extLst>
                <a:ext uri="{FF2B5EF4-FFF2-40B4-BE49-F238E27FC236}">
                  <a16:creationId xmlns:a16="http://schemas.microsoft.com/office/drawing/2014/main" id="{D5A91B37-CA95-A544-9A14-C91645CED294}"/>
                </a:ext>
              </a:extLst>
            </p:cNvPr>
            <p:cNvCxnSpPr>
              <a:cxnSpLocks/>
            </p:cNvCxnSpPr>
            <p:nvPr/>
          </p:nvCxnSpPr>
          <p:spPr>
            <a:xfrm>
              <a:off x="3073400" y="6478858"/>
              <a:ext cx="7601449"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D02576D7-4E78-B443-8FE4-4601F434AB03}"/>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Google Shape;126;p27">
              <a:extLst>
                <a:ext uri="{FF2B5EF4-FFF2-40B4-BE49-F238E27FC236}">
                  <a16:creationId xmlns:a16="http://schemas.microsoft.com/office/drawing/2014/main" id="{33D24CAA-D1D2-4244-AC60-7E9155A150E7}"/>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2021-06-29</a:t>
              </a:r>
              <a:endParaRPr sz="800">
                <a:solidFill>
                  <a:schemeClr val="accent6">
                    <a:lumMod val="20000"/>
                    <a:lumOff val="80000"/>
                  </a:schemeClr>
                </a:solidFill>
                <a:latin typeface="Viga"/>
                <a:ea typeface="Viga"/>
                <a:cs typeface="Viga"/>
                <a:sym typeface="Viga"/>
              </a:endParaRPr>
            </a:p>
          </p:txBody>
        </p:sp>
        <p:pic>
          <p:nvPicPr>
            <p:cNvPr id="33" name="Graphique 32">
              <a:extLst>
                <a:ext uri="{FF2B5EF4-FFF2-40B4-BE49-F238E27FC236}">
                  <a16:creationId xmlns:a16="http://schemas.microsoft.com/office/drawing/2014/main" id="{B8B0BCE0-CAA5-A048-AE5A-A556A8FC391E}"/>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2047" y="6148818"/>
              <a:ext cx="399337" cy="570481"/>
            </a:xfrm>
            <a:prstGeom prst="rect">
              <a:avLst/>
            </a:prstGeom>
          </p:spPr>
        </p:pic>
      </p:grpSp>
      <p:sp>
        <p:nvSpPr>
          <p:cNvPr id="26" name="ZoneTexte 25">
            <a:extLst>
              <a:ext uri="{FF2B5EF4-FFF2-40B4-BE49-F238E27FC236}">
                <a16:creationId xmlns:a16="http://schemas.microsoft.com/office/drawing/2014/main" id="{0F17D310-AA75-4BBF-807C-10591D1B10AF}"/>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21539679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37B8325E-18A5-674D-9721-58589C61F9CC}"/>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60591A19-62D7-974C-B587-30F19F5FB170}"/>
              </a:ext>
            </a:extLst>
          </p:cNvPr>
          <p:cNvSpPr txBox="1">
            <a:spLocks/>
          </p:cNvSpPr>
          <p:nvPr/>
        </p:nvSpPr>
        <p:spPr>
          <a:xfrm>
            <a:off x="339637" y="484394"/>
            <a:ext cx="4820194" cy="707886"/>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Pédagogie inclusive</a:t>
            </a:r>
            <a:endParaRPr lang="fr-CA" sz="3200"/>
          </a:p>
        </p:txBody>
      </p:sp>
      <p:sp>
        <p:nvSpPr>
          <p:cNvPr id="9" name="Espace réservé du texte 2">
            <a:extLst>
              <a:ext uri="{FF2B5EF4-FFF2-40B4-BE49-F238E27FC236}">
                <a16:creationId xmlns:a16="http://schemas.microsoft.com/office/drawing/2014/main" id="{741EDF1D-0196-EA40-85E3-E22BCD850287}"/>
              </a:ext>
            </a:extLst>
          </p:cNvPr>
          <p:cNvSpPr txBox="1">
            <a:spLocks/>
          </p:cNvSpPr>
          <p:nvPr/>
        </p:nvSpPr>
        <p:spPr>
          <a:xfrm>
            <a:off x="5605899" y="568275"/>
            <a:ext cx="6249458" cy="6011914"/>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5"/>
                </a:solidFill>
                <a:latin typeface="Viga" panose="020B0800030000020004" pitchFamily="34" charset="77"/>
                <a:ea typeface="+mn-ea"/>
                <a:cs typeface="+mn-cs"/>
              </a:defRPr>
            </a:lvl1pPr>
            <a:lvl2pPr marL="685800" indent="-228600" algn="l" defTabSz="914400" rtl="0" eaLnBrk="1" latinLnBrk="0" hangingPunct="1">
              <a:lnSpc>
                <a:spcPct val="90000"/>
              </a:lnSpc>
              <a:spcBef>
                <a:spcPts val="500"/>
              </a:spcBef>
              <a:buClr>
                <a:schemeClr val="accent1"/>
              </a:buClr>
              <a:buFontTx/>
              <a:buBlip>
                <a:blip r:embed="rId8">
                  <a:extLst>
                    <a:ext uri="{96DAC541-7B7A-43D3-8B79-37D633B846F1}">
                      <asvg:svgBlip xmlns:asvg="http://schemas.microsoft.com/office/drawing/2016/SVG/main" r:embed="rId9"/>
                    </a:ext>
                  </a:extLst>
                </a:blip>
              </a:buBlip>
              <a:defRPr sz="1800" b="0" i="0" kern="1200">
                <a:solidFill>
                  <a:schemeClr val="accent4"/>
                </a:solidFill>
                <a:latin typeface="Viga" panose="020B0800030000020004" pitchFamily="34" charset="77"/>
                <a:ea typeface="+mn-ea"/>
                <a:cs typeface="+mn-cs"/>
              </a:defRPr>
            </a:lvl2pPr>
            <a:lvl3pPr marL="1143000" indent="-228600" algn="l" defTabSz="914400" rtl="0" eaLnBrk="1" latinLnBrk="0" hangingPunct="1">
              <a:lnSpc>
                <a:spcPct val="90000"/>
              </a:lnSpc>
              <a:spcBef>
                <a:spcPts val="500"/>
              </a:spcBef>
              <a:buFontTx/>
              <a:buBlip>
                <a:blip r:embed="rId10">
                  <a:extLst>
                    <a:ext uri="{96DAC541-7B7A-43D3-8B79-37D633B846F1}">
                      <asvg:svgBlip xmlns:asvg="http://schemas.microsoft.com/office/drawing/2016/SVG/main" r:embed="rId11"/>
                    </a:ext>
                  </a:extLst>
                </a:blip>
              </a:buBlip>
              <a:defRPr sz="1400" b="0" i="0" kern="1200">
                <a:solidFill>
                  <a:schemeClr val="accent4"/>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Tx/>
              <a:buBlip>
                <a:blip r:embed="rId10">
                  <a:extLst>
                    <a:ext uri="{96DAC541-7B7A-43D3-8B79-37D633B846F1}">
                      <asvg:svgBlip xmlns:asvg="http://schemas.microsoft.com/office/drawing/2016/SVG/main" r:embed="rId11"/>
                    </a:ext>
                  </a:extLst>
                </a:blip>
              </a:buBlip>
              <a:defRPr sz="1100" b="0" i="0" kern="1200">
                <a:solidFill>
                  <a:schemeClr val="accent4"/>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100" b="0" i="0" kern="1200">
                <a:solidFill>
                  <a:schemeClr val="accent4"/>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sz="2000">
                <a:solidFill>
                  <a:schemeClr val="bg1"/>
                </a:solidFill>
                <a:latin typeface="Ubuntu"/>
              </a:rPr>
              <a:t>Dans le souci de faire progresser chaque apprenant(e), l’enseignant(e) recourt à une variété de stratégies favorisant un accès universel aux apprentissages avec des moyens d'engagement, de représentation, d'action et d'expression. </a:t>
            </a:r>
            <a:endParaRPr lang="fr-CA"/>
          </a:p>
          <a:p>
            <a:r>
              <a:rPr lang="fr-CA" sz="2000">
                <a:solidFill>
                  <a:schemeClr val="bg1"/>
                </a:solidFill>
                <a:latin typeface="Ubuntu"/>
              </a:rPr>
              <a:t>En contexte de FAD, l’environnement </a:t>
            </a:r>
            <a:r>
              <a:rPr lang="fr-CA" sz="2000" err="1">
                <a:solidFill>
                  <a:schemeClr val="bg1"/>
                </a:solidFill>
                <a:latin typeface="Ubuntu"/>
              </a:rPr>
              <a:t>capacitant</a:t>
            </a:r>
            <a:r>
              <a:rPr lang="fr-CA" sz="2000">
                <a:solidFill>
                  <a:schemeClr val="bg1"/>
                </a:solidFill>
                <a:latin typeface="Ubuntu"/>
              </a:rPr>
              <a:t> tiendra compte de :</a:t>
            </a:r>
          </a:p>
          <a:p>
            <a:pPr marL="342900" indent="-342900">
              <a:buFontTx/>
              <a:buChar char="-"/>
            </a:pPr>
            <a:r>
              <a:rPr lang="fr-CA" sz="2000">
                <a:solidFill>
                  <a:schemeClr val="bg1"/>
                </a:solidFill>
                <a:latin typeface="Ubuntu"/>
              </a:rPr>
              <a:t>La présentation et de l’organisation de la tâche ;</a:t>
            </a:r>
          </a:p>
          <a:p>
            <a:pPr marL="342900" indent="-342900">
              <a:buFontTx/>
              <a:buChar char="-"/>
            </a:pPr>
            <a:r>
              <a:rPr lang="fr-CA" sz="2000">
                <a:solidFill>
                  <a:schemeClr val="bg1"/>
                </a:solidFill>
                <a:latin typeface="Ubuntu"/>
              </a:rPr>
              <a:t>L’organisation de l’espace et du temps ;</a:t>
            </a:r>
          </a:p>
          <a:p>
            <a:pPr marL="342900" indent="-342900">
              <a:buFontTx/>
              <a:buChar char="-"/>
            </a:pPr>
            <a:r>
              <a:rPr lang="fr-CA" sz="2000">
                <a:solidFill>
                  <a:schemeClr val="bg1"/>
                </a:solidFill>
                <a:latin typeface="Ubuntu"/>
              </a:rPr>
              <a:t>La communication et la collaboration.</a:t>
            </a:r>
            <a:endParaRPr lang="fr-CA">
              <a:solidFill>
                <a:schemeClr val="bg1"/>
              </a:solidFill>
              <a:latin typeface="Ubuntu"/>
            </a:endParaRPr>
          </a:p>
          <a:p>
            <a:endParaRPr lang="fr-CA" sz="2000">
              <a:solidFill>
                <a:schemeClr val="bg1"/>
              </a:solidFill>
              <a:latin typeface="Ubuntu"/>
            </a:endParaRPr>
          </a:p>
          <a:p>
            <a:pPr>
              <a:buSzPts val="1500"/>
            </a:pPr>
            <a:endParaRPr lang="fr-CA" sz="2000">
              <a:solidFill>
                <a:schemeClr val="bg1"/>
              </a:solidFill>
              <a:latin typeface="+mn-lt"/>
            </a:endParaRPr>
          </a:p>
        </p:txBody>
      </p:sp>
      <p:sp>
        <p:nvSpPr>
          <p:cNvPr id="11" name="Rectangle 10">
            <a:extLst>
              <a:ext uri="{FF2B5EF4-FFF2-40B4-BE49-F238E27FC236}">
                <a16:creationId xmlns:a16="http://schemas.microsoft.com/office/drawing/2014/main" id="{AF2A60CD-0BE0-E64A-A1EC-9065099309CE}"/>
              </a:ext>
            </a:extLst>
          </p:cNvPr>
          <p:cNvSpPr/>
          <p:nvPr/>
        </p:nvSpPr>
        <p:spPr>
          <a:xfrm>
            <a:off x="2821577" y="952343"/>
            <a:ext cx="2414081" cy="707886"/>
          </a:xfrm>
          <a:prstGeom prst="rect">
            <a:avLst/>
          </a:prstGeom>
        </p:spPr>
        <p:txBody>
          <a:bodyPr wrap="squar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11</a:t>
            </a:r>
            <a:br>
              <a:rPr lang="fr-CA" sz="2000">
                <a:solidFill>
                  <a:srgbClr val="FFFFFF"/>
                </a:solidFill>
                <a:latin typeface="Ubuntu" panose="020B0604020202020204" charset="0"/>
              </a:rPr>
            </a:br>
            <a:endParaRPr lang="fr-FR" sz="2000"/>
          </a:p>
        </p:txBody>
      </p:sp>
      <p:pic>
        <p:nvPicPr>
          <p:cNvPr id="2" name="Image 1">
            <a:hlinkClick r:id="rId12"/>
            <a:extLst>
              <a:ext uri="{FF2B5EF4-FFF2-40B4-BE49-F238E27FC236}">
                <a16:creationId xmlns:a16="http://schemas.microsoft.com/office/drawing/2014/main" id="{731F3ABE-0515-D740-A5F3-6F38590B517B}"/>
              </a:ext>
            </a:extLst>
          </p:cNvPr>
          <p:cNvPicPr>
            <a:picLocks noChangeAspect="1"/>
          </p:cNvPicPr>
          <p:nvPr/>
        </p:nvPicPr>
        <p:blipFill>
          <a:blip r:embed="rId13"/>
          <a:stretch>
            <a:fillRect/>
          </a:stretch>
        </p:blipFill>
        <p:spPr>
          <a:xfrm>
            <a:off x="5648480" y="4199457"/>
            <a:ext cx="2857501" cy="1609726"/>
          </a:xfrm>
          <a:prstGeom prst="rect">
            <a:avLst/>
          </a:prstGeom>
          <a:ln>
            <a:solidFill>
              <a:schemeClr val="accent1"/>
            </a:solidFill>
          </a:ln>
        </p:spPr>
      </p:pic>
    </p:spTree>
    <p:extLst>
      <p:ext uri="{BB962C8B-B14F-4D97-AF65-F5344CB8AC3E}">
        <p14:creationId xmlns:p14="http://schemas.microsoft.com/office/powerpoint/2010/main" val="223784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 avec coin rogné 45">
            <a:extLst>
              <a:ext uri="{FF2B5EF4-FFF2-40B4-BE49-F238E27FC236}">
                <a16:creationId xmlns:a16="http://schemas.microsoft.com/office/drawing/2014/main" id="{FE3E6B8B-6F1E-BB46-ACE6-BC60CEB3D13D}"/>
              </a:ext>
            </a:extLst>
          </p:cNvPr>
          <p:cNvSpPr/>
          <p:nvPr/>
        </p:nvSpPr>
        <p:spPr>
          <a:xfrm>
            <a:off x="864114" y="5236077"/>
            <a:ext cx="5550617" cy="835659"/>
          </a:xfrm>
          <a:prstGeom prst="snip1Rect">
            <a:avLst>
              <a:gd name="adj" fmla="val 3342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0" rIns="144000" bIns="144000" rtlCol="0" anchor="ctr"/>
          <a:lstStyle/>
          <a:p>
            <a:r>
              <a:rPr lang="fr-CA" sz="1100" b="1">
                <a:solidFill>
                  <a:schemeClr val="bg1"/>
                </a:solidFill>
                <a:latin typeface="Viga"/>
              </a:rPr>
              <a:t>L’ÉGALITÉ</a:t>
            </a:r>
            <a:r>
              <a:rPr lang="fr-CA" sz="1100">
                <a:solidFill>
                  <a:schemeClr val="bg1"/>
                </a:solidFill>
                <a:latin typeface="Viga"/>
              </a:rPr>
              <a:t> des chances constitue toujours une finalité. Devant la grande diversité des apprenant(e)s qui composent les classes aujourd’hui, elle  n’est possible que si les intervenant(e)s ont un souci d’équité. Mais comment ?</a:t>
            </a:r>
          </a:p>
        </p:txBody>
      </p:sp>
      <p:sp>
        <p:nvSpPr>
          <p:cNvPr id="104" name="Signalisation droite 103">
            <a:extLst>
              <a:ext uri="{FF2B5EF4-FFF2-40B4-BE49-F238E27FC236}">
                <a16:creationId xmlns:a16="http://schemas.microsoft.com/office/drawing/2014/main" id="{FA369A55-43D2-1049-8D19-3F2066594B8F}"/>
              </a:ext>
            </a:extLst>
          </p:cNvPr>
          <p:cNvSpPr/>
          <p:nvPr/>
        </p:nvSpPr>
        <p:spPr>
          <a:xfrm rot="5400000">
            <a:off x="1411073" y="3934932"/>
            <a:ext cx="866441" cy="1500907"/>
          </a:xfrm>
          <a:prstGeom prst="homePlate">
            <a:avLst/>
          </a:prstGeom>
          <a:gradFill>
            <a:gsLst>
              <a:gs pos="100000">
                <a:schemeClr val="bg1"/>
              </a:gs>
              <a:gs pos="0">
                <a:schemeClr val="bg2">
                  <a:lumMod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Signalisation droite 102">
            <a:extLst>
              <a:ext uri="{FF2B5EF4-FFF2-40B4-BE49-F238E27FC236}">
                <a16:creationId xmlns:a16="http://schemas.microsoft.com/office/drawing/2014/main" id="{D2271436-9FFE-8F45-82A6-6B8073F21E9E}"/>
              </a:ext>
            </a:extLst>
          </p:cNvPr>
          <p:cNvSpPr/>
          <p:nvPr/>
        </p:nvSpPr>
        <p:spPr>
          <a:xfrm rot="5400000">
            <a:off x="1381072" y="2787143"/>
            <a:ext cx="866441" cy="1500907"/>
          </a:xfrm>
          <a:prstGeom prst="homePlate">
            <a:avLst/>
          </a:prstGeom>
          <a:gradFill>
            <a:gsLst>
              <a:gs pos="100000">
                <a:schemeClr val="bg1"/>
              </a:gs>
              <a:gs pos="0">
                <a:schemeClr val="bg2">
                  <a:lumMod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Signalisation droite 101">
            <a:extLst>
              <a:ext uri="{FF2B5EF4-FFF2-40B4-BE49-F238E27FC236}">
                <a16:creationId xmlns:a16="http://schemas.microsoft.com/office/drawing/2014/main" id="{5037FF1A-B6E4-474C-AA64-DEA9544D84B9}"/>
              </a:ext>
            </a:extLst>
          </p:cNvPr>
          <p:cNvSpPr/>
          <p:nvPr/>
        </p:nvSpPr>
        <p:spPr>
          <a:xfrm rot="5400000">
            <a:off x="1411073" y="1612855"/>
            <a:ext cx="866441" cy="1500907"/>
          </a:xfrm>
          <a:prstGeom prst="homePlate">
            <a:avLst/>
          </a:prstGeom>
          <a:gradFill>
            <a:gsLst>
              <a:gs pos="100000">
                <a:schemeClr val="bg1"/>
              </a:gs>
              <a:gs pos="0">
                <a:schemeClr val="bg2">
                  <a:lumMod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4" name="Image 63">
            <a:extLst>
              <a:ext uri="{FF2B5EF4-FFF2-40B4-BE49-F238E27FC236}">
                <a16:creationId xmlns:a16="http://schemas.microsoft.com/office/drawing/2014/main" id="{2A934D18-DFCB-4749-8D89-6A05D05FC440}"/>
              </a:ext>
            </a:extLst>
          </p:cNvPr>
          <p:cNvPicPr>
            <a:picLocks noChangeAspect="1"/>
          </p:cNvPicPr>
          <p:nvPr/>
        </p:nvPicPr>
        <p:blipFill rotWithShape="1">
          <a:blip r:embed="rId3">
            <a:extLst>
              <a:ext uri="{28A0092B-C50C-407E-A947-70E740481C1C}">
                <a14:useLocalDpi xmlns:a14="http://schemas.microsoft.com/office/drawing/2010/main" val="0"/>
              </a:ext>
            </a:extLst>
          </a:blip>
          <a:srcRect l="3021" t="73841" r="24594" b="-10117"/>
          <a:stretch/>
        </p:blipFill>
        <p:spPr>
          <a:xfrm>
            <a:off x="4909345" y="-1"/>
            <a:ext cx="7282657" cy="3452597"/>
          </a:xfrm>
          <a:prstGeom prst="rect">
            <a:avLst/>
          </a:prstGeom>
        </p:spPr>
      </p:pic>
      <p:sp>
        <p:nvSpPr>
          <p:cNvPr id="26" name="Rectangle 25">
            <a:extLst>
              <a:ext uri="{FF2B5EF4-FFF2-40B4-BE49-F238E27FC236}">
                <a16:creationId xmlns:a16="http://schemas.microsoft.com/office/drawing/2014/main" id="{C1E11E5A-59D7-8A48-A039-C8C2AB2B1D0B}"/>
              </a:ext>
            </a:extLst>
          </p:cNvPr>
          <p:cNvSpPr/>
          <p:nvPr/>
        </p:nvSpPr>
        <p:spPr>
          <a:xfrm>
            <a:off x="367217" y="850832"/>
            <a:ext cx="5588326" cy="758541"/>
          </a:xfrm>
          <a:prstGeom prst="rect">
            <a:avLst/>
          </a:prstGeom>
        </p:spPr>
        <p:txBody>
          <a:bodyPr wrap="square" lIns="0" tIns="0" rIns="0" bIns="0">
            <a:spAutoFit/>
          </a:bodyPr>
          <a:lstStyle/>
          <a:p>
            <a:pPr marL="12700" lvl="0">
              <a:lnSpc>
                <a:spcPct val="115000"/>
              </a:lnSpc>
              <a:spcBef>
                <a:spcPts val="1200"/>
              </a:spcBef>
              <a:spcAft>
                <a:spcPts val="400"/>
              </a:spcAft>
              <a:buClr>
                <a:schemeClr val="accent1"/>
              </a:buClr>
              <a:buSzPct val="100000"/>
            </a:pPr>
            <a:r>
              <a:rPr lang="fr-CA" sz="1100">
                <a:solidFill>
                  <a:schemeClr val="dk1"/>
                </a:solidFill>
                <a:ea typeface="Ubuntu"/>
                <a:cs typeface="Ubuntu"/>
                <a:sym typeface="Ubuntu"/>
              </a:rPr>
              <a:t>Dans une perspective inclusive, la pédagogie vise à répondre aux besoins de l’ensemble des apprenant(e)s. Dans le souci de faire progresser chaque élève, l’enseignant(e) recourt à une variété de stratégies favorisant un accès universel aux apprentissages. Cela ouvre la porte à une éducation de qualité pour tous et toutes.</a:t>
            </a:r>
          </a:p>
        </p:txBody>
      </p:sp>
      <p:sp>
        <p:nvSpPr>
          <p:cNvPr id="21" name="Rectangle 20">
            <a:extLst>
              <a:ext uri="{FF2B5EF4-FFF2-40B4-BE49-F238E27FC236}">
                <a16:creationId xmlns:a16="http://schemas.microsoft.com/office/drawing/2014/main" id="{E6BF7709-0E6E-B946-A32D-098FE7D0D6C7}"/>
              </a:ext>
            </a:extLst>
          </p:cNvPr>
          <p:cNvSpPr/>
          <p:nvPr/>
        </p:nvSpPr>
        <p:spPr>
          <a:xfrm>
            <a:off x="372414" y="170492"/>
            <a:ext cx="7319088" cy="677108"/>
          </a:xfrm>
          <a:prstGeom prst="rect">
            <a:avLst/>
          </a:prstGeom>
        </p:spPr>
        <p:txBody>
          <a:bodyPr wrap="square" lIns="0" tIns="0" rIns="0" bIns="0">
            <a:spAutoFit/>
          </a:bodyPr>
          <a:lstStyle/>
          <a:p>
            <a:pPr lvl="0"/>
            <a:r>
              <a:rPr lang="fr-CA" sz="4400">
                <a:solidFill>
                  <a:schemeClr val="accent4"/>
                </a:solidFill>
                <a:latin typeface="Caveat"/>
                <a:ea typeface="Caveat"/>
                <a:cs typeface="Caveat"/>
                <a:sym typeface="Caveat"/>
              </a:rPr>
              <a:t>Pédagogie inclusive</a:t>
            </a:r>
          </a:p>
        </p:txBody>
      </p:sp>
      <p:sp>
        <p:nvSpPr>
          <p:cNvPr id="43" name="Rectangle 42">
            <a:extLst>
              <a:ext uri="{FF2B5EF4-FFF2-40B4-BE49-F238E27FC236}">
                <a16:creationId xmlns:a16="http://schemas.microsoft.com/office/drawing/2014/main" id="{B2613F58-34BC-444B-A894-B89F4C77B9BD}"/>
              </a:ext>
            </a:extLst>
          </p:cNvPr>
          <p:cNvSpPr/>
          <p:nvPr/>
        </p:nvSpPr>
        <p:spPr>
          <a:xfrm>
            <a:off x="2786762" y="1731962"/>
            <a:ext cx="3255223" cy="815288"/>
          </a:xfrm>
          <a:prstGeom prst="rect">
            <a:avLst/>
          </a:prstGeom>
        </p:spPr>
        <p:txBody>
          <a:bodyPr wrap="square" lIns="0" tIns="0" rIns="0" bIns="0">
            <a:spAutoFit/>
          </a:bodyPr>
          <a:lstStyle/>
          <a:p>
            <a:pPr marL="12700" lvl="0">
              <a:lnSpc>
                <a:spcPct val="115000"/>
              </a:lnSpc>
              <a:buClr>
                <a:schemeClr val="accent1"/>
              </a:buClr>
              <a:buSzPct val="100000"/>
            </a:pPr>
            <a:r>
              <a:rPr lang="fr-CA" sz="1100" b="1">
                <a:solidFill>
                  <a:schemeClr val="dk1"/>
                </a:solidFill>
                <a:ea typeface="Ubuntu"/>
                <a:cs typeface="Ubuntu"/>
                <a:sym typeface="Ubuntu"/>
              </a:rPr>
              <a:t>INTÉGRATION SCOLAIRE</a:t>
            </a:r>
          </a:p>
          <a:p>
            <a:pPr marL="12700" lvl="0">
              <a:lnSpc>
                <a:spcPct val="115000"/>
              </a:lnSpc>
              <a:buClr>
                <a:schemeClr val="accent1"/>
              </a:buClr>
              <a:buSzPct val="100000"/>
            </a:pPr>
            <a:r>
              <a:rPr lang="fr-CA" sz="900">
                <a:solidFill>
                  <a:schemeClr val="dk1"/>
                </a:solidFill>
                <a:ea typeface="Ubuntu"/>
                <a:cs typeface="Ubuntu"/>
                <a:sym typeface="Ubuntu"/>
              </a:rPr>
              <a:t>L’apprenant(e) à besoins particuliers est intégré(e) dans la classe ordinaire. Le même enseignement lui est offert, mais l’élève doit s’adapter en recourant aux moyens fournis pour l’aider.</a:t>
            </a:r>
            <a:endParaRPr lang="fr-CA" sz="900" strike="sngStrike">
              <a:solidFill>
                <a:schemeClr val="dk1"/>
              </a:solidFill>
              <a:ea typeface="Ubuntu"/>
              <a:cs typeface="Ubuntu"/>
              <a:sym typeface="Ubuntu"/>
            </a:endParaRPr>
          </a:p>
        </p:txBody>
      </p:sp>
      <p:sp>
        <p:nvSpPr>
          <p:cNvPr id="44" name="Rectangle 43">
            <a:extLst>
              <a:ext uri="{FF2B5EF4-FFF2-40B4-BE49-F238E27FC236}">
                <a16:creationId xmlns:a16="http://schemas.microsoft.com/office/drawing/2014/main" id="{8C08BCC8-1C3F-D248-9C21-03E82793BD1D}"/>
              </a:ext>
            </a:extLst>
          </p:cNvPr>
          <p:cNvSpPr/>
          <p:nvPr/>
        </p:nvSpPr>
        <p:spPr>
          <a:xfrm>
            <a:off x="2786762" y="2879812"/>
            <a:ext cx="3070028" cy="663130"/>
          </a:xfrm>
          <a:prstGeom prst="rect">
            <a:avLst/>
          </a:prstGeom>
        </p:spPr>
        <p:txBody>
          <a:bodyPr wrap="square" lIns="0" tIns="0" rIns="0" bIns="0">
            <a:spAutoFit/>
          </a:bodyPr>
          <a:lstStyle/>
          <a:p>
            <a:pPr marL="12700" lvl="0">
              <a:lnSpc>
                <a:spcPct val="115000"/>
              </a:lnSpc>
              <a:buClr>
                <a:schemeClr val="accent1"/>
              </a:buClr>
              <a:buSzPct val="100000"/>
            </a:pPr>
            <a:r>
              <a:rPr lang="fr-CA" sz="1100" b="1">
                <a:solidFill>
                  <a:schemeClr val="dk1"/>
                </a:solidFill>
                <a:ea typeface="Ubuntu"/>
                <a:cs typeface="Ubuntu"/>
                <a:sym typeface="Ubuntu"/>
              </a:rPr>
              <a:t>INCLUSION SCOLAIRE </a:t>
            </a:r>
          </a:p>
          <a:p>
            <a:pPr marL="12700" lvl="0">
              <a:lnSpc>
                <a:spcPct val="115000"/>
              </a:lnSpc>
              <a:buClr>
                <a:schemeClr val="accent1"/>
              </a:buClr>
              <a:buSzPct val="100000"/>
            </a:pPr>
            <a:r>
              <a:rPr lang="fr-CA" sz="900">
                <a:solidFill>
                  <a:schemeClr val="dk1"/>
                </a:solidFill>
                <a:ea typeface="Ubuntu"/>
                <a:cs typeface="Ubuntu"/>
                <a:sym typeface="Ubuntu"/>
              </a:rPr>
              <a:t>Ici, c’est l’école qui s’adapte pour permettre à l’apprenant(e) ayant des besoins particuliers de participer pleinement aux activités d’apprentissage.</a:t>
            </a:r>
          </a:p>
        </p:txBody>
      </p:sp>
      <p:sp>
        <p:nvSpPr>
          <p:cNvPr id="45" name="Rectangle 44">
            <a:extLst>
              <a:ext uri="{FF2B5EF4-FFF2-40B4-BE49-F238E27FC236}">
                <a16:creationId xmlns:a16="http://schemas.microsoft.com/office/drawing/2014/main" id="{C7887B78-1F58-D14B-AD09-E485A1072A85}"/>
              </a:ext>
            </a:extLst>
          </p:cNvPr>
          <p:cNvSpPr/>
          <p:nvPr/>
        </p:nvSpPr>
        <p:spPr>
          <a:xfrm>
            <a:off x="2786762" y="4027663"/>
            <a:ext cx="3220499" cy="656013"/>
          </a:xfrm>
          <a:prstGeom prst="rect">
            <a:avLst/>
          </a:prstGeom>
        </p:spPr>
        <p:txBody>
          <a:bodyPr wrap="square" lIns="0" tIns="0" rIns="0" bIns="0" anchor="t">
            <a:spAutoFit/>
          </a:bodyPr>
          <a:lstStyle/>
          <a:p>
            <a:pPr marL="12700">
              <a:lnSpc>
                <a:spcPct val="115000"/>
              </a:lnSpc>
              <a:buClr>
                <a:schemeClr val="accent1"/>
              </a:buClr>
              <a:buSzPct val="100000"/>
            </a:pPr>
            <a:r>
              <a:rPr lang="fr-CA" sz="1100" b="1">
                <a:solidFill>
                  <a:schemeClr val="dk1"/>
                </a:solidFill>
                <a:ea typeface="Ubuntu"/>
                <a:cs typeface="Ubuntu"/>
                <a:sym typeface="Ubuntu"/>
              </a:rPr>
              <a:t>ÉDUCATION INCLUSIVE </a:t>
            </a:r>
          </a:p>
          <a:p>
            <a:pPr marL="12700">
              <a:lnSpc>
                <a:spcPct val="115000"/>
              </a:lnSpc>
              <a:buClr>
                <a:schemeClr val="accent1"/>
              </a:buClr>
              <a:buSzPct val="100000"/>
            </a:pPr>
            <a:r>
              <a:rPr lang="fr-CA" sz="900">
                <a:solidFill>
                  <a:schemeClr val="dk1"/>
                </a:solidFill>
                <a:ea typeface="Ubuntu"/>
                <a:cs typeface="Ubuntu"/>
                <a:sym typeface="Ubuntu"/>
              </a:rPr>
              <a:t>L’école s’adapte en agissant </a:t>
            </a:r>
            <a:r>
              <a:rPr lang="fr-CA" sz="900" i="1">
                <a:solidFill>
                  <a:schemeClr val="dk1"/>
                </a:solidFill>
                <a:ea typeface="Ubuntu"/>
                <a:cs typeface="Ubuntu"/>
                <a:sym typeface="Ubuntu"/>
              </a:rPr>
              <a:t>a priori</a:t>
            </a:r>
            <a:r>
              <a:rPr lang="fr-CA" sz="900">
                <a:solidFill>
                  <a:schemeClr val="dk1"/>
                </a:solidFill>
                <a:ea typeface="Ubuntu"/>
                <a:cs typeface="Ubuntu"/>
                <a:sym typeface="Ubuntu"/>
              </a:rPr>
              <a:t> sur les obstacles à l’apprentissage pour développer le plein potentiel des apprenant(e)s, dans toute leur diversité. </a:t>
            </a:r>
            <a:endParaRPr lang="fr-CA" sz="900" strike="sngStrike">
              <a:solidFill>
                <a:schemeClr val="dk1"/>
              </a:solidFill>
              <a:ea typeface="Ubuntu"/>
              <a:cs typeface="Ubuntu"/>
              <a:sym typeface="Ubuntu"/>
            </a:endParaRPr>
          </a:p>
        </p:txBody>
      </p:sp>
      <p:pic>
        <p:nvPicPr>
          <p:cNvPr id="8" name="Graphique 7">
            <a:extLst>
              <a:ext uri="{FF2B5EF4-FFF2-40B4-BE49-F238E27FC236}">
                <a16:creationId xmlns:a16="http://schemas.microsoft.com/office/drawing/2014/main" id="{D33DF8F7-0A68-6847-8B97-EF2F2CA6F2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6868" y="1111068"/>
            <a:ext cx="5672444" cy="5266506"/>
          </a:xfrm>
          <a:prstGeom prst="rect">
            <a:avLst/>
          </a:prstGeom>
        </p:spPr>
      </p:pic>
      <p:sp>
        <p:nvSpPr>
          <p:cNvPr id="48" name="Rectangle 47">
            <a:extLst>
              <a:ext uri="{FF2B5EF4-FFF2-40B4-BE49-F238E27FC236}">
                <a16:creationId xmlns:a16="http://schemas.microsoft.com/office/drawing/2014/main" id="{4B429575-E868-7E4A-8E20-2F6C1C093BCC}"/>
              </a:ext>
            </a:extLst>
          </p:cNvPr>
          <p:cNvSpPr/>
          <p:nvPr/>
        </p:nvSpPr>
        <p:spPr>
          <a:xfrm>
            <a:off x="7507099" y="2384946"/>
            <a:ext cx="1080186" cy="369332"/>
          </a:xfrm>
          <a:prstGeom prst="rect">
            <a:avLst/>
          </a:prstGeom>
        </p:spPr>
        <p:txBody>
          <a:bodyPr wrap="square">
            <a:spAutoFit/>
          </a:bodyPr>
          <a:lstStyle/>
          <a:p>
            <a:pPr lvl="0" algn="ctr"/>
            <a:r>
              <a:rPr lang="fr-CA" sz="900" b="1">
                <a:solidFill>
                  <a:schemeClr val="bg1"/>
                </a:solidFill>
                <a:ea typeface="Ubuntu"/>
                <a:cs typeface="Ubuntu"/>
                <a:sym typeface="Ubuntu"/>
              </a:rPr>
              <a:t>Éveiller </a:t>
            </a:r>
          </a:p>
          <a:p>
            <a:pPr lvl="0" algn="ctr"/>
            <a:r>
              <a:rPr lang="fr-CA" sz="900" b="1">
                <a:solidFill>
                  <a:schemeClr val="bg1"/>
                </a:solidFill>
                <a:ea typeface="Ubuntu"/>
                <a:cs typeface="Ubuntu"/>
                <a:sym typeface="Ubuntu"/>
              </a:rPr>
              <a:t>l’intérêt</a:t>
            </a:r>
          </a:p>
        </p:txBody>
      </p:sp>
      <p:sp>
        <p:nvSpPr>
          <p:cNvPr id="51" name="Rectangle 50">
            <a:extLst>
              <a:ext uri="{FF2B5EF4-FFF2-40B4-BE49-F238E27FC236}">
                <a16:creationId xmlns:a16="http://schemas.microsoft.com/office/drawing/2014/main" id="{701C6223-D04C-104C-9AAD-ED6CC95E8A97}"/>
              </a:ext>
            </a:extLst>
          </p:cNvPr>
          <p:cNvSpPr/>
          <p:nvPr/>
        </p:nvSpPr>
        <p:spPr>
          <a:xfrm>
            <a:off x="8407644" y="2054235"/>
            <a:ext cx="1273400" cy="369332"/>
          </a:xfrm>
          <a:prstGeom prst="rect">
            <a:avLst/>
          </a:prstGeom>
        </p:spPr>
        <p:txBody>
          <a:bodyPr wrap="square">
            <a:spAutoFit/>
          </a:bodyPr>
          <a:lstStyle/>
          <a:p>
            <a:pPr lvl="0" algn="ctr"/>
            <a:r>
              <a:rPr lang="fr-CA" sz="900" b="1">
                <a:solidFill>
                  <a:schemeClr val="bg1"/>
                </a:solidFill>
                <a:ea typeface="Ubuntu"/>
                <a:cs typeface="Ubuntu"/>
                <a:sym typeface="Ubuntu"/>
              </a:rPr>
              <a:t>Soutenir l’effort </a:t>
            </a:r>
            <a:br>
              <a:rPr lang="fr-CA" sz="900" b="1">
                <a:solidFill>
                  <a:schemeClr val="bg1"/>
                </a:solidFill>
                <a:ea typeface="Ubuntu"/>
                <a:cs typeface="Ubuntu"/>
                <a:sym typeface="Ubuntu"/>
              </a:rPr>
            </a:br>
            <a:r>
              <a:rPr lang="fr-CA" sz="900" b="1">
                <a:solidFill>
                  <a:schemeClr val="bg1"/>
                </a:solidFill>
                <a:ea typeface="Ubuntu"/>
                <a:cs typeface="Ubuntu"/>
                <a:sym typeface="Ubuntu"/>
              </a:rPr>
              <a:t>et la persévérance</a:t>
            </a:r>
          </a:p>
        </p:txBody>
      </p:sp>
      <p:sp>
        <p:nvSpPr>
          <p:cNvPr id="52" name="Rectangle 51">
            <a:extLst>
              <a:ext uri="{FF2B5EF4-FFF2-40B4-BE49-F238E27FC236}">
                <a16:creationId xmlns:a16="http://schemas.microsoft.com/office/drawing/2014/main" id="{2B3B51C3-D0B4-794F-9F5D-CB74659CA5D0}"/>
              </a:ext>
            </a:extLst>
          </p:cNvPr>
          <p:cNvSpPr/>
          <p:nvPr/>
        </p:nvSpPr>
        <p:spPr>
          <a:xfrm>
            <a:off x="9385690" y="2336450"/>
            <a:ext cx="1273399" cy="369332"/>
          </a:xfrm>
          <a:prstGeom prst="rect">
            <a:avLst/>
          </a:prstGeom>
        </p:spPr>
        <p:txBody>
          <a:bodyPr wrap="square">
            <a:spAutoFit/>
          </a:bodyPr>
          <a:lstStyle/>
          <a:p>
            <a:pPr lvl="0" algn="ctr"/>
            <a:r>
              <a:rPr lang="fr-CA" sz="900" b="1">
                <a:solidFill>
                  <a:schemeClr val="bg1"/>
                </a:solidFill>
                <a:ea typeface="Ubuntu"/>
                <a:cs typeface="Ubuntu"/>
                <a:sym typeface="Ubuntu"/>
              </a:rPr>
              <a:t>Favoriser l’autorégulation</a:t>
            </a:r>
          </a:p>
        </p:txBody>
      </p:sp>
      <p:sp>
        <p:nvSpPr>
          <p:cNvPr id="53" name="Rectangle 52">
            <a:extLst>
              <a:ext uri="{FF2B5EF4-FFF2-40B4-BE49-F238E27FC236}">
                <a16:creationId xmlns:a16="http://schemas.microsoft.com/office/drawing/2014/main" id="{628590EF-B3BE-1E48-B3DC-F4CC22219F07}"/>
              </a:ext>
            </a:extLst>
          </p:cNvPr>
          <p:cNvSpPr/>
          <p:nvPr/>
        </p:nvSpPr>
        <p:spPr>
          <a:xfrm>
            <a:off x="8427060" y="2740981"/>
            <a:ext cx="1273400" cy="461665"/>
          </a:xfrm>
          <a:prstGeom prst="rect">
            <a:avLst/>
          </a:prstGeom>
        </p:spPr>
        <p:txBody>
          <a:bodyPr wrap="square">
            <a:spAutoFit/>
          </a:bodyPr>
          <a:lstStyle/>
          <a:p>
            <a:pPr lvl="0" algn="ctr"/>
            <a:r>
              <a:rPr lang="fr-CA" sz="1200" b="1">
                <a:solidFill>
                  <a:schemeClr val="bg1"/>
                </a:solidFill>
                <a:ea typeface="Ubuntu"/>
                <a:cs typeface="Ubuntu"/>
                <a:sym typeface="Ubuntu"/>
              </a:rPr>
              <a:t>Moyens d’engagement</a:t>
            </a:r>
          </a:p>
        </p:txBody>
      </p:sp>
      <p:sp>
        <p:nvSpPr>
          <p:cNvPr id="54" name="Rectangle 53">
            <a:extLst>
              <a:ext uri="{FF2B5EF4-FFF2-40B4-BE49-F238E27FC236}">
                <a16:creationId xmlns:a16="http://schemas.microsoft.com/office/drawing/2014/main" id="{0B656D46-60E3-5A49-BD60-D30D718493A6}"/>
              </a:ext>
            </a:extLst>
          </p:cNvPr>
          <p:cNvSpPr/>
          <p:nvPr/>
        </p:nvSpPr>
        <p:spPr>
          <a:xfrm rot="18053731">
            <a:off x="9004712" y="3927865"/>
            <a:ext cx="1493224" cy="461665"/>
          </a:xfrm>
          <a:prstGeom prst="rect">
            <a:avLst/>
          </a:prstGeom>
        </p:spPr>
        <p:txBody>
          <a:bodyPr wrap="square">
            <a:spAutoFit/>
          </a:bodyPr>
          <a:lstStyle/>
          <a:p>
            <a:pPr lvl="0" algn="ctr"/>
            <a:r>
              <a:rPr lang="fr-CA" sz="1200" b="1">
                <a:solidFill>
                  <a:schemeClr val="bg1"/>
                </a:solidFill>
                <a:ea typeface="Ubuntu"/>
                <a:cs typeface="Ubuntu"/>
                <a:sym typeface="Ubuntu"/>
              </a:rPr>
              <a:t>Moyens d’action et d’expression</a:t>
            </a:r>
          </a:p>
        </p:txBody>
      </p:sp>
      <p:sp>
        <p:nvSpPr>
          <p:cNvPr id="55" name="Rectangle 54">
            <a:extLst>
              <a:ext uri="{FF2B5EF4-FFF2-40B4-BE49-F238E27FC236}">
                <a16:creationId xmlns:a16="http://schemas.microsoft.com/office/drawing/2014/main" id="{18E5D722-8088-2C4B-92FF-0F31E3C8BCD0}"/>
              </a:ext>
            </a:extLst>
          </p:cNvPr>
          <p:cNvSpPr/>
          <p:nvPr/>
        </p:nvSpPr>
        <p:spPr>
          <a:xfrm rot="3612942">
            <a:off x="7673500" y="3927591"/>
            <a:ext cx="1483482" cy="461665"/>
          </a:xfrm>
          <a:prstGeom prst="rect">
            <a:avLst/>
          </a:prstGeom>
        </p:spPr>
        <p:txBody>
          <a:bodyPr wrap="square">
            <a:spAutoFit/>
          </a:bodyPr>
          <a:lstStyle/>
          <a:p>
            <a:pPr lvl="0" algn="ctr"/>
            <a:r>
              <a:rPr lang="fr-CA" sz="1200" b="1">
                <a:solidFill>
                  <a:schemeClr val="bg1"/>
                </a:solidFill>
                <a:ea typeface="Ubuntu"/>
                <a:cs typeface="Ubuntu"/>
                <a:sym typeface="Ubuntu"/>
              </a:rPr>
              <a:t>Moyens de représentation</a:t>
            </a:r>
          </a:p>
        </p:txBody>
      </p:sp>
      <p:sp>
        <p:nvSpPr>
          <p:cNvPr id="56" name="Rectangle 55">
            <a:extLst>
              <a:ext uri="{FF2B5EF4-FFF2-40B4-BE49-F238E27FC236}">
                <a16:creationId xmlns:a16="http://schemas.microsoft.com/office/drawing/2014/main" id="{FA38D7EF-44C5-F743-ABCC-9D98FF641B6C}"/>
              </a:ext>
            </a:extLst>
          </p:cNvPr>
          <p:cNvSpPr/>
          <p:nvPr/>
        </p:nvSpPr>
        <p:spPr>
          <a:xfrm>
            <a:off x="6878321" y="3487533"/>
            <a:ext cx="1273400" cy="230832"/>
          </a:xfrm>
          <a:prstGeom prst="rect">
            <a:avLst/>
          </a:prstGeom>
        </p:spPr>
        <p:txBody>
          <a:bodyPr wrap="square">
            <a:spAutoFit/>
          </a:bodyPr>
          <a:lstStyle/>
          <a:p>
            <a:pPr lvl="0" algn="ctr"/>
            <a:r>
              <a:rPr lang="fr-CA" sz="900" b="1">
                <a:solidFill>
                  <a:schemeClr val="bg1"/>
                </a:solidFill>
                <a:ea typeface="Ubuntu"/>
                <a:cs typeface="Ubuntu"/>
                <a:sym typeface="Ubuntu"/>
              </a:rPr>
              <a:t>Perception</a:t>
            </a:r>
          </a:p>
        </p:txBody>
      </p:sp>
      <p:sp>
        <p:nvSpPr>
          <p:cNvPr id="57" name="Rectangle 56">
            <a:extLst>
              <a:ext uri="{FF2B5EF4-FFF2-40B4-BE49-F238E27FC236}">
                <a16:creationId xmlns:a16="http://schemas.microsoft.com/office/drawing/2014/main" id="{E6E2F649-7F38-5A49-B25D-0A6A29FF3ED2}"/>
              </a:ext>
            </a:extLst>
          </p:cNvPr>
          <p:cNvSpPr/>
          <p:nvPr/>
        </p:nvSpPr>
        <p:spPr>
          <a:xfrm>
            <a:off x="7235938" y="4186568"/>
            <a:ext cx="913337" cy="507831"/>
          </a:xfrm>
          <a:prstGeom prst="rect">
            <a:avLst/>
          </a:prstGeom>
        </p:spPr>
        <p:txBody>
          <a:bodyPr wrap="square">
            <a:spAutoFit/>
          </a:bodyPr>
          <a:lstStyle/>
          <a:p>
            <a:pPr lvl="0" algn="ctr"/>
            <a:r>
              <a:rPr lang="fr-CA" sz="900" b="1">
                <a:solidFill>
                  <a:schemeClr val="bg1"/>
                </a:solidFill>
                <a:ea typeface="Ubuntu"/>
                <a:cs typeface="Ubuntu"/>
                <a:sym typeface="Ubuntu"/>
              </a:rPr>
              <a:t>Langue </a:t>
            </a:r>
            <a:br>
              <a:rPr lang="fr-CA" sz="900" b="1">
                <a:solidFill>
                  <a:schemeClr val="bg1"/>
                </a:solidFill>
                <a:ea typeface="Ubuntu"/>
                <a:cs typeface="Ubuntu"/>
                <a:sym typeface="Ubuntu"/>
              </a:rPr>
            </a:br>
            <a:r>
              <a:rPr lang="fr-CA" sz="900" b="1">
                <a:solidFill>
                  <a:schemeClr val="bg1"/>
                </a:solidFill>
                <a:ea typeface="Ubuntu"/>
                <a:cs typeface="Ubuntu"/>
                <a:sym typeface="Ubuntu"/>
              </a:rPr>
              <a:t>et </a:t>
            </a:r>
            <a:br>
              <a:rPr lang="fr-CA" sz="900" b="1">
                <a:solidFill>
                  <a:schemeClr val="bg1"/>
                </a:solidFill>
                <a:ea typeface="Ubuntu"/>
                <a:cs typeface="Ubuntu"/>
                <a:sym typeface="Ubuntu"/>
              </a:rPr>
            </a:br>
            <a:r>
              <a:rPr lang="fr-CA" sz="900" b="1">
                <a:solidFill>
                  <a:schemeClr val="bg1"/>
                </a:solidFill>
                <a:ea typeface="Ubuntu"/>
                <a:cs typeface="Ubuntu"/>
                <a:sym typeface="Ubuntu"/>
              </a:rPr>
              <a:t>symboles </a:t>
            </a:r>
          </a:p>
        </p:txBody>
      </p:sp>
      <p:sp>
        <p:nvSpPr>
          <p:cNvPr id="58" name="Rectangle 57">
            <a:extLst>
              <a:ext uri="{FF2B5EF4-FFF2-40B4-BE49-F238E27FC236}">
                <a16:creationId xmlns:a16="http://schemas.microsoft.com/office/drawing/2014/main" id="{D4EBCA39-EE7F-BF4B-B27A-3168099957B0}"/>
              </a:ext>
            </a:extLst>
          </p:cNvPr>
          <p:cNvSpPr/>
          <p:nvPr/>
        </p:nvSpPr>
        <p:spPr>
          <a:xfrm>
            <a:off x="7826414" y="5006298"/>
            <a:ext cx="1083265" cy="230832"/>
          </a:xfrm>
          <a:prstGeom prst="rect">
            <a:avLst/>
          </a:prstGeom>
        </p:spPr>
        <p:txBody>
          <a:bodyPr wrap="square">
            <a:spAutoFit/>
          </a:bodyPr>
          <a:lstStyle/>
          <a:p>
            <a:pPr lvl="0" algn="ctr"/>
            <a:r>
              <a:rPr lang="fr-CA" sz="900" b="1">
                <a:solidFill>
                  <a:schemeClr val="bg1"/>
                </a:solidFill>
                <a:ea typeface="Ubuntu"/>
                <a:cs typeface="Ubuntu"/>
                <a:sym typeface="Ubuntu"/>
              </a:rPr>
              <a:t>Compréhension</a:t>
            </a:r>
          </a:p>
        </p:txBody>
      </p:sp>
      <p:sp>
        <p:nvSpPr>
          <p:cNvPr id="59" name="Rectangle 58">
            <a:extLst>
              <a:ext uri="{FF2B5EF4-FFF2-40B4-BE49-F238E27FC236}">
                <a16:creationId xmlns:a16="http://schemas.microsoft.com/office/drawing/2014/main" id="{617B2B6B-42D4-D04F-8951-F999832A5675}"/>
              </a:ext>
            </a:extLst>
          </p:cNvPr>
          <p:cNvSpPr/>
          <p:nvPr/>
        </p:nvSpPr>
        <p:spPr>
          <a:xfrm rot="183927">
            <a:off x="9914502" y="4279940"/>
            <a:ext cx="1083265" cy="369332"/>
          </a:xfrm>
          <a:prstGeom prst="rect">
            <a:avLst/>
          </a:prstGeom>
        </p:spPr>
        <p:txBody>
          <a:bodyPr wrap="square">
            <a:spAutoFit/>
          </a:bodyPr>
          <a:lstStyle/>
          <a:p>
            <a:pPr lvl="0" algn="ctr"/>
            <a:r>
              <a:rPr lang="fr-CA" sz="900" b="1">
                <a:solidFill>
                  <a:schemeClr val="bg1"/>
                </a:solidFill>
                <a:ea typeface="Ubuntu"/>
                <a:cs typeface="Ubuntu"/>
                <a:sym typeface="Ubuntu"/>
              </a:rPr>
              <a:t>Fonctions exécutives</a:t>
            </a:r>
          </a:p>
        </p:txBody>
      </p:sp>
      <p:sp>
        <p:nvSpPr>
          <p:cNvPr id="60" name="Rectangle 59">
            <a:extLst>
              <a:ext uri="{FF2B5EF4-FFF2-40B4-BE49-F238E27FC236}">
                <a16:creationId xmlns:a16="http://schemas.microsoft.com/office/drawing/2014/main" id="{D889198C-F69F-0B4A-92B3-0332EF2B9030}"/>
              </a:ext>
            </a:extLst>
          </p:cNvPr>
          <p:cNvSpPr/>
          <p:nvPr/>
        </p:nvSpPr>
        <p:spPr>
          <a:xfrm>
            <a:off x="9144830" y="4945832"/>
            <a:ext cx="1083265" cy="438582"/>
          </a:xfrm>
          <a:prstGeom prst="rect">
            <a:avLst/>
          </a:prstGeom>
        </p:spPr>
        <p:txBody>
          <a:bodyPr wrap="square">
            <a:spAutoFit/>
          </a:bodyPr>
          <a:lstStyle/>
          <a:p>
            <a:pPr lvl="0" algn="ctr">
              <a:lnSpc>
                <a:spcPts val="900"/>
              </a:lnSpc>
            </a:pPr>
            <a:r>
              <a:rPr lang="fr-CA" sz="900" b="1">
                <a:solidFill>
                  <a:schemeClr val="bg1"/>
                </a:solidFill>
                <a:ea typeface="Ubuntu"/>
                <a:cs typeface="Ubuntu"/>
                <a:sym typeface="Ubuntu"/>
              </a:rPr>
              <a:t>Expression </a:t>
            </a:r>
            <a:br>
              <a:rPr lang="fr-CA" sz="900" b="1">
                <a:solidFill>
                  <a:schemeClr val="bg1"/>
                </a:solidFill>
                <a:ea typeface="Ubuntu"/>
                <a:cs typeface="Ubuntu"/>
                <a:sym typeface="Ubuntu"/>
              </a:rPr>
            </a:br>
            <a:r>
              <a:rPr lang="fr-CA" sz="900" b="1">
                <a:solidFill>
                  <a:schemeClr val="bg1"/>
                </a:solidFill>
                <a:ea typeface="Ubuntu"/>
                <a:cs typeface="Ubuntu"/>
                <a:sym typeface="Ubuntu"/>
              </a:rPr>
              <a:t>et communication</a:t>
            </a:r>
          </a:p>
        </p:txBody>
      </p:sp>
      <p:sp>
        <p:nvSpPr>
          <p:cNvPr id="61" name="Rectangle 60">
            <a:extLst>
              <a:ext uri="{FF2B5EF4-FFF2-40B4-BE49-F238E27FC236}">
                <a16:creationId xmlns:a16="http://schemas.microsoft.com/office/drawing/2014/main" id="{BADDEEFB-30F2-F940-96D1-324A0193E9C4}"/>
              </a:ext>
            </a:extLst>
          </p:cNvPr>
          <p:cNvSpPr/>
          <p:nvPr/>
        </p:nvSpPr>
        <p:spPr>
          <a:xfrm>
            <a:off x="10234109" y="3438203"/>
            <a:ext cx="810434" cy="369331"/>
          </a:xfrm>
          <a:prstGeom prst="rect">
            <a:avLst/>
          </a:prstGeom>
        </p:spPr>
        <p:txBody>
          <a:bodyPr wrap="square">
            <a:spAutoFit/>
          </a:bodyPr>
          <a:lstStyle/>
          <a:p>
            <a:pPr lvl="0" algn="ctr"/>
            <a:r>
              <a:rPr lang="fr-CA" sz="900" b="1">
                <a:solidFill>
                  <a:schemeClr val="bg1"/>
                </a:solidFill>
                <a:ea typeface="Ubuntu"/>
                <a:cs typeface="Ubuntu"/>
                <a:sym typeface="Ubuntu"/>
              </a:rPr>
              <a:t>Action physique</a:t>
            </a:r>
          </a:p>
        </p:txBody>
      </p:sp>
      <p:sp>
        <p:nvSpPr>
          <p:cNvPr id="62" name="Rectangle 61">
            <a:extLst>
              <a:ext uri="{FF2B5EF4-FFF2-40B4-BE49-F238E27FC236}">
                <a16:creationId xmlns:a16="http://schemas.microsoft.com/office/drawing/2014/main" id="{E6F50388-A59D-4845-B5B5-65149416AEF5}"/>
              </a:ext>
            </a:extLst>
          </p:cNvPr>
          <p:cNvSpPr/>
          <p:nvPr/>
        </p:nvSpPr>
        <p:spPr>
          <a:xfrm>
            <a:off x="8653076" y="3556200"/>
            <a:ext cx="821590" cy="461665"/>
          </a:xfrm>
          <a:prstGeom prst="rect">
            <a:avLst/>
          </a:prstGeom>
        </p:spPr>
        <p:txBody>
          <a:bodyPr wrap="square">
            <a:spAutoFit/>
          </a:bodyPr>
          <a:lstStyle/>
          <a:p>
            <a:pPr lvl="0" algn="ctr"/>
            <a:r>
              <a:rPr lang="fr-CA" sz="2400">
                <a:solidFill>
                  <a:schemeClr val="accent4"/>
                </a:solidFill>
                <a:ea typeface="Ubuntu"/>
                <a:cs typeface="Ubuntu"/>
                <a:sym typeface="Ubuntu"/>
              </a:rPr>
              <a:t>CUA</a:t>
            </a:r>
          </a:p>
        </p:txBody>
      </p:sp>
      <p:sp>
        <p:nvSpPr>
          <p:cNvPr id="65" name="Rectangle 64">
            <a:extLst>
              <a:ext uri="{FF2B5EF4-FFF2-40B4-BE49-F238E27FC236}">
                <a16:creationId xmlns:a16="http://schemas.microsoft.com/office/drawing/2014/main" id="{F821FDFF-8C27-0A45-B1E9-CCD99E099EA3}"/>
              </a:ext>
            </a:extLst>
          </p:cNvPr>
          <p:cNvSpPr/>
          <p:nvPr/>
        </p:nvSpPr>
        <p:spPr>
          <a:xfrm>
            <a:off x="5737559" y="320938"/>
            <a:ext cx="6235465" cy="738664"/>
          </a:xfrm>
          <a:prstGeom prst="rect">
            <a:avLst/>
          </a:prstGeom>
        </p:spPr>
        <p:txBody>
          <a:bodyPr wrap="square">
            <a:spAutoFit/>
          </a:bodyPr>
          <a:lstStyle/>
          <a:p>
            <a:pPr algn="r"/>
            <a:r>
              <a:rPr lang="fr-CA" sz="2400">
                <a:solidFill>
                  <a:schemeClr val="bg1"/>
                </a:solidFill>
                <a:latin typeface="Viga" panose="020B0800030000020004" pitchFamily="34" charset="77"/>
              </a:rPr>
              <a:t>Conception universelle de l’apprentissage</a:t>
            </a:r>
          </a:p>
          <a:p>
            <a:pPr algn="r"/>
            <a:r>
              <a:rPr lang="fr-CA">
                <a:solidFill>
                  <a:schemeClr val="bg1"/>
                </a:solidFill>
                <a:latin typeface="Viga" panose="020B0800030000020004" pitchFamily="34" charset="77"/>
              </a:rPr>
              <a:t>Offrir des possibilités</a:t>
            </a:r>
          </a:p>
        </p:txBody>
      </p:sp>
      <p:sp>
        <p:nvSpPr>
          <p:cNvPr id="66" name="Rectangle 65">
            <a:extLst>
              <a:ext uri="{FF2B5EF4-FFF2-40B4-BE49-F238E27FC236}">
                <a16:creationId xmlns:a16="http://schemas.microsoft.com/office/drawing/2014/main" id="{D5812A58-59BA-CE4C-BF7D-A7DF1BF4E8ED}"/>
              </a:ext>
            </a:extLst>
          </p:cNvPr>
          <p:cNvSpPr/>
          <p:nvPr/>
        </p:nvSpPr>
        <p:spPr>
          <a:xfrm rot="16200000">
            <a:off x="-1539734" y="3655856"/>
            <a:ext cx="4274614" cy="5571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600">
                <a:solidFill>
                  <a:schemeClr val="accent5"/>
                </a:solidFill>
                <a:latin typeface="Viga" panose="020B0800030000020004" pitchFamily="34" charset="77"/>
              </a:rPr>
              <a:t>Continuum pour une éducation inclusive</a:t>
            </a:r>
          </a:p>
        </p:txBody>
      </p:sp>
      <p:pic>
        <p:nvPicPr>
          <p:cNvPr id="28" name="Graphique 27">
            <a:extLst>
              <a:ext uri="{FF2B5EF4-FFF2-40B4-BE49-F238E27FC236}">
                <a16:creationId xmlns:a16="http://schemas.microsoft.com/office/drawing/2014/main" id="{F84AE7DB-9B67-1A46-9A3B-87E70F1BBD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05508" y="5548442"/>
            <a:ext cx="877419" cy="877419"/>
          </a:xfrm>
          <a:prstGeom prst="rect">
            <a:avLst/>
          </a:prstGeom>
        </p:spPr>
      </p:pic>
      <p:pic>
        <p:nvPicPr>
          <p:cNvPr id="70" name="Graphique 69">
            <a:extLst>
              <a:ext uri="{FF2B5EF4-FFF2-40B4-BE49-F238E27FC236}">
                <a16:creationId xmlns:a16="http://schemas.microsoft.com/office/drawing/2014/main" id="{6B8AA3EC-E213-5048-8C22-487A7EA783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83753" y="916155"/>
            <a:ext cx="877419" cy="877419"/>
          </a:xfrm>
          <a:prstGeom prst="rect">
            <a:avLst/>
          </a:prstGeom>
        </p:spPr>
      </p:pic>
      <p:pic>
        <p:nvPicPr>
          <p:cNvPr id="72" name="Graphique 71">
            <a:extLst>
              <a:ext uri="{FF2B5EF4-FFF2-40B4-BE49-F238E27FC236}">
                <a16:creationId xmlns:a16="http://schemas.microsoft.com/office/drawing/2014/main" id="{4B285761-58F9-694E-88C9-D6B45E858A9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27283" y="1643431"/>
            <a:ext cx="877419" cy="877419"/>
          </a:xfrm>
          <a:prstGeom prst="rect">
            <a:avLst/>
          </a:prstGeom>
        </p:spPr>
      </p:pic>
      <p:pic>
        <p:nvPicPr>
          <p:cNvPr id="76" name="Graphique 75">
            <a:extLst>
              <a:ext uri="{FF2B5EF4-FFF2-40B4-BE49-F238E27FC236}">
                <a16:creationId xmlns:a16="http://schemas.microsoft.com/office/drawing/2014/main" id="{3EEB3D99-A9A6-1947-814C-2EF4357DA99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97159" y="3202646"/>
            <a:ext cx="877419" cy="877419"/>
          </a:xfrm>
          <a:prstGeom prst="rect">
            <a:avLst/>
          </a:prstGeom>
        </p:spPr>
      </p:pic>
      <p:pic>
        <p:nvPicPr>
          <p:cNvPr id="78" name="Graphique 77">
            <a:extLst>
              <a:ext uri="{FF2B5EF4-FFF2-40B4-BE49-F238E27FC236}">
                <a16:creationId xmlns:a16="http://schemas.microsoft.com/office/drawing/2014/main" id="{6F890C89-4658-D14C-AB75-62FD96DC22A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79919" y="2606573"/>
            <a:ext cx="877419" cy="877419"/>
          </a:xfrm>
          <a:prstGeom prst="rect">
            <a:avLst/>
          </a:prstGeom>
        </p:spPr>
      </p:pic>
      <p:pic>
        <p:nvPicPr>
          <p:cNvPr id="80" name="Graphique 79">
            <a:extLst>
              <a:ext uri="{FF2B5EF4-FFF2-40B4-BE49-F238E27FC236}">
                <a16:creationId xmlns:a16="http://schemas.microsoft.com/office/drawing/2014/main" id="{03AF35E3-F5C4-5B4D-B9E9-19363798954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36670" y="5328179"/>
            <a:ext cx="877419" cy="877419"/>
          </a:xfrm>
          <a:prstGeom prst="rect">
            <a:avLst/>
          </a:prstGeom>
        </p:spPr>
      </p:pic>
      <p:pic>
        <p:nvPicPr>
          <p:cNvPr id="82" name="Graphique 81">
            <a:extLst>
              <a:ext uri="{FF2B5EF4-FFF2-40B4-BE49-F238E27FC236}">
                <a16:creationId xmlns:a16="http://schemas.microsoft.com/office/drawing/2014/main" id="{BC0D270E-9544-1E41-9B1A-1A8F0850BB1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841099" y="4381285"/>
            <a:ext cx="877419" cy="877419"/>
          </a:xfrm>
          <a:prstGeom prst="rect">
            <a:avLst/>
          </a:prstGeom>
        </p:spPr>
      </p:pic>
      <p:pic>
        <p:nvPicPr>
          <p:cNvPr id="86" name="Graphique 85">
            <a:extLst>
              <a:ext uri="{FF2B5EF4-FFF2-40B4-BE49-F238E27FC236}">
                <a16:creationId xmlns:a16="http://schemas.microsoft.com/office/drawing/2014/main" id="{04467CE9-D59E-E64E-8539-D9F827E28F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53785" y="4051761"/>
            <a:ext cx="834233" cy="834233"/>
          </a:xfrm>
          <a:prstGeom prst="rect">
            <a:avLst/>
          </a:prstGeom>
        </p:spPr>
      </p:pic>
      <p:pic>
        <p:nvPicPr>
          <p:cNvPr id="88" name="Graphique 87">
            <a:extLst>
              <a:ext uri="{FF2B5EF4-FFF2-40B4-BE49-F238E27FC236}">
                <a16:creationId xmlns:a16="http://schemas.microsoft.com/office/drawing/2014/main" id="{29BB1433-4F0C-3241-A0F3-7115495145D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078750" y="5191267"/>
            <a:ext cx="877419" cy="877419"/>
          </a:xfrm>
          <a:prstGeom prst="rect">
            <a:avLst/>
          </a:prstGeom>
        </p:spPr>
      </p:pic>
      <p:pic>
        <p:nvPicPr>
          <p:cNvPr id="94" name="Graphique 93">
            <a:extLst>
              <a:ext uri="{FF2B5EF4-FFF2-40B4-BE49-F238E27FC236}">
                <a16:creationId xmlns:a16="http://schemas.microsoft.com/office/drawing/2014/main" id="{A4F578B7-8BBB-AE49-8559-545A30F8F32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297159" y="2431978"/>
            <a:ext cx="877419" cy="877419"/>
          </a:xfrm>
          <a:prstGeom prst="rect">
            <a:avLst/>
          </a:prstGeom>
        </p:spPr>
      </p:pic>
      <p:pic>
        <p:nvPicPr>
          <p:cNvPr id="96" name="Graphique 95">
            <a:extLst>
              <a:ext uri="{FF2B5EF4-FFF2-40B4-BE49-F238E27FC236}">
                <a16:creationId xmlns:a16="http://schemas.microsoft.com/office/drawing/2014/main" id="{7BF06B88-F4BB-1A48-9B1F-689109D49E7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088250" y="5566004"/>
            <a:ext cx="836627" cy="836627"/>
          </a:xfrm>
          <a:prstGeom prst="rect">
            <a:avLst/>
          </a:prstGeom>
        </p:spPr>
      </p:pic>
      <p:pic>
        <p:nvPicPr>
          <p:cNvPr id="98" name="Graphique 97">
            <a:extLst>
              <a:ext uri="{FF2B5EF4-FFF2-40B4-BE49-F238E27FC236}">
                <a16:creationId xmlns:a16="http://schemas.microsoft.com/office/drawing/2014/main" id="{D2A48C31-C5A7-1247-A9B6-A31F79A0964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20967" y="3505593"/>
            <a:ext cx="877419" cy="877419"/>
          </a:xfrm>
          <a:prstGeom prst="rect">
            <a:avLst/>
          </a:prstGeom>
        </p:spPr>
      </p:pic>
      <p:pic>
        <p:nvPicPr>
          <p:cNvPr id="100" name="Graphique 99">
            <a:extLst>
              <a:ext uri="{FF2B5EF4-FFF2-40B4-BE49-F238E27FC236}">
                <a16:creationId xmlns:a16="http://schemas.microsoft.com/office/drawing/2014/main" id="{461EDDB9-B0C7-C04D-9EE6-29F73E5D1067}"/>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644111" y="4777362"/>
            <a:ext cx="877419" cy="877419"/>
          </a:xfrm>
          <a:prstGeom prst="rect">
            <a:avLst/>
          </a:prstGeom>
        </p:spPr>
      </p:pic>
      <p:grpSp>
        <p:nvGrpSpPr>
          <p:cNvPr id="2" name="Graphique 67">
            <a:extLst>
              <a:ext uri="{FF2B5EF4-FFF2-40B4-BE49-F238E27FC236}">
                <a16:creationId xmlns:a16="http://schemas.microsoft.com/office/drawing/2014/main" id="{260E1464-7B8E-3E4B-AB34-C35CC51EE7B8}"/>
              </a:ext>
            </a:extLst>
          </p:cNvPr>
          <p:cNvGrpSpPr/>
          <p:nvPr/>
        </p:nvGrpSpPr>
        <p:grpSpPr>
          <a:xfrm>
            <a:off x="10085769" y="1303936"/>
            <a:ext cx="678476" cy="755969"/>
            <a:chOff x="9645041" y="1190138"/>
            <a:chExt cx="678476" cy="755969"/>
          </a:xfrm>
        </p:grpSpPr>
        <p:sp>
          <p:nvSpPr>
            <p:cNvPr id="3" name="Forme libre : forme 2">
              <a:extLst>
                <a:ext uri="{FF2B5EF4-FFF2-40B4-BE49-F238E27FC236}">
                  <a16:creationId xmlns:a16="http://schemas.microsoft.com/office/drawing/2014/main" id="{C3B17420-3E05-423F-9A2E-356CA10FF0B7}"/>
                </a:ext>
              </a:extLst>
            </p:cNvPr>
            <p:cNvSpPr/>
            <p:nvPr/>
          </p:nvSpPr>
          <p:spPr>
            <a:xfrm>
              <a:off x="9811689" y="1355678"/>
              <a:ext cx="511828" cy="511828"/>
            </a:xfrm>
            <a:custGeom>
              <a:avLst/>
              <a:gdLst>
                <a:gd name="connsiteX0" fmla="*/ 509695 w 511827"/>
                <a:gd name="connsiteY0" fmla="*/ 257133 h 511827"/>
                <a:gd name="connsiteX1" fmla="*/ 257133 w 511827"/>
                <a:gd name="connsiteY1" fmla="*/ 509695 h 511827"/>
                <a:gd name="connsiteX2" fmla="*/ 4570 w 511827"/>
                <a:gd name="connsiteY2" fmla="*/ 257133 h 511827"/>
                <a:gd name="connsiteX3" fmla="*/ 257133 w 511827"/>
                <a:gd name="connsiteY3" fmla="*/ 4570 h 511827"/>
                <a:gd name="connsiteX4" fmla="*/ 509695 w 511827"/>
                <a:gd name="connsiteY4" fmla="*/ 257133 h 51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827" h="511827">
                  <a:moveTo>
                    <a:pt x="509695" y="257133"/>
                  </a:moveTo>
                  <a:cubicBezTo>
                    <a:pt x="509695" y="396619"/>
                    <a:pt x="396619" y="509695"/>
                    <a:pt x="257133" y="509695"/>
                  </a:cubicBezTo>
                  <a:cubicBezTo>
                    <a:pt x="117646" y="509695"/>
                    <a:pt x="4570" y="396619"/>
                    <a:pt x="4570" y="257133"/>
                  </a:cubicBezTo>
                  <a:cubicBezTo>
                    <a:pt x="4570" y="117646"/>
                    <a:pt x="117646" y="4570"/>
                    <a:pt x="257133" y="4570"/>
                  </a:cubicBezTo>
                  <a:cubicBezTo>
                    <a:pt x="396619" y="4570"/>
                    <a:pt x="509695" y="117646"/>
                    <a:pt x="509695" y="257133"/>
                  </a:cubicBezTo>
                  <a:close/>
                </a:path>
              </a:pathLst>
            </a:custGeom>
            <a:solidFill>
              <a:srgbClr val="78A9B3"/>
            </a:solidFill>
            <a:ln w="9525" cap="flat">
              <a:noFill/>
              <a:prstDash val="solid"/>
              <a:miter/>
            </a:ln>
          </p:spPr>
          <p:txBody>
            <a:bodyPr rtlCol="0" anchor="ctr"/>
            <a:lstStyle/>
            <a:p>
              <a:endParaRPr lang="fr-CA"/>
            </a:p>
          </p:txBody>
        </p:sp>
        <p:sp>
          <p:nvSpPr>
            <p:cNvPr id="5" name="Forme libre : forme 4">
              <a:extLst>
                <a:ext uri="{FF2B5EF4-FFF2-40B4-BE49-F238E27FC236}">
                  <a16:creationId xmlns:a16="http://schemas.microsoft.com/office/drawing/2014/main" id="{A25BC899-BE5D-4366-8039-18AA3E46D1EA}"/>
                </a:ext>
              </a:extLst>
            </p:cNvPr>
            <p:cNvSpPr/>
            <p:nvPr/>
          </p:nvSpPr>
          <p:spPr>
            <a:xfrm>
              <a:off x="9645041" y="1375828"/>
              <a:ext cx="341219" cy="566666"/>
            </a:xfrm>
            <a:custGeom>
              <a:avLst/>
              <a:gdLst>
                <a:gd name="connsiteX0" fmla="*/ 330738 w 341218"/>
                <a:gd name="connsiteY0" fmla="*/ 557057 h 566666"/>
                <a:gd name="connsiteX1" fmla="*/ 277301 w 341218"/>
                <a:gd name="connsiteY1" fmla="*/ 362319 h 566666"/>
                <a:gd name="connsiteX2" fmla="*/ 226179 w 341218"/>
                <a:gd name="connsiteY2" fmla="*/ 256115 h 566666"/>
                <a:gd name="connsiteX3" fmla="*/ 226179 w 341218"/>
                <a:gd name="connsiteY3" fmla="*/ 79047 h 566666"/>
                <a:gd name="connsiteX4" fmla="*/ 173047 w 341218"/>
                <a:gd name="connsiteY4" fmla="*/ 25914 h 566666"/>
                <a:gd name="connsiteX5" fmla="*/ 84513 w 341218"/>
                <a:gd name="connsiteY5" fmla="*/ 25914 h 566666"/>
                <a:gd name="connsiteX6" fmla="*/ 32111 w 341218"/>
                <a:gd name="connsiteY6" fmla="*/ 61315 h 566666"/>
                <a:gd name="connsiteX7" fmla="*/ 13710 w 341218"/>
                <a:gd name="connsiteY7" fmla="*/ 103907 h 566666"/>
                <a:gd name="connsiteX8" fmla="*/ 13710 w 341218"/>
                <a:gd name="connsiteY8" fmla="*/ 220652 h 566666"/>
                <a:gd name="connsiteX9" fmla="*/ 102244 w 341218"/>
                <a:gd name="connsiteY9" fmla="*/ 79047 h 566666"/>
                <a:gd name="connsiteX10" fmla="*/ 102244 w 341218"/>
                <a:gd name="connsiteY10" fmla="*/ 245391 h 566666"/>
                <a:gd name="connsiteX11" fmla="*/ 140021 w 341218"/>
                <a:gd name="connsiteY11" fmla="*/ 317900 h 566666"/>
                <a:gd name="connsiteX12" fmla="*/ 206133 w 341218"/>
                <a:gd name="connsiteY12" fmla="*/ 397720 h 566666"/>
                <a:gd name="connsiteX13" fmla="*/ 259265 w 341218"/>
                <a:gd name="connsiteY13" fmla="*/ 557057 h 5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218" h="566666">
                  <a:moveTo>
                    <a:pt x="330738" y="557057"/>
                  </a:moveTo>
                  <a:lnTo>
                    <a:pt x="277301" y="362319"/>
                  </a:lnTo>
                  <a:lnTo>
                    <a:pt x="226179" y="256115"/>
                  </a:lnTo>
                  <a:lnTo>
                    <a:pt x="226179" y="79047"/>
                  </a:lnTo>
                  <a:cubicBezTo>
                    <a:pt x="226179" y="45839"/>
                    <a:pt x="203025" y="41269"/>
                    <a:pt x="173047" y="25914"/>
                  </a:cubicBezTo>
                  <a:cubicBezTo>
                    <a:pt x="144287" y="11169"/>
                    <a:pt x="115527" y="8183"/>
                    <a:pt x="84513" y="25914"/>
                  </a:cubicBezTo>
                  <a:cubicBezTo>
                    <a:pt x="53559" y="43645"/>
                    <a:pt x="32111" y="61315"/>
                    <a:pt x="32111" y="61315"/>
                  </a:cubicBezTo>
                  <a:cubicBezTo>
                    <a:pt x="19986" y="71430"/>
                    <a:pt x="13710" y="88126"/>
                    <a:pt x="13710" y="103907"/>
                  </a:cubicBezTo>
                  <a:lnTo>
                    <a:pt x="13710" y="220652"/>
                  </a:lnTo>
                  <a:moveTo>
                    <a:pt x="102244" y="79047"/>
                  </a:moveTo>
                  <a:lnTo>
                    <a:pt x="102244" y="245391"/>
                  </a:lnTo>
                  <a:cubicBezTo>
                    <a:pt x="102244" y="274272"/>
                    <a:pt x="116319" y="301326"/>
                    <a:pt x="140021" y="317900"/>
                  </a:cubicBezTo>
                  <a:lnTo>
                    <a:pt x="206133" y="397720"/>
                  </a:lnTo>
                  <a:lnTo>
                    <a:pt x="259265" y="557057"/>
                  </a:lnTo>
                </a:path>
              </a:pathLst>
            </a:custGeom>
            <a:noFill/>
            <a:ln w="28575" cap="rnd">
              <a:solidFill>
                <a:srgbClr val="515151"/>
              </a:solidFill>
              <a:prstDash val="solid"/>
              <a:round/>
            </a:ln>
          </p:spPr>
          <p:txBody>
            <a:bodyPr rtlCol="0" anchor="ctr"/>
            <a:lstStyle/>
            <a:p>
              <a:endParaRPr lang="fr-CA"/>
            </a:p>
          </p:txBody>
        </p:sp>
        <p:sp>
          <p:nvSpPr>
            <p:cNvPr id="6" name="Forme libre : forme 5">
              <a:extLst>
                <a:ext uri="{FF2B5EF4-FFF2-40B4-BE49-F238E27FC236}">
                  <a16:creationId xmlns:a16="http://schemas.microsoft.com/office/drawing/2014/main" id="{F2536A1A-AAC0-4463-989B-46E38F5190A9}"/>
                </a:ext>
              </a:extLst>
            </p:cNvPr>
            <p:cNvSpPr/>
            <p:nvPr/>
          </p:nvSpPr>
          <p:spPr>
            <a:xfrm>
              <a:off x="9734123" y="1722975"/>
              <a:ext cx="91398" cy="219355"/>
            </a:xfrm>
            <a:custGeom>
              <a:avLst/>
              <a:gdLst>
                <a:gd name="connsiteX0" fmla="*/ 13710 w 91397"/>
                <a:gd name="connsiteY0" fmla="*/ 209910 h 219354"/>
                <a:gd name="connsiteX1" fmla="*/ 83111 w 91397"/>
                <a:gd name="connsiteY1" fmla="*/ 13710 h 219354"/>
              </a:gdLst>
              <a:ahLst/>
              <a:cxnLst>
                <a:cxn ang="0">
                  <a:pos x="connsiteX0" y="connsiteY0"/>
                </a:cxn>
                <a:cxn ang="0">
                  <a:pos x="connsiteX1" y="connsiteY1"/>
                </a:cxn>
              </a:cxnLst>
              <a:rect l="l" t="t" r="r" b="b"/>
              <a:pathLst>
                <a:path w="91397" h="219354">
                  <a:moveTo>
                    <a:pt x="13710" y="209910"/>
                  </a:moveTo>
                  <a:lnTo>
                    <a:pt x="83111" y="13710"/>
                  </a:lnTo>
                </a:path>
              </a:pathLst>
            </a:custGeom>
            <a:ln w="28575" cap="rnd">
              <a:solidFill>
                <a:srgbClr val="515151"/>
              </a:solidFill>
              <a:prstDash val="solid"/>
              <a:round/>
            </a:ln>
          </p:spPr>
          <p:txBody>
            <a:bodyPr rtlCol="0" anchor="ctr"/>
            <a:lstStyle/>
            <a:p>
              <a:endParaRPr lang="fr-CA"/>
            </a:p>
          </p:txBody>
        </p:sp>
        <p:sp>
          <p:nvSpPr>
            <p:cNvPr id="7" name="Forme libre : forme 6">
              <a:extLst>
                <a:ext uri="{FF2B5EF4-FFF2-40B4-BE49-F238E27FC236}">
                  <a16:creationId xmlns:a16="http://schemas.microsoft.com/office/drawing/2014/main" id="{3BC62DD2-EAB2-419D-A68D-CD3C0532FD59}"/>
                </a:ext>
              </a:extLst>
            </p:cNvPr>
            <p:cNvSpPr/>
            <p:nvPr/>
          </p:nvSpPr>
          <p:spPr>
            <a:xfrm>
              <a:off x="9663320" y="1653634"/>
              <a:ext cx="109677" cy="292473"/>
            </a:xfrm>
            <a:custGeom>
              <a:avLst/>
              <a:gdLst>
                <a:gd name="connsiteX0" fmla="*/ 97004 w 109677"/>
                <a:gd name="connsiteY0" fmla="*/ 13710 h 292473"/>
                <a:gd name="connsiteX1" fmla="*/ 13710 w 109677"/>
                <a:gd name="connsiteY1" fmla="*/ 279251 h 292473"/>
              </a:gdLst>
              <a:ahLst/>
              <a:cxnLst>
                <a:cxn ang="0">
                  <a:pos x="connsiteX0" y="connsiteY0"/>
                </a:cxn>
                <a:cxn ang="0">
                  <a:pos x="connsiteX1" y="connsiteY1"/>
                </a:cxn>
              </a:cxnLst>
              <a:rect l="l" t="t" r="r" b="b"/>
              <a:pathLst>
                <a:path w="109677" h="292473">
                  <a:moveTo>
                    <a:pt x="97004" y="13710"/>
                  </a:moveTo>
                  <a:lnTo>
                    <a:pt x="13710" y="279251"/>
                  </a:lnTo>
                </a:path>
              </a:pathLst>
            </a:custGeom>
            <a:ln w="28575" cap="rnd">
              <a:solidFill>
                <a:srgbClr val="515151"/>
              </a:solidFill>
              <a:prstDash val="solid"/>
              <a:round/>
            </a:ln>
          </p:spPr>
          <p:txBody>
            <a:bodyPr rtlCol="0" anchor="ctr"/>
            <a:lstStyle/>
            <a:p>
              <a:endParaRPr lang="fr-CA"/>
            </a:p>
          </p:txBody>
        </p:sp>
        <p:sp>
          <p:nvSpPr>
            <p:cNvPr id="9" name="Forme libre : forme 8">
              <a:extLst>
                <a:ext uri="{FF2B5EF4-FFF2-40B4-BE49-F238E27FC236}">
                  <a16:creationId xmlns:a16="http://schemas.microsoft.com/office/drawing/2014/main" id="{426E511E-23E1-4A01-95C6-C8660B6B02C9}"/>
                </a:ext>
              </a:extLst>
            </p:cNvPr>
            <p:cNvSpPr/>
            <p:nvPr/>
          </p:nvSpPr>
          <p:spPr>
            <a:xfrm>
              <a:off x="9857510" y="1489850"/>
              <a:ext cx="158423" cy="127957"/>
            </a:xfrm>
            <a:custGeom>
              <a:avLst/>
              <a:gdLst>
                <a:gd name="connsiteX0" fmla="*/ 13710 w 158422"/>
                <a:gd name="connsiteY0" fmla="*/ 13710 h 127956"/>
                <a:gd name="connsiteX1" fmla="*/ 150380 w 158422"/>
                <a:gd name="connsiteY1" fmla="*/ 118269 h 127956"/>
              </a:gdLst>
              <a:ahLst/>
              <a:cxnLst>
                <a:cxn ang="0">
                  <a:pos x="connsiteX0" y="connsiteY0"/>
                </a:cxn>
                <a:cxn ang="0">
                  <a:pos x="connsiteX1" y="connsiteY1"/>
                </a:cxn>
              </a:cxnLst>
              <a:rect l="l" t="t" r="r" b="b"/>
              <a:pathLst>
                <a:path w="158422" h="127956">
                  <a:moveTo>
                    <a:pt x="13710" y="13710"/>
                  </a:moveTo>
                  <a:lnTo>
                    <a:pt x="150380" y="118269"/>
                  </a:lnTo>
                </a:path>
              </a:pathLst>
            </a:custGeom>
            <a:ln w="28575" cap="rnd">
              <a:solidFill>
                <a:srgbClr val="515151"/>
              </a:solidFill>
              <a:prstDash val="solid"/>
              <a:round/>
            </a:ln>
          </p:spPr>
          <p:txBody>
            <a:bodyPr rtlCol="0" anchor="ctr"/>
            <a:lstStyle/>
            <a:p>
              <a:endParaRPr lang="fr-CA"/>
            </a:p>
          </p:txBody>
        </p:sp>
        <p:sp>
          <p:nvSpPr>
            <p:cNvPr id="10" name="Forme libre : forme 9">
              <a:extLst>
                <a:ext uri="{FF2B5EF4-FFF2-40B4-BE49-F238E27FC236}">
                  <a16:creationId xmlns:a16="http://schemas.microsoft.com/office/drawing/2014/main" id="{B12BE24E-861E-4214-90C7-A733F22821B9}"/>
                </a:ext>
              </a:extLst>
            </p:cNvPr>
            <p:cNvSpPr/>
            <p:nvPr/>
          </p:nvSpPr>
          <p:spPr>
            <a:xfrm>
              <a:off x="9766994" y="1190138"/>
              <a:ext cx="164516" cy="194982"/>
            </a:xfrm>
            <a:custGeom>
              <a:avLst/>
              <a:gdLst>
                <a:gd name="connsiteX0" fmla="*/ 61330 w 164516"/>
                <a:gd name="connsiteY0" fmla="*/ 179067 h 194982"/>
                <a:gd name="connsiteX1" fmla="*/ 143832 w 164516"/>
                <a:gd name="connsiteY1" fmla="*/ 123253 h 194982"/>
                <a:gd name="connsiteX2" fmla="*/ 148584 w 164516"/>
                <a:gd name="connsiteY2" fmla="*/ 105156 h 194982"/>
                <a:gd name="connsiteX3" fmla="*/ 104226 w 164516"/>
                <a:gd name="connsiteY3" fmla="*/ 15952 h 194982"/>
                <a:gd name="connsiteX4" fmla="*/ 21724 w 164516"/>
                <a:gd name="connsiteY4" fmla="*/ 71766 h 194982"/>
                <a:gd name="connsiteX5" fmla="*/ 16971 w 164516"/>
                <a:gd name="connsiteY5" fmla="*/ 89862 h 194982"/>
                <a:gd name="connsiteX6" fmla="*/ 61330 w 164516"/>
                <a:gd name="connsiteY6" fmla="*/ 179067 h 19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16" h="194982">
                  <a:moveTo>
                    <a:pt x="61330" y="179067"/>
                  </a:moveTo>
                  <a:cubicBezTo>
                    <a:pt x="98316" y="188816"/>
                    <a:pt x="132559" y="166149"/>
                    <a:pt x="143832" y="123253"/>
                  </a:cubicBezTo>
                  <a:lnTo>
                    <a:pt x="148584" y="105156"/>
                  </a:lnTo>
                  <a:cubicBezTo>
                    <a:pt x="159857" y="62260"/>
                    <a:pt x="141212" y="25701"/>
                    <a:pt x="104226" y="15952"/>
                  </a:cubicBezTo>
                  <a:cubicBezTo>
                    <a:pt x="67240" y="6203"/>
                    <a:pt x="32997" y="28870"/>
                    <a:pt x="21724" y="71766"/>
                  </a:cubicBezTo>
                  <a:lnTo>
                    <a:pt x="16971" y="89862"/>
                  </a:lnTo>
                  <a:cubicBezTo>
                    <a:pt x="5699" y="132758"/>
                    <a:pt x="24405" y="169318"/>
                    <a:pt x="61330" y="179067"/>
                  </a:cubicBezTo>
                  <a:close/>
                </a:path>
              </a:pathLst>
            </a:custGeom>
            <a:noFill/>
            <a:ln w="28575" cap="rnd">
              <a:solidFill>
                <a:srgbClr val="515151"/>
              </a:solidFill>
              <a:prstDash val="solid"/>
              <a:round/>
            </a:ln>
          </p:spPr>
          <p:txBody>
            <a:bodyPr rtlCol="0" anchor="ctr"/>
            <a:lstStyle/>
            <a:p>
              <a:endParaRPr lang="fr-CA"/>
            </a:p>
          </p:txBody>
        </p:sp>
      </p:grpSp>
      <p:grpSp>
        <p:nvGrpSpPr>
          <p:cNvPr id="67" name="Groupe 66">
            <a:extLst>
              <a:ext uri="{FF2B5EF4-FFF2-40B4-BE49-F238E27FC236}">
                <a16:creationId xmlns:a16="http://schemas.microsoft.com/office/drawing/2014/main" id="{9369965B-E56D-C34C-94BB-0794F2D82ED6}"/>
              </a:ext>
            </a:extLst>
          </p:cNvPr>
          <p:cNvGrpSpPr/>
          <p:nvPr/>
        </p:nvGrpSpPr>
        <p:grpSpPr>
          <a:xfrm>
            <a:off x="0" y="6148818"/>
            <a:ext cx="11894049" cy="570481"/>
            <a:chOff x="0" y="6148818"/>
            <a:chExt cx="11894049" cy="570481"/>
          </a:xfrm>
        </p:grpSpPr>
        <p:sp>
          <p:nvSpPr>
            <p:cNvPr id="68" name="Rectangle 67">
              <a:extLst>
                <a:ext uri="{FF2B5EF4-FFF2-40B4-BE49-F238E27FC236}">
                  <a16:creationId xmlns:a16="http://schemas.microsoft.com/office/drawing/2014/main" id="{7F54F3ED-7A7D-FC4D-A2D3-6867CBBA4E60}"/>
                </a:ext>
              </a:extLst>
            </p:cNvPr>
            <p:cNvSpPr/>
            <p:nvPr/>
          </p:nvSpPr>
          <p:spPr>
            <a:xfrm>
              <a:off x="908942" y="6410321"/>
              <a:ext cx="1949252"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11 – Pédagogie inclusive</a:t>
              </a:r>
            </a:p>
          </p:txBody>
        </p:sp>
        <p:cxnSp>
          <p:nvCxnSpPr>
            <p:cNvPr id="73" name="Connecteur droit 72">
              <a:extLst>
                <a:ext uri="{FF2B5EF4-FFF2-40B4-BE49-F238E27FC236}">
                  <a16:creationId xmlns:a16="http://schemas.microsoft.com/office/drawing/2014/main" id="{83D1F949-9EBC-0D4F-BF85-00131ACDEE54}"/>
                </a:ext>
              </a:extLst>
            </p:cNvPr>
            <p:cNvCxnSpPr>
              <a:cxnSpLocks/>
              <a:stCxn id="68" idx="3"/>
            </p:cNvCxnSpPr>
            <p:nvPr/>
          </p:nvCxnSpPr>
          <p:spPr>
            <a:xfrm flipV="1">
              <a:off x="2858194" y="6478858"/>
              <a:ext cx="7816655" cy="161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13391D7F-1A06-B543-A4FD-2A917485461E}"/>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75" name="Google Shape;126;p27">
              <a:extLst>
                <a:ext uri="{FF2B5EF4-FFF2-40B4-BE49-F238E27FC236}">
                  <a16:creationId xmlns:a16="http://schemas.microsoft.com/office/drawing/2014/main" id="{E7F42BE8-58DF-0643-8DB0-1884793A867B}"/>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2021-07-05</a:t>
              </a:r>
              <a:endParaRPr sz="800">
                <a:solidFill>
                  <a:schemeClr val="accent6">
                    <a:lumMod val="20000"/>
                    <a:lumOff val="80000"/>
                  </a:schemeClr>
                </a:solidFill>
                <a:latin typeface="Viga"/>
                <a:ea typeface="Viga"/>
                <a:cs typeface="Viga"/>
                <a:sym typeface="Viga"/>
              </a:endParaRPr>
            </a:p>
          </p:txBody>
        </p:sp>
        <p:pic>
          <p:nvPicPr>
            <p:cNvPr id="77" name="Graphique 76">
              <a:extLst>
                <a:ext uri="{FF2B5EF4-FFF2-40B4-BE49-F238E27FC236}">
                  <a16:creationId xmlns:a16="http://schemas.microsoft.com/office/drawing/2014/main" id="{BA86A89E-7F18-E349-93AC-AEB612DBED2B}"/>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02047" y="6148818"/>
              <a:ext cx="399337" cy="570481"/>
            </a:xfrm>
            <a:prstGeom prst="rect">
              <a:avLst/>
            </a:prstGeom>
          </p:spPr>
        </p:pic>
      </p:grpSp>
      <p:pic>
        <p:nvPicPr>
          <p:cNvPr id="11" name="Graphique 10">
            <a:extLst>
              <a:ext uri="{FF2B5EF4-FFF2-40B4-BE49-F238E27FC236}">
                <a16:creationId xmlns:a16="http://schemas.microsoft.com/office/drawing/2014/main" id="{F2B35210-3BE5-3949-B773-7BB90F25B6B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21381" y="1701716"/>
            <a:ext cx="1027073" cy="1027073"/>
          </a:xfrm>
          <a:prstGeom prst="rect">
            <a:avLst/>
          </a:prstGeom>
        </p:spPr>
      </p:pic>
      <p:pic>
        <p:nvPicPr>
          <p:cNvPr id="13" name="Graphique 12">
            <a:extLst>
              <a:ext uri="{FF2B5EF4-FFF2-40B4-BE49-F238E27FC236}">
                <a16:creationId xmlns:a16="http://schemas.microsoft.com/office/drawing/2014/main" id="{EB951C74-913F-2E47-A5F6-0B5EAC152D3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21381" y="2904248"/>
            <a:ext cx="1027073" cy="1027073"/>
          </a:xfrm>
          <a:prstGeom prst="rect">
            <a:avLst/>
          </a:prstGeom>
        </p:spPr>
      </p:pic>
      <p:pic>
        <p:nvPicPr>
          <p:cNvPr id="15" name="Graphique 14">
            <a:extLst>
              <a:ext uri="{FF2B5EF4-FFF2-40B4-BE49-F238E27FC236}">
                <a16:creationId xmlns:a16="http://schemas.microsoft.com/office/drawing/2014/main" id="{02568083-DCA3-DF40-928C-4E77B6E229C0}"/>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181031" y="3948082"/>
            <a:ext cx="1245178" cy="1245178"/>
          </a:xfrm>
          <a:prstGeom prst="rect">
            <a:avLst/>
          </a:prstGeom>
        </p:spPr>
      </p:pic>
      <p:pic>
        <p:nvPicPr>
          <p:cNvPr id="17" name="Graphique 16">
            <a:extLst>
              <a:ext uri="{FF2B5EF4-FFF2-40B4-BE49-F238E27FC236}">
                <a16:creationId xmlns:a16="http://schemas.microsoft.com/office/drawing/2014/main" id="{BA011B09-F3A8-1444-9C6C-61425059C7E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668314" y="1897825"/>
            <a:ext cx="786169" cy="786169"/>
          </a:xfrm>
          <a:prstGeom prst="rect">
            <a:avLst/>
          </a:prstGeom>
        </p:spPr>
      </p:pic>
      <p:pic>
        <p:nvPicPr>
          <p:cNvPr id="22" name="Graphique 21">
            <a:extLst>
              <a:ext uri="{FF2B5EF4-FFF2-40B4-BE49-F238E27FC236}">
                <a16:creationId xmlns:a16="http://schemas.microsoft.com/office/drawing/2014/main" id="{CC167D05-8C62-BA42-8A88-DD08A23558FE}"/>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156039" y="1028945"/>
            <a:ext cx="835783" cy="835783"/>
          </a:xfrm>
          <a:prstGeom prst="rect">
            <a:avLst/>
          </a:prstGeom>
        </p:spPr>
      </p:pic>
      <p:pic>
        <p:nvPicPr>
          <p:cNvPr id="25" name="Graphique 24">
            <a:extLst>
              <a:ext uri="{FF2B5EF4-FFF2-40B4-BE49-F238E27FC236}">
                <a16:creationId xmlns:a16="http://schemas.microsoft.com/office/drawing/2014/main" id="{0259F191-B8B5-5E4D-9180-07100B1C32E6}"/>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365252" y="1102610"/>
            <a:ext cx="934627" cy="934627"/>
          </a:xfrm>
          <a:prstGeom prst="rect">
            <a:avLst/>
          </a:prstGeom>
        </p:spPr>
      </p:pic>
      <p:sp>
        <p:nvSpPr>
          <p:cNvPr id="63" name="ZoneTexte 62">
            <a:extLst>
              <a:ext uri="{FF2B5EF4-FFF2-40B4-BE49-F238E27FC236}">
                <a16:creationId xmlns:a16="http://schemas.microsoft.com/office/drawing/2014/main" id="{85FB6A83-3544-471A-9C5A-C412748BC823}"/>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3591982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 avec coin rogné 59">
            <a:extLst>
              <a:ext uri="{FF2B5EF4-FFF2-40B4-BE49-F238E27FC236}">
                <a16:creationId xmlns:a16="http://schemas.microsoft.com/office/drawing/2014/main" id="{2CFB59FE-B81F-B740-9D70-DF6F9EBC5411}"/>
              </a:ext>
            </a:extLst>
          </p:cNvPr>
          <p:cNvSpPr/>
          <p:nvPr/>
        </p:nvSpPr>
        <p:spPr>
          <a:xfrm>
            <a:off x="366911" y="3757446"/>
            <a:ext cx="4290585" cy="2290632"/>
          </a:xfrm>
          <a:prstGeom prst="snip1Rect">
            <a:avLst>
              <a:gd name="adj" fmla="val 1114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72000" rIns="72000" bIns="0" rtlCol="0" anchor="t" anchorCtr="0"/>
          <a:lstStyle/>
          <a:p>
            <a:pPr>
              <a:spcAft>
                <a:spcPts val="400"/>
              </a:spcAft>
              <a:buClr>
                <a:schemeClr val="bg1"/>
              </a:buClr>
              <a:buSzPct val="100000"/>
            </a:pPr>
            <a:r>
              <a:rPr lang="fr-FR" sz="1100" b="1">
                <a:solidFill>
                  <a:schemeClr val="bg1"/>
                </a:solidFill>
                <a:latin typeface="+mj-lt"/>
                <a:sym typeface="Viga"/>
              </a:rPr>
              <a:t>Questions à se poser…</a:t>
            </a:r>
            <a:endParaRPr lang="fr-CA" sz="1100" b="1">
              <a:solidFill>
                <a:schemeClr val="bg1"/>
              </a:solidFill>
              <a:latin typeface="+mj-lt"/>
              <a:sym typeface="Viga"/>
            </a:endParaRPr>
          </a:p>
          <a:p>
            <a:pPr marL="179388" indent="-179388">
              <a:spcAft>
                <a:spcPts val="400"/>
              </a:spcAft>
              <a:buClr>
                <a:schemeClr val="bg1"/>
              </a:buClr>
              <a:buSzPct val="100000"/>
              <a:buBlip>
                <a:blip r:embed="rId3">
                  <a:extLst>
                    <a:ext uri="{96DAC541-7B7A-43D3-8B79-37D633B846F1}">
                      <asvg:svgBlip xmlns:asvg="http://schemas.microsoft.com/office/drawing/2016/SVG/main" r:embed="rId4"/>
                    </a:ext>
                  </a:extLst>
                </a:blip>
              </a:buBlip>
            </a:pPr>
            <a:r>
              <a:rPr lang="fr-CA" sz="950">
                <a:solidFill>
                  <a:schemeClr val="bg1"/>
                </a:solidFill>
                <a:latin typeface="Ubuntu" panose="020B0504030602030204" pitchFamily="34" charset="0"/>
                <a:sym typeface="Viga"/>
              </a:rPr>
              <a:t>Est-ce que je tiens compte des intentions pédagogiques, </a:t>
            </a:r>
            <a:br>
              <a:rPr lang="fr-CA" sz="950">
                <a:solidFill>
                  <a:schemeClr val="bg1"/>
                </a:solidFill>
                <a:latin typeface="Ubuntu" panose="020B0504030602030204" pitchFamily="34" charset="0"/>
                <a:sym typeface="Viga"/>
              </a:rPr>
            </a:br>
            <a:r>
              <a:rPr lang="fr-CA" sz="950">
                <a:solidFill>
                  <a:schemeClr val="bg1"/>
                </a:solidFill>
                <a:latin typeface="Ubuntu" panose="020B0504030602030204" pitchFamily="34" charset="0"/>
                <a:sym typeface="Viga"/>
              </a:rPr>
              <a:t>du contexte et de l’engagement cognitif de </a:t>
            </a:r>
            <a:br>
              <a:rPr lang="fr-CA" sz="950">
                <a:solidFill>
                  <a:schemeClr val="bg1"/>
                </a:solidFill>
                <a:latin typeface="Ubuntu" panose="020B0504030602030204" pitchFamily="34" charset="0"/>
                <a:sym typeface="Viga"/>
              </a:rPr>
            </a:br>
            <a:r>
              <a:rPr lang="fr-CA" sz="950">
                <a:solidFill>
                  <a:schemeClr val="bg1"/>
                </a:solidFill>
                <a:latin typeface="Ubuntu" panose="020B0504030602030204" pitchFamily="34" charset="0"/>
                <a:sym typeface="Viga"/>
              </a:rPr>
              <a:t>l’apprenant(e) dans les mesures que je mets en place?</a:t>
            </a:r>
          </a:p>
          <a:p>
            <a:pPr marL="179388" indent="-179388">
              <a:spcAft>
                <a:spcPts val="400"/>
              </a:spcAft>
              <a:buClr>
                <a:schemeClr val="bg1"/>
              </a:buClr>
              <a:buSzPct val="100000"/>
              <a:buBlip>
                <a:blip r:embed="rId3">
                  <a:extLst>
                    <a:ext uri="{96DAC541-7B7A-43D3-8B79-37D633B846F1}">
                      <asvg:svgBlip xmlns:asvg="http://schemas.microsoft.com/office/drawing/2016/SVG/main" r:embed="rId4"/>
                    </a:ext>
                  </a:extLst>
                </a:blip>
              </a:buBlip>
            </a:pPr>
            <a:r>
              <a:rPr lang="fr-CA" sz="950">
                <a:solidFill>
                  <a:schemeClr val="bg1"/>
                </a:solidFill>
                <a:latin typeface="Ubuntu" panose="020B0504030602030204" pitchFamily="34" charset="0"/>
                <a:sym typeface="Viga"/>
              </a:rPr>
              <a:t>Comment se manifeste la diversité dans ma classe ? </a:t>
            </a:r>
            <a:br>
              <a:rPr lang="fr-CA" sz="950">
                <a:solidFill>
                  <a:schemeClr val="bg1"/>
                </a:solidFill>
                <a:latin typeface="Ubuntu" panose="020B0504030602030204" pitchFamily="34" charset="0"/>
                <a:sym typeface="Viga"/>
              </a:rPr>
            </a:br>
            <a:r>
              <a:rPr lang="fr-CA" sz="950">
                <a:solidFill>
                  <a:schemeClr val="bg1"/>
                </a:solidFill>
                <a:latin typeface="Ubuntu" panose="020B0504030602030204" pitchFamily="34" charset="0"/>
                <a:sym typeface="Viga"/>
              </a:rPr>
              <a:t>Dans mon école ? </a:t>
            </a:r>
          </a:p>
          <a:p>
            <a:pPr marL="179388" indent="-179388">
              <a:spcAft>
                <a:spcPts val="400"/>
              </a:spcAft>
              <a:buClr>
                <a:schemeClr val="bg1"/>
              </a:buClr>
              <a:buSzPct val="100000"/>
              <a:buBlip>
                <a:blip r:embed="rId3">
                  <a:extLst>
                    <a:ext uri="{96DAC541-7B7A-43D3-8B79-37D633B846F1}">
                      <asvg:svgBlip xmlns:asvg="http://schemas.microsoft.com/office/drawing/2016/SVG/main" r:embed="rId4"/>
                    </a:ext>
                  </a:extLst>
                </a:blip>
              </a:buBlip>
            </a:pPr>
            <a:r>
              <a:rPr lang="fr-CA" sz="950">
                <a:solidFill>
                  <a:schemeClr val="bg1"/>
                </a:solidFill>
                <a:latin typeface="Ubuntu" panose="020B0504030602030204" pitchFamily="34" charset="0"/>
                <a:sym typeface="Viga"/>
              </a:rPr>
              <a:t>Quels défis cette diversité soulève-t-elle dans une formation à distance ?</a:t>
            </a:r>
          </a:p>
          <a:p>
            <a:pPr marL="179388" indent="-179388">
              <a:spcAft>
                <a:spcPts val="400"/>
              </a:spcAft>
              <a:buClr>
                <a:schemeClr val="bg1"/>
              </a:buClr>
              <a:buSzPct val="100000"/>
              <a:buBlip>
                <a:blip r:embed="rId3">
                  <a:extLst>
                    <a:ext uri="{96DAC541-7B7A-43D3-8B79-37D633B846F1}">
                      <asvg:svgBlip xmlns:asvg="http://schemas.microsoft.com/office/drawing/2016/SVG/main" r:embed="rId4"/>
                    </a:ext>
                  </a:extLst>
                </a:blip>
              </a:buBlip>
            </a:pPr>
            <a:r>
              <a:rPr lang="fr-CA" sz="950">
                <a:solidFill>
                  <a:schemeClr val="bg1"/>
                </a:solidFill>
                <a:latin typeface="Ubuntu" panose="020B0504030602030204" pitchFamily="34" charset="0"/>
                <a:sym typeface="Viga"/>
              </a:rPr>
              <a:t>Qu’est-ce qui me touche le plus dans la pédagogie inclusive ?</a:t>
            </a:r>
          </a:p>
          <a:p>
            <a:pPr marL="179388" indent="-179388">
              <a:spcAft>
                <a:spcPts val="400"/>
              </a:spcAft>
              <a:buClr>
                <a:schemeClr val="bg1"/>
              </a:buClr>
              <a:buSzPct val="100000"/>
              <a:buBlip>
                <a:blip r:embed="rId3">
                  <a:extLst>
                    <a:ext uri="{96DAC541-7B7A-43D3-8B79-37D633B846F1}">
                      <asvg:svgBlip xmlns:asvg="http://schemas.microsoft.com/office/drawing/2016/SVG/main" r:embed="rId4"/>
                    </a:ext>
                  </a:extLst>
                </a:blip>
              </a:buBlip>
            </a:pPr>
            <a:r>
              <a:rPr lang="fr-CA" sz="950">
                <a:solidFill>
                  <a:schemeClr val="bg1"/>
                </a:solidFill>
                <a:latin typeface="Ubuntu" panose="020B0504030602030204" pitchFamily="34" charset="0"/>
                <a:sym typeface="Viga"/>
              </a:rPr>
              <a:t>En quoi la pédagogie inclusive constitue-t-elle un choc des valeurs pour moi ?</a:t>
            </a:r>
          </a:p>
        </p:txBody>
      </p:sp>
      <p:sp>
        <p:nvSpPr>
          <p:cNvPr id="52" name="Rectangle : coins arrondis 51">
            <a:extLst>
              <a:ext uri="{FF2B5EF4-FFF2-40B4-BE49-F238E27FC236}">
                <a16:creationId xmlns:a16="http://schemas.microsoft.com/office/drawing/2014/main" id="{170894C1-DE1A-F744-BF9B-7A79CB7395F0}"/>
              </a:ext>
            </a:extLst>
          </p:cNvPr>
          <p:cNvSpPr/>
          <p:nvPr/>
        </p:nvSpPr>
        <p:spPr>
          <a:xfrm>
            <a:off x="558799" y="962250"/>
            <a:ext cx="11231154" cy="2009335"/>
          </a:xfrm>
          <a:prstGeom prst="roundRect">
            <a:avLst/>
          </a:prstGeom>
          <a:noFill/>
          <a:ln w="1905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 coins arrondis 52">
            <a:extLst>
              <a:ext uri="{FF2B5EF4-FFF2-40B4-BE49-F238E27FC236}">
                <a16:creationId xmlns:a16="http://schemas.microsoft.com/office/drawing/2014/main" id="{379134E7-39E7-3B40-8552-5B4121031636}"/>
              </a:ext>
            </a:extLst>
          </p:cNvPr>
          <p:cNvSpPr/>
          <p:nvPr/>
        </p:nvSpPr>
        <p:spPr>
          <a:xfrm>
            <a:off x="3309185" y="1035748"/>
            <a:ext cx="8333062" cy="1862339"/>
          </a:xfrm>
          <a:prstGeom prst="roundRect">
            <a:avLst/>
          </a:prstGeom>
          <a:noFill/>
          <a:ln w="1905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 coins arrondis 53">
            <a:extLst>
              <a:ext uri="{FF2B5EF4-FFF2-40B4-BE49-F238E27FC236}">
                <a16:creationId xmlns:a16="http://schemas.microsoft.com/office/drawing/2014/main" id="{D9EAB6D5-E180-0343-B459-6B175871A58E}"/>
              </a:ext>
            </a:extLst>
          </p:cNvPr>
          <p:cNvSpPr/>
          <p:nvPr/>
        </p:nvSpPr>
        <p:spPr>
          <a:xfrm>
            <a:off x="7271657" y="1121797"/>
            <a:ext cx="4236281" cy="1690241"/>
          </a:xfrm>
          <a:prstGeom prst="roundRect">
            <a:avLst/>
          </a:prstGeom>
          <a:noFill/>
          <a:ln w="19050">
            <a:solidFill>
              <a:schemeClr val="accent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E6BF7709-0E6E-B946-A32D-098FE7D0D6C7}"/>
              </a:ext>
            </a:extLst>
          </p:cNvPr>
          <p:cNvSpPr/>
          <p:nvPr/>
        </p:nvSpPr>
        <p:spPr>
          <a:xfrm>
            <a:off x="372414" y="170492"/>
            <a:ext cx="7319088" cy="677108"/>
          </a:xfrm>
          <a:prstGeom prst="rect">
            <a:avLst/>
          </a:prstGeom>
        </p:spPr>
        <p:txBody>
          <a:bodyPr wrap="square" lIns="0" tIns="0" rIns="0" bIns="0">
            <a:spAutoFit/>
          </a:bodyPr>
          <a:lstStyle/>
          <a:p>
            <a:pPr lvl="0"/>
            <a:r>
              <a:rPr lang="fr-CA" sz="4400">
                <a:solidFill>
                  <a:schemeClr val="accent4"/>
                </a:solidFill>
                <a:latin typeface="Caveat"/>
                <a:ea typeface="Caveat"/>
                <a:cs typeface="Caveat"/>
                <a:sym typeface="Caveat"/>
              </a:rPr>
              <a:t>Différents parcours possibles</a:t>
            </a:r>
          </a:p>
        </p:txBody>
      </p:sp>
      <p:sp>
        <p:nvSpPr>
          <p:cNvPr id="35" name="Rectangle 34">
            <a:extLst>
              <a:ext uri="{FF2B5EF4-FFF2-40B4-BE49-F238E27FC236}">
                <a16:creationId xmlns:a16="http://schemas.microsoft.com/office/drawing/2014/main" id="{1C52C527-485B-AA49-9D0C-C5D032360EFF}"/>
              </a:ext>
            </a:extLst>
          </p:cNvPr>
          <p:cNvSpPr/>
          <p:nvPr/>
        </p:nvSpPr>
        <p:spPr>
          <a:xfrm>
            <a:off x="8411004" y="4277341"/>
            <a:ext cx="3525038" cy="2160130"/>
          </a:xfrm>
          <a:prstGeom prst="rect">
            <a:avLst/>
          </a:prstGeom>
        </p:spPr>
        <p:txBody>
          <a:bodyPr wrap="square" lIns="0" tIns="0" rIns="0" bIns="0" numCol="1" anchor="t">
            <a:noAutofit/>
          </a:bodyPr>
          <a:lstStyle/>
          <a:p>
            <a:pPr marL="12700">
              <a:lnSpc>
                <a:spcPct val="115000"/>
              </a:lnSpc>
              <a:spcAft>
                <a:spcPts val="400"/>
              </a:spcAft>
              <a:buClr>
                <a:schemeClr val="dk1"/>
              </a:buClr>
              <a:buSzPct val="100000"/>
            </a:pPr>
            <a:r>
              <a:rPr lang="fr-CA" sz="950">
                <a:solidFill>
                  <a:schemeClr val="dk1"/>
                </a:solidFill>
                <a:ea typeface="Ubuntu"/>
                <a:cs typeface="Ubuntu"/>
                <a:sym typeface="Ubuntu"/>
              </a:rPr>
              <a:t>Après une certaine période, des élèves peuvent en venir à ne plus avoir besoin des mesures adaptatives ou  des  modifications mises en place. L’estompage permettra de diminuer la fréquence de l’utilisation de la mesure jusqu’à son éventuel retrait. Cette décision sera aussi prise de façon concertée dans le cadre du plan d’intervention. </a:t>
            </a:r>
            <a:endParaRPr lang="fr-CA" sz="950">
              <a:solidFill>
                <a:schemeClr val="dk1"/>
              </a:solidFill>
              <a:ea typeface="Ubuntu"/>
              <a:cs typeface="Ubuntu"/>
            </a:endParaRPr>
          </a:p>
          <a:p>
            <a:pPr marL="12700" lvl="0">
              <a:lnSpc>
                <a:spcPct val="115000"/>
              </a:lnSpc>
              <a:spcAft>
                <a:spcPts val="400"/>
              </a:spcAft>
              <a:buClr>
                <a:schemeClr val="dk1"/>
              </a:buClr>
              <a:buSzPct val="100000"/>
            </a:pPr>
            <a:r>
              <a:rPr lang="fr-CA" sz="950" b="1">
                <a:solidFill>
                  <a:schemeClr val="dk1"/>
                </a:solidFill>
                <a:ea typeface="Ubuntu"/>
                <a:cs typeface="Ubuntu"/>
                <a:sym typeface="Ubuntu"/>
              </a:rPr>
              <a:t>Elle prendra en compte :</a:t>
            </a:r>
            <a:endParaRPr lang="fr-CA" sz="950" b="1">
              <a:solidFill>
                <a:schemeClr val="dk1"/>
              </a:solidFill>
              <a:ea typeface="Ubuntu"/>
              <a:cs typeface="Ubuntu"/>
            </a:endParaRPr>
          </a:p>
          <a:p>
            <a:pPr marL="184150" lvl="0" indent="-171450">
              <a:lnSpc>
                <a:spcPct val="115000"/>
              </a:lnSpc>
              <a:spcAft>
                <a:spcPts val="400"/>
              </a:spcAft>
              <a:buClr>
                <a:schemeClr val="dk1"/>
              </a:buClr>
              <a:buSzPct val="100000"/>
              <a:buBlip>
                <a:blip r:embed="rId5">
                  <a:extLst>
                    <a:ext uri="{96DAC541-7B7A-43D3-8B79-37D633B846F1}">
                      <asvg:svgBlip xmlns:asvg="http://schemas.microsoft.com/office/drawing/2016/SVG/main" r:embed="rId6"/>
                    </a:ext>
                  </a:extLst>
                </a:blip>
              </a:buBlip>
            </a:pPr>
            <a:r>
              <a:rPr lang="fr-CA" sz="950">
                <a:solidFill>
                  <a:schemeClr val="dk1"/>
                </a:solidFill>
                <a:ea typeface="Ubuntu"/>
                <a:cs typeface="Ubuntu"/>
                <a:sym typeface="Ubuntu"/>
              </a:rPr>
              <a:t>les capacités et les besoins de l’apprenant(e)</a:t>
            </a:r>
            <a:endParaRPr lang="fr-CA" sz="950">
              <a:solidFill>
                <a:schemeClr val="dk1"/>
              </a:solidFill>
              <a:ea typeface="Ubuntu"/>
              <a:cs typeface="Ubuntu"/>
            </a:endParaRPr>
          </a:p>
          <a:p>
            <a:pPr marL="184150" indent="-171450">
              <a:lnSpc>
                <a:spcPct val="115000"/>
              </a:lnSpc>
              <a:spcAft>
                <a:spcPts val="400"/>
              </a:spcAft>
              <a:buClr>
                <a:schemeClr val="dk1"/>
              </a:buClr>
              <a:buSzPct val="100000"/>
              <a:buBlip>
                <a:blip r:embed="rId5">
                  <a:extLst>
                    <a:ext uri="{96DAC541-7B7A-43D3-8B79-37D633B846F1}">
                      <asvg:svgBlip xmlns:asvg="http://schemas.microsoft.com/office/drawing/2016/SVG/main" r:embed="rId6"/>
                    </a:ext>
                  </a:extLst>
                </a:blip>
              </a:buBlip>
            </a:pPr>
            <a:r>
              <a:rPr lang="fr-CA" sz="950">
                <a:solidFill>
                  <a:schemeClr val="dk1"/>
                </a:solidFill>
                <a:ea typeface="Ubuntu"/>
                <a:cs typeface="Ubuntu"/>
                <a:sym typeface="Ubuntu"/>
              </a:rPr>
              <a:t>l’évaluation de la pertinence et de l’efficacité des mesures </a:t>
            </a:r>
            <a:endParaRPr lang="fr-CA" sz="950">
              <a:solidFill>
                <a:schemeClr val="dk1"/>
              </a:solidFill>
              <a:ea typeface="Ubuntu"/>
              <a:cs typeface="Ubuntu"/>
            </a:endParaRPr>
          </a:p>
          <a:p>
            <a:pPr marL="184150" lvl="0" indent="-171450">
              <a:lnSpc>
                <a:spcPct val="115000"/>
              </a:lnSpc>
              <a:spcAft>
                <a:spcPts val="400"/>
              </a:spcAft>
              <a:buClr>
                <a:schemeClr val="dk1"/>
              </a:buClr>
              <a:buSzPct val="100000"/>
              <a:buBlip>
                <a:blip r:embed="rId5">
                  <a:extLst>
                    <a:ext uri="{96DAC541-7B7A-43D3-8B79-37D633B846F1}">
                      <asvg:svgBlip xmlns:asvg="http://schemas.microsoft.com/office/drawing/2016/SVG/main" r:embed="rId6"/>
                    </a:ext>
                  </a:extLst>
                </a:blip>
              </a:buBlip>
            </a:pPr>
            <a:r>
              <a:rPr lang="fr-CA" sz="950">
                <a:solidFill>
                  <a:schemeClr val="dk1"/>
                </a:solidFill>
                <a:ea typeface="Ubuntu"/>
                <a:cs typeface="Ubuntu"/>
                <a:sym typeface="Ubuntu"/>
              </a:rPr>
              <a:t>les progrès de l’apprenant(e)</a:t>
            </a:r>
            <a:endParaRPr lang="fr-CA" sz="950">
              <a:solidFill>
                <a:schemeClr val="dk1"/>
              </a:solidFill>
              <a:ea typeface="Ubuntu"/>
              <a:cs typeface="Ubuntu"/>
            </a:endParaRPr>
          </a:p>
          <a:p>
            <a:pPr marL="12700" lvl="0">
              <a:lnSpc>
                <a:spcPct val="115000"/>
              </a:lnSpc>
              <a:spcAft>
                <a:spcPts val="400"/>
              </a:spcAft>
              <a:buClr>
                <a:schemeClr val="dk1"/>
              </a:buClr>
              <a:buSzPct val="100000"/>
            </a:pPr>
            <a:endParaRPr lang="fr-CA" sz="950">
              <a:solidFill>
                <a:schemeClr val="dk1"/>
              </a:solidFill>
              <a:ea typeface="Ubuntu"/>
              <a:cs typeface="Ubuntu"/>
              <a:sym typeface="Ubuntu"/>
            </a:endParaRPr>
          </a:p>
        </p:txBody>
      </p:sp>
      <p:sp>
        <p:nvSpPr>
          <p:cNvPr id="36" name="Rectangle 35">
            <a:extLst>
              <a:ext uri="{FF2B5EF4-FFF2-40B4-BE49-F238E27FC236}">
                <a16:creationId xmlns:a16="http://schemas.microsoft.com/office/drawing/2014/main" id="{2E1EF2DF-0807-C349-928B-653173849478}"/>
              </a:ext>
            </a:extLst>
          </p:cNvPr>
          <p:cNvSpPr/>
          <p:nvPr/>
        </p:nvSpPr>
        <p:spPr>
          <a:xfrm>
            <a:off x="8407789" y="3764753"/>
            <a:ext cx="3393315" cy="4129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0" bIns="0" rtlCol="0" anchor="ctr"/>
          <a:lstStyle/>
          <a:p>
            <a:pPr lvl="0"/>
            <a:r>
              <a:rPr lang="en-GB">
                <a:solidFill>
                  <a:srgbClr val="FFFFFF"/>
                </a:solidFill>
                <a:latin typeface="Viga"/>
                <a:ea typeface="Viga"/>
                <a:cs typeface="Viga"/>
                <a:sym typeface="Viga"/>
              </a:rPr>
              <a:t> Estompage</a:t>
            </a:r>
          </a:p>
        </p:txBody>
      </p:sp>
      <p:sp>
        <p:nvSpPr>
          <p:cNvPr id="45" name="Rectangle 44">
            <a:extLst>
              <a:ext uri="{FF2B5EF4-FFF2-40B4-BE49-F238E27FC236}">
                <a16:creationId xmlns:a16="http://schemas.microsoft.com/office/drawing/2014/main" id="{20491369-B4F8-2641-AE9C-433305E9263F}"/>
              </a:ext>
            </a:extLst>
          </p:cNvPr>
          <p:cNvSpPr/>
          <p:nvPr/>
        </p:nvSpPr>
        <p:spPr>
          <a:xfrm>
            <a:off x="4939136" y="4277341"/>
            <a:ext cx="3209317" cy="1983109"/>
          </a:xfrm>
          <a:prstGeom prst="rect">
            <a:avLst/>
          </a:prstGeom>
        </p:spPr>
        <p:txBody>
          <a:bodyPr wrap="square" lIns="0" tIns="0" rIns="0" bIns="0" numCol="1">
            <a:noAutofit/>
          </a:bodyPr>
          <a:lstStyle/>
          <a:p>
            <a:pPr marL="12700" lvl="0">
              <a:lnSpc>
                <a:spcPct val="115000"/>
              </a:lnSpc>
              <a:buClr>
                <a:schemeClr val="dk1"/>
              </a:buClr>
              <a:buSzPct val="100000"/>
            </a:pPr>
            <a:r>
              <a:rPr lang="fr-CA" sz="950">
                <a:solidFill>
                  <a:schemeClr val="dk1"/>
                </a:solidFill>
                <a:ea typeface="Ubuntu"/>
                <a:cs typeface="Ubuntu"/>
                <a:sym typeface="Ubuntu"/>
              </a:rPr>
              <a:t>Les choix pédagogiques au regard du type de soutien apporté à l’apprenant(e) peuvent avoir une incidence sur le respect des attentes du programme et sur la diplomation. L’adaptation et la modification seront convenues de manière concertée dans le cadre du plan d’intervention si elles dépassent un besoin ponctuel et si elles se sont avérées bénéfiques pour l’élève dans une expérimentation préalable. La modification sera notée par un signe distinctif sur le bulletin. L’instruction annuelle renseignera sur les exemptions autorisées pour les épreuves ministérielles.</a:t>
            </a:r>
          </a:p>
          <a:p>
            <a:pPr marL="12700" lvl="0">
              <a:lnSpc>
                <a:spcPct val="115000"/>
              </a:lnSpc>
              <a:buClr>
                <a:schemeClr val="dk1"/>
              </a:buClr>
              <a:buSzPct val="100000"/>
            </a:pPr>
            <a:endParaRPr lang="fr-CA" sz="950">
              <a:solidFill>
                <a:schemeClr val="dk1"/>
              </a:solidFill>
              <a:ea typeface="Ubuntu"/>
              <a:cs typeface="Ubuntu"/>
              <a:sym typeface="Ubuntu"/>
            </a:endParaRPr>
          </a:p>
        </p:txBody>
      </p:sp>
      <p:sp>
        <p:nvSpPr>
          <p:cNvPr id="46" name="Rectangle 45">
            <a:extLst>
              <a:ext uri="{FF2B5EF4-FFF2-40B4-BE49-F238E27FC236}">
                <a16:creationId xmlns:a16="http://schemas.microsoft.com/office/drawing/2014/main" id="{6792A727-CDDE-1547-99DC-B8E6F81A3FF1}"/>
              </a:ext>
            </a:extLst>
          </p:cNvPr>
          <p:cNvSpPr/>
          <p:nvPr/>
        </p:nvSpPr>
        <p:spPr>
          <a:xfrm>
            <a:off x="4927985" y="3764753"/>
            <a:ext cx="3220468" cy="4129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0" bIns="0" rtlCol="0" anchor="ctr"/>
          <a:lstStyle/>
          <a:p>
            <a:pPr lvl="0"/>
            <a:r>
              <a:rPr lang="en-GB">
                <a:solidFill>
                  <a:srgbClr val="FFFFFF"/>
                </a:solidFill>
                <a:latin typeface="Viga"/>
                <a:ea typeface="Viga"/>
                <a:cs typeface="Viga"/>
                <a:sym typeface="Viga"/>
              </a:rPr>
              <a:t> </a:t>
            </a:r>
            <a:r>
              <a:rPr lang="fr-CA">
                <a:solidFill>
                  <a:srgbClr val="FFFFFF"/>
                </a:solidFill>
                <a:latin typeface="Viga"/>
                <a:ea typeface="Viga"/>
                <a:cs typeface="Viga"/>
                <a:sym typeface="Viga"/>
              </a:rPr>
              <a:t>Évaluation</a:t>
            </a:r>
          </a:p>
        </p:txBody>
      </p:sp>
      <p:sp>
        <p:nvSpPr>
          <p:cNvPr id="48" name="Rectangle 47">
            <a:extLst>
              <a:ext uri="{FF2B5EF4-FFF2-40B4-BE49-F238E27FC236}">
                <a16:creationId xmlns:a16="http://schemas.microsoft.com/office/drawing/2014/main" id="{B07D0F07-0822-2649-A732-2A58976D60A4}"/>
              </a:ext>
            </a:extLst>
          </p:cNvPr>
          <p:cNvSpPr/>
          <p:nvPr/>
        </p:nvSpPr>
        <p:spPr>
          <a:xfrm>
            <a:off x="938834" y="1528993"/>
            <a:ext cx="1878964" cy="875848"/>
          </a:xfrm>
          <a:prstGeom prst="rect">
            <a:avLst/>
          </a:prstGeom>
        </p:spPr>
        <p:txBody>
          <a:bodyPr wrap="square" lIns="0" tIns="0" rIns="0" bIns="0" numCol="1" anchor="ctr" anchorCtr="0">
            <a:noAutofit/>
          </a:bodyPr>
          <a:lstStyle/>
          <a:p>
            <a:pPr marL="12700" lvl="0">
              <a:lnSpc>
                <a:spcPct val="115000"/>
              </a:lnSpc>
              <a:spcAft>
                <a:spcPts val="400"/>
              </a:spcAft>
              <a:buClr>
                <a:schemeClr val="dk1"/>
              </a:buClr>
              <a:buSzPct val="100000"/>
            </a:pPr>
            <a:r>
              <a:rPr lang="fr-CA" sz="950">
                <a:solidFill>
                  <a:schemeClr val="dk1"/>
                </a:solidFill>
                <a:ea typeface="Ubuntu"/>
                <a:cs typeface="Ubuntu"/>
                <a:sym typeface="Ubuntu"/>
              </a:rPr>
              <a:t>Choix pédagogiques permettant à chaque apprenant(e) de réaliser les activités et de progresser dans ses apprentissages selon les attentes du programme.</a:t>
            </a:r>
            <a:endParaRPr lang="fr-CA" sz="950" strike="sngStrike">
              <a:solidFill>
                <a:schemeClr val="dk1"/>
              </a:solidFill>
              <a:ea typeface="Ubuntu"/>
              <a:cs typeface="Ubuntu"/>
              <a:sym typeface="Ubuntu"/>
            </a:endParaRPr>
          </a:p>
        </p:txBody>
      </p:sp>
      <p:sp>
        <p:nvSpPr>
          <p:cNvPr id="50" name="Rectangle 49">
            <a:extLst>
              <a:ext uri="{FF2B5EF4-FFF2-40B4-BE49-F238E27FC236}">
                <a16:creationId xmlns:a16="http://schemas.microsoft.com/office/drawing/2014/main" id="{F27CA66D-694C-D74E-BE83-5AC7EC2F8CFC}"/>
              </a:ext>
            </a:extLst>
          </p:cNvPr>
          <p:cNvSpPr/>
          <p:nvPr/>
        </p:nvSpPr>
        <p:spPr>
          <a:xfrm>
            <a:off x="3671496" y="1178746"/>
            <a:ext cx="3187690" cy="1576342"/>
          </a:xfrm>
          <a:prstGeom prst="rect">
            <a:avLst/>
          </a:prstGeom>
        </p:spPr>
        <p:txBody>
          <a:bodyPr wrap="square" lIns="0" tIns="0" rIns="0" bIns="0" numCol="1" anchor="ctr" anchorCtr="0">
            <a:noAutofit/>
          </a:bodyPr>
          <a:lstStyle/>
          <a:p>
            <a:pPr marL="12700" lvl="0">
              <a:lnSpc>
                <a:spcPct val="115000"/>
              </a:lnSpc>
              <a:spcAft>
                <a:spcPts val="400"/>
              </a:spcAft>
              <a:buClr>
                <a:schemeClr val="dk1"/>
              </a:buClr>
              <a:buSzPct val="100000"/>
            </a:pPr>
            <a:r>
              <a:rPr lang="fr-CA" sz="950">
                <a:solidFill>
                  <a:schemeClr val="dk1"/>
                </a:solidFill>
                <a:ea typeface="Ubuntu"/>
                <a:cs typeface="Ubuntu"/>
                <a:sym typeface="Ubuntu"/>
              </a:rPr>
              <a:t>Mesures mises en place dans une ou plusieurs matières pour permettre à l’apprenant(e) ayant des besoins particuliers de réaliser les mêmes apprentissages que les autres de son groupe-classe. Les aménagements sont convenus dans le plan d’intervention, ils respectent les attentes du programme et n’ont pas d’incidence sur l’interprétation des résultats ni sur la diplomation.</a:t>
            </a:r>
          </a:p>
          <a:p>
            <a:pPr marL="184150" indent="-171450">
              <a:lnSpc>
                <a:spcPct val="115000"/>
              </a:lnSpc>
              <a:spcAft>
                <a:spcPts val="400"/>
              </a:spcAft>
              <a:buClr>
                <a:schemeClr val="dk1"/>
              </a:buClr>
              <a:buSzPct val="100000"/>
              <a:buFont typeface="Wingdings" panose="05000000000000000000" pitchFamily="2" charset="2"/>
              <a:buChar char="ü"/>
            </a:pPr>
            <a:r>
              <a:rPr lang="fr-CA" sz="950" b="1">
                <a:solidFill>
                  <a:schemeClr val="dk1"/>
                </a:solidFill>
                <a:ea typeface="Ubuntu"/>
                <a:cs typeface="Ubuntu"/>
                <a:sym typeface="Ubuntu"/>
              </a:rPr>
              <a:t>PI (plan d’intervention) nécessaire</a:t>
            </a:r>
          </a:p>
        </p:txBody>
      </p:sp>
      <p:sp>
        <p:nvSpPr>
          <p:cNvPr id="51" name="Rectangle 50">
            <a:extLst>
              <a:ext uri="{FF2B5EF4-FFF2-40B4-BE49-F238E27FC236}">
                <a16:creationId xmlns:a16="http://schemas.microsoft.com/office/drawing/2014/main" id="{8147A3E2-2558-F04B-B1F6-3DE087AE0705}"/>
              </a:ext>
            </a:extLst>
          </p:cNvPr>
          <p:cNvSpPr/>
          <p:nvPr/>
        </p:nvSpPr>
        <p:spPr>
          <a:xfrm>
            <a:off x="7630750" y="1220199"/>
            <a:ext cx="3668622" cy="1493436"/>
          </a:xfrm>
          <a:prstGeom prst="rect">
            <a:avLst/>
          </a:prstGeom>
        </p:spPr>
        <p:txBody>
          <a:bodyPr wrap="square" lIns="0" tIns="0" rIns="0" bIns="0" numCol="1" anchor="ctr" anchorCtr="0">
            <a:noAutofit/>
          </a:bodyPr>
          <a:lstStyle/>
          <a:p>
            <a:pPr marL="12700" lvl="0">
              <a:lnSpc>
                <a:spcPct val="115000"/>
              </a:lnSpc>
              <a:spcAft>
                <a:spcPts val="400"/>
              </a:spcAft>
              <a:buClr>
                <a:schemeClr val="dk1"/>
              </a:buClr>
              <a:buSzPct val="100000"/>
            </a:pPr>
            <a:r>
              <a:rPr lang="fr-CA" sz="950">
                <a:solidFill>
                  <a:schemeClr val="dk1"/>
                </a:solidFill>
                <a:ea typeface="Ubuntu"/>
                <a:cs typeface="Ubuntu"/>
                <a:sym typeface="Ubuntu"/>
              </a:rPr>
              <a:t>Mesures mises en place de façon exceptionnelle dans une ou plusieurs matières pour permettre à l’apprenant(e) de progresser au meilleur de ses capacités. Les aménagements sont convenus dans le plan d’intervention, ils réduisent les attentes du programme et ont une incidence sur l’interprétation des résultats. Ces modifications peuvent avoir une incidence sur la diplomation. </a:t>
            </a:r>
            <a:endParaRPr lang="fr-FR" sz="950">
              <a:solidFill>
                <a:schemeClr val="dk1"/>
              </a:solidFill>
              <a:ea typeface="Ubuntu"/>
              <a:cs typeface="Ubuntu"/>
              <a:sym typeface="Ubuntu"/>
            </a:endParaRPr>
          </a:p>
          <a:p>
            <a:pPr marL="184150" indent="-171450">
              <a:lnSpc>
                <a:spcPct val="115000"/>
              </a:lnSpc>
              <a:spcAft>
                <a:spcPts val="400"/>
              </a:spcAft>
              <a:buClr>
                <a:schemeClr val="dk1"/>
              </a:buClr>
              <a:buSzPct val="100000"/>
              <a:buFont typeface="Wingdings" panose="05000000000000000000" pitchFamily="2" charset="2"/>
              <a:buChar char="ü"/>
            </a:pPr>
            <a:r>
              <a:rPr lang="fr-CA" sz="950" b="1">
                <a:solidFill>
                  <a:schemeClr val="dk1"/>
                </a:solidFill>
                <a:ea typeface="Ubuntu"/>
                <a:cs typeface="Ubuntu"/>
                <a:sym typeface="Ubuntu"/>
              </a:rPr>
              <a:t>PI (plan d’intervention) nécessaire</a:t>
            </a:r>
          </a:p>
        </p:txBody>
      </p:sp>
      <p:sp>
        <p:nvSpPr>
          <p:cNvPr id="55" name="Rectangle 54">
            <a:extLst>
              <a:ext uri="{FF2B5EF4-FFF2-40B4-BE49-F238E27FC236}">
                <a16:creationId xmlns:a16="http://schemas.microsoft.com/office/drawing/2014/main" id="{DF81A3DC-A845-EC4F-954A-E4A1F35AB1FC}"/>
              </a:ext>
            </a:extLst>
          </p:cNvPr>
          <p:cNvSpPr/>
          <p:nvPr/>
        </p:nvSpPr>
        <p:spPr>
          <a:xfrm rot="16200000">
            <a:off x="6588767" y="1760439"/>
            <a:ext cx="1414470" cy="412956"/>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400">
                <a:solidFill>
                  <a:schemeClr val="accent4"/>
                </a:solidFill>
                <a:latin typeface="Viga"/>
                <a:ea typeface="Viga"/>
                <a:cs typeface="Viga"/>
                <a:sym typeface="Viga"/>
              </a:rPr>
              <a:t>MODIFICATION</a:t>
            </a:r>
          </a:p>
        </p:txBody>
      </p:sp>
      <p:sp>
        <p:nvSpPr>
          <p:cNvPr id="56" name="Rectangle 55">
            <a:extLst>
              <a:ext uri="{FF2B5EF4-FFF2-40B4-BE49-F238E27FC236}">
                <a16:creationId xmlns:a16="http://schemas.microsoft.com/office/drawing/2014/main" id="{D0B54A39-0F95-0149-851F-1CBCE70B525F}"/>
              </a:ext>
            </a:extLst>
          </p:cNvPr>
          <p:cNvSpPr/>
          <p:nvPr/>
        </p:nvSpPr>
        <p:spPr>
          <a:xfrm rot="16200000">
            <a:off x="2620120" y="1760439"/>
            <a:ext cx="1414471" cy="41295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400">
                <a:solidFill>
                  <a:schemeClr val="accent4"/>
                </a:solidFill>
                <a:latin typeface="Viga"/>
                <a:ea typeface="Viga"/>
                <a:cs typeface="Viga"/>
                <a:sym typeface="Viga"/>
              </a:rPr>
              <a:t>ADAPTATION</a:t>
            </a:r>
          </a:p>
        </p:txBody>
      </p:sp>
      <p:sp>
        <p:nvSpPr>
          <p:cNvPr id="57" name="Rectangle 56">
            <a:extLst>
              <a:ext uri="{FF2B5EF4-FFF2-40B4-BE49-F238E27FC236}">
                <a16:creationId xmlns:a16="http://schemas.microsoft.com/office/drawing/2014/main" id="{DF06A2ED-4F9D-C74B-B0E0-383DB8F86D0A}"/>
              </a:ext>
            </a:extLst>
          </p:cNvPr>
          <p:cNvSpPr/>
          <p:nvPr/>
        </p:nvSpPr>
        <p:spPr>
          <a:xfrm rot="16200000">
            <a:off x="-128344" y="1760439"/>
            <a:ext cx="1414472" cy="412956"/>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400">
                <a:solidFill>
                  <a:schemeClr val="accent4"/>
                </a:solidFill>
                <a:latin typeface="Viga"/>
                <a:ea typeface="Viga"/>
                <a:cs typeface="Viga"/>
                <a:sym typeface="Viga"/>
              </a:rPr>
              <a:t>FLEXIBILITÉ</a:t>
            </a:r>
          </a:p>
        </p:txBody>
      </p:sp>
      <p:grpSp>
        <p:nvGrpSpPr>
          <p:cNvPr id="28" name="Groupe 27">
            <a:extLst>
              <a:ext uri="{FF2B5EF4-FFF2-40B4-BE49-F238E27FC236}">
                <a16:creationId xmlns:a16="http://schemas.microsoft.com/office/drawing/2014/main" id="{28977E6F-0458-7947-99D5-936AFFD3F31D}"/>
              </a:ext>
            </a:extLst>
          </p:cNvPr>
          <p:cNvGrpSpPr/>
          <p:nvPr/>
        </p:nvGrpSpPr>
        <p:grpSpPr>
          <a:xfrm>
            <a:off x="0" y="6148818"/>
            <a:ext cx="11894049" cy="570481"/>
            <a:chOff x="0" y="6148818"/>
            <a:chExt cx="11894049" cy="570481"/>
          </a:xfrm>
        </p:grpSpPr>
        <p:sp>
          <p:nvSpPr>
            <p:cNvPr id="29" name="Rectangle 28">
              <a:extLst>
                <a:ext uri="{FF2B5EF4-FFF2-40B4-BE49-F238E27FC236}">
                  <a16:creationId xmlns:a16="http://schemas.microsoft.com/office/drawing/2014/main" id="{25B7DD45-0026-2849-8387-43D8C89C3286}"/>
                </a:ext>
              </a:extLst>
            </p:cNvPr>
            <p:cNvSpPr/>
            <p:nvPr/>
          </p:nvSpPr>
          <p:spPr>
            <a:xfrm>
              <a:off x="908942" y="6410321"/>
              <a:ext cx="1917192"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11 – Pédagogie inclusive</a:t>
              </a:r>
            </a:p>
          </p:txBody>
        </p:sp>
        <p:cxnSp>
          <p:nvCxnSpPr>
            <p:cNvPr id="30" name="Connecteur droit 29">
              <a:extLst>
                <a:ext uri="{FF2B5EF4-FFF2-40B4-BE49-F238E27FC236}">
                  <a16:creationId xmlns:a16="http://schemas.microsoft.com/office/drawing/2014/main" id="{097F22F0-3558-6F49-A7CD-91A1AD9154E0}"/>
                </a:ext>
              </a:extLst>
            </p:cNvPr>
            <p:cNvCxnSpPr>
              <a:cxnSpLocks/>
              <a:stCxn id="29" idx="3"/>
            </p:cNvCxnSpPr>
            <p:nvPr/>
          </p:nvCxnSpPr>
          <p:spPr>
            <a:xfrm flipV="1">
              <a:off x="2826134" y="6478858"/>
              <a:ext cx="7848715" cy="161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3C07AC73-1694-9C43-B887-CD256191BF4F}"/>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Google Shape;126;p27">
              <a:extLst>
                <a:ext uri="{FF2B5EF4-FFF2-40B4-BE49-F238E27FC236}">
                  <a16:creationId xmlns:a16="http://schemas.microsoft.com/office/drawing/2014/main" id="{D7C14305-2438-4843-ABED-414B7941CBD0}"/>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2021-07-05</a:t>
              </a:r>
              <a:endParaRPr sz="800">
                <a:solidFill>
                  <a:schemeClr val="accent6">
                    <a:lumMod val="20000"/>
                    <a:lumOff val="80000"/>
                  </a:schemeClr>
                </a:solidFill>
                <a:latin typeface="Viga"/>
                <a:ea typeface="Viga"/>
                <a:cs typeface="Viga"/>
                <a:sym typeface="Viga"/>
              </a:endParaRPr>
            </a:p>
          </p:txBody>
        </p:sp>
        <p:pic>
          <p:nvPicPr>
            <p:cNvPr id="33" name="Graphique 32">
              <a:extLst>
                <a:ext uri="{FF2B5EF4-FFF2-40B4-BE49-F238E27FC236}">
                  <a16:creationId xmlns:a16="http://schemas.microsoft.com/office/drawing/2014/main" id="{BD6DCAA5-76DC-1144-8ACB-0A595B9DA34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2047" y="6148818"/>
              <a:ext cx="399337" cy="570481"/>
            </a:xfrm>
            <a:prstGeom prst="rect">
              <a:avLst/>
            </a:prstGeom>
          </p:spPr>
        </p:pic>
      </p:grpSp>
      <p:sp>
        <p:nvSpPr>
          <p:cNvPr id="43" name="ZoneTexte 42">
            <a:extLst>
              <a:ext uri="{FF2B5EF4-FFF2-40B4-BE49-F238E27FC236}">
                <a16:creationId xmlns:a16="http://schemas.microsoft.com/office/drawing/2014/main" id="{FFA8E599-4F59-4AEF-81A4-193226E443FF}"/>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pic>
        <p:nvPicPr>
          <p:cNvPr id="5" name="Graphique 4">
            <a:extLst>
              <a:ext uri="{FF2B5EF4-FFF2-40B4-BE49-F238E27FC236}">
                <a16:creationId xmlns:a16="http://schemas.microsoft.com/office/drawing/2014/main" id="{F494704C-0942-AD41-9DC9-129BF91E3A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04774" y="3883404"/>
            <a:ext cx="1092078" cy="1092078"/>
          </a:xfrm>
          <a:prstGeom prst="rect">
            <a:avLst/>
          </a:prstGeom>
        </p:spPr>
      </p:pic>
      <p:pic>
        <p:nvPicPr>
          <p:cNvPr id="9" name="Graphique 8">
            <a:extLst>
              <a:ext uri="{FF2B5EF4-FFF2-40B4-BE49-F238E27FC236}">
                <a16:creationId xmlns:a16="http://schemas.microsoft.com/office/drawing/2014/main" id="{FC5E946F-742D-9948-919A-918DEDFC7D3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0511" y="3010034"/>
            <a:ext cx="11386947" cy="723440"/>
          </a:xfrm>
          <a:prstGeom prst="rect">
            <a:avLst/>
          </a:prstGeom>
        </p:spPr>
      </p:pic>
    </p:spTree>
    <p:extLst>
      <p:ext uri="{BB962C8B-B14F-4D97-AF65-F5344CB8AC3E}">
        <p14:creationId xmlns:p14="http://schemas.microsoft.com/office/powerpoint/2010/main" val="34815141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663D9632-751B-DA4A-8B54-22A7FA85DB62}"/>
              </a:ext>
            </a:extLst>
          </p:cNvPr>
          <p:cNvGrpSpPr/>
          <p:nvPr/>
        </p:nvGrpSpPr>
        <p:grpSpPr>
          <a:xfrm>
            <a:off x="245875" y="993412"/>
            <a:ext cx="2927163" cy="4433777"/>
            <a:chOff x="8880856" y="993412"/>
            <a:chExt cx="2927163" cy="4433777"/>
          </a:xfrm>
        </p:grpSpPr>
        <p:sp>
          <p:nvSpPr>
            <p:cNvPr id="32" name="Rectangle : avec coin rogné 31">
              <a:extLst>
                <a:ext uri="{FF2B5EF4-FFF2-40B4-BE49-F238E27FC236}">
                  <a16:creationId xmlns:a16="http://schemas.microsoft.com/office/drawing/2014/main" id="{F4AB2341-A075-7743-A251-78DC9B2E036A}"/>
                </a:ext>
              </a:extLst>
            </p:cNvPr>
            <p:cNvSpPr/>
            <p:nvPr/>
          </p:nvSpPr>
          <p:spPr>
            <a:xfrm>
              <a:off x="9246060" y="993412"/>
              <a:ext cx="2561959" cy="4433777"/>
            </a:xfrm>
            <a:prstGeom prst="snip1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216000" rIns="0" bIns="0" rtlCol="0" anchor="t" anchorCtr="0"/>
            <a:lstStyle/>
            <a:p>
              <a:pPr marL="19050">
                <a:spcAft>
                  <a:spcPts val="400"/>
                </a:spcAft>
                <a:buClr>
                  <a:srgbClr val="333333"/>
                </a:buClr>
                <a:buSzPct val="100000"/>
              </a:pPr>
              <a:r>
                <a:rPr lang="en-GB" err="1">
                  <a:solidFill>
                    <a:schemeClr val="accent6"/>
                  </a:solidFill>
                  <a:latin typeface="Viga"/>
                  <a:ea typeface="Viga"/>
                  <a:cs typeface="Viga"/>
                  <a:sym typeface="Viga"/>
                </a:rPr>
                <a:t>Accès</a:t>
              </a:r>
              <a:r>
                <a:rPr lang="en-GB">
                  <a:solidFill>
                    <a:schemeClr val="accent6"/>
                  </a:solidFill>
                  <a:latin typeface="Viga"/>
                  <a:ea typeface="Viga"/>
                  <a:cs typeface="Viga"/>
                  <a:sym typeface="Viga"/>
                </a:rPr>
                <a:t> </a:t>
              </a:r>
              <a:r>
                <a:rPr lang="en-GB" err="1">
                  <a:solidFill>
                    <a:schemeClr val="accent6"/>
                  </a:solidFill>
                  <a:latin typeface="Viga"/>
                  <a:ea typeface="Viga"/>
                  <a:cs typeface="Viga"/>
                  <a:sym typeface="Viga"/>
                </a:rPr>
                <a:t>universel</a:t>
              </a:r>
              <a:endParaRPr lang="en-GB">
                <a:solidFill>
                  <a:schemeClr val="accent6"/>
                </a:solidFill>
                <a:latin typeface="Viga"/>
                <a:ea typeface="Viga"/>
                <a:cs typeface="Viga"/>
                <a:sym typeface="Viga"/>
              </a:endParaRPr>
            </a:p>
            <a:p>
              <a:pPr marL="19050" lvl="0">
                <a:spcAft>
                  <a:spcPts val="400"/>
                </a:spcAft>
                <a:buClr>
                  <a:srgbClr val="333333"/>
                </a:buClr>
                <a:buSzPct val="100000"/>
              </a:pPr>
              <a:endParaRPr lang="fr-CA" sz="1100">
                <a:solidFill>
                  <a:schemeClr val="tx1"/>
                </a:solidFill>
                <a:ea typeface="Ubuntu"/>
                <a:cs typeface="Ubuntu"/>
                <a:sym typeface="Ubuntu"/>
              </a:endParaRPr>
            </a:p>
            <a:p>
              <a:pPr marL="311150" lvl="0">
                <a:spcAft>
                  <a:spcPts val="400"/>
                </a:spcAft>
                <a:buClr>
                  <a:srgbClr val="333333"/>
                </a:buClr>
                <a:buSzPct val="100000"/>
              </a:pPr>
              <a:r>
                <a:rPr lang="fr-CA" sz="1100" b="1">
                  <a:solidFill>
                    <a:schemeClr val="tx1"/>
                  </a:solidFill>
                  <a:ea typeface="Ubuntu"/>
                  <a:cs typeface="Ubuntu"/>
                  <a:sym typeface="Ubuntu"/>
                </a:rPr>
                <a:t>Accessibilité </a:t>
              </a:r>
              <a:br>
                <a:rPr lang="fr-CA" sz="1100" b="1">
                  <a:solidFill>
                    <a:schemeClr val="tx1"/>
                  </a:solidFill>
                  <a:ea typeface="Ubuntu"/>
                  <a:cs typeface="Ubuntu"/>
                  <a:sym typeface="Ubuntu"/>
                </a:rPr>
              </a:br>
              <a:r>
                <a:rPr lang="fr-CA" sz="1100" b="1">
                  <a:solidFill>
                    <a:schemeClr val="tx1"/>
                  </a:solidFill>
                  <a:ea typeface="Ubuntu"/>
                  <a:cs typeface="Ubuntu"/>
                  <a:sym typeface="Ubuntu"/>
                </a:rPr>
                <a:t>de l’information</a:t>
              </a:r>
            </a:p>
            <a:p>
              <a:pPr marL="311150" lvl="0">
                <a:spcAft>
                  <a:spcPts val="400"/>
                </a:spcAft>
                <a:buClr>
                  <a:srgbClr val="333333"/>
                </a:buClr>
                <a:buSzPct val="100000"/>
                <a:buBlip>
                  <a:blip r:embed="rId4">
                    <a:extLst>
                      <a:ext uri="{96DAC541-7B7A-43D3-8B79-37D633B846F1}">
                        <asvg:svgBlip xmlns:asvg="http://schemas.microsoft.com/office/drawing/2016/SVG/main" r:embed="rId5"/>
                      </a:ext>
                    </a:extLst>
                  </a:blip>
                </a:buBlip>
              </a:pPr>
              <a:endParaRPr lang="fr-CA" sz="1100">
                <a:solidFill>
                  <a:schemeClr val="tx1"/>
                </a:solidFill>
                <a:ea typeface="Ubuntu"/>
                <a:cs typeface="Ubuntu"/>
                <a:sym typeface="Ubuntu"/>
              </a:endParaRPr>
            </a:p>
            <a:p>
              <a:pPr marL="311150" lvl="0">
                <a:spcAft>
                  <a:spcPts val="400"/>
                </a:spcAft>
                <a:buClr>
                  <a:srgbClr val="333333"/>
                </a:buClr>
                <a:buSzPct val="100000"/>
              </a:pPr>
              <a:r>
                <a:rPr lang="fr-CA" sz="1100" b="1">
                  <a:solidFill>
                    <a:schemeClr val="tx1"/>
                  </a:solidFill>
                  <a:ea typeface="Ubuntu"/>
                  <a:cs typeface="Ubuntu"/>
                  <a:sym typeface="Ubuntu"/>
                </a:rPr>
                <a:t>Aide à la lecture</a:t>
              </a:r>
              <a:endParaRPr lang="fr-CA" sz="1100">
                <a:solidFill>
                  <a:schemeClr val="tx1"/>
                </a:solidFill>
                <a:ea typeface="Ubuntu"/>
                <a:cs typeface="Ubuntu"/>
                <a:sym typeface="Ubuntu"/>
              </a:endParaRPr>
            </a:p>
            <a:p>
              <a:pPr marL="493713" lvl="0" indent="-182563">
                <a:spcAft>
                  <a:spcPts val="400"/>
                </a:spcAft>
                <a:buClr>
                  <a:srgbClr val="333333"/>
                </a:buClr>
                <a:buSzPct val="100000"/>
                <a:buBlip>
                  <a:blip r:embed="rId4">
                    <a:extLst>
                      <a:ext uri="{96DAC541-7B7A-43D3-8B79-37D633B846F1}">
                        <asvg:svgBlip xmlns:asvg="http://schemas.microsoft.com/office/drawing/2016/SVG/main" r:embed="rId5"/>
                      </a:ext>
                    </a:extLst>
                  </a:blip>
                </a:buBlip>
              </a:pPr>
              <a:r>
                <a:rPr lang="fr-CA" sz="1100">
                  <a:solidFill>
                    <a:schemeClr val="tx1"/>
                  </a:solidFill>
                  <a:ea typeface="Ubuntu"/>
                  <a:cs typeface="Ubuntu"/>
                  <a:sym typeface="Ubuntu"/>
                </a:rPr>
                <a:t>aide au traitement visuel</a:t>
              </a:r>
            </a:p>
            <a:p>
              <a:pPr marL="493713" lvl="0" indent="-182563">
                <a:spcAft>
                  <a:spcPts val="400"/>
                </a:spcAft>
                <a:buClr>
                  <a:srgbClr val="333333"/>
                </a:buClr>
                <a:buSzPct val="100000"/>
                <a:buBlip>
                  <a:blip r:embed="rId4">
                    <a:extLst>
                      <a:ext uri="{96DAC541-7B7A-43D3-8B79-37D633B846F1}">
                        <asvg:svgBlip xmlns:asvg="http://schemas.microsoft.com/office/drawing/2016/SVG/main" r:embed="rId5"/>
                      </a:ext>
                    </a:extLst>
                  </a:blip>
                </a:buBlip>
              </a:pPr>
              <a:r>
                <a:rPr lang="fr-CA" sz="1100">
                  <a:solidFill>
                    <a:schemeClr val="tx1"/>
                  </a:solidFill>
                  <a:ea typeface="Ubuntu"/>
                  <a:cs typeface="Ubuntu"/>
                  <a:sym typeface="Ubuntu"/>
                </a:rPr>
                <a:t>aide à la compréhension</a:t>
              </a:r>
            </a:p>
            <a:p>
              <a:pPr marL="493713" lvl="0" indent="-182563">
                <a:spcAft>
                  <a:spcPts val="400"/>
                </a:spcAft>
                <a:buClr>
                  <a:srgbClr val="333333"/>
                </a:buClr>
                <a:buSzPct val="100000"/>
                <a:buBlip>
                  <a:blip r:embed="rId4">
                    <a:extLst>
                      <a:ext uri="{96DAC541-7B7A-43D3-8B79-37D633B846F1}">
                        <asvg:svgBlip xmlns:asvg="http://schemas.microsoft.com/office/drawing/2016/SVG/main" r:embed="rId5"/>
                      </a:ext>
                    </a:extLst>
                  </a:blip>
                </a:buBlip>
              </a:pPr>
              <a:r>
                <a:rPr lang="fr-CA" sz="1100">
                  <a:solidFill>
                    <a:schemeClr val="tx1"/>
                  </a:solidFill>
                  <a:ea typeface="Ubuntu"/>
                  <a:cs typeface="Ubuntu"/>
                  <a:sym typeface="Ubuntu"/>
                </a:rPr>
                <a:t>aide au repérage</a:t>
              </a:r>
            </a:p>
            <a:p>
              <a:pPr marL="311150" lvl="0">
                <a:spcAft>
                  <a:spcPts val="400"/>
                </a:spcAft>
                <a:buClr>
                  <a:srgbClr val="333333"/>
                </a:buClr>
                <a:buSzPct val="100000"/>
                <a:buBlip>
                  <a:blip r:embed="rId4">
                    <a:extLst>
                      <a:ext uri="{96DAC541-7B7A-43D3-8B79-37D633B846F1}">
                        <asvg:svgBlip xmlns:asvg="http://schemas.microsoft.com/office/drawing/2016/SVG/main" r:embed="rId5"/>
                      </a:ext>
                    </a:extLst>
                  </a:blip>
                </a:buBlip>
              </a:pPr>
              <a:endParaRPr lang="fr-CA" sz="1100">
                <a:solidFill>
                  <a:schemeClr val="tx1"/>
                </a:solidFill>
                <a:ea typeface="Ubuntu"/>
                <a:cs typeface="Ubuntu"/>
                <a:sym typeface="Ubuntu"/>
              </a:endParaRPr>
            </a:p>
            <a:p>
              <a:pPr marL="311150" lvl="0">
                <a:spcAft>
                  <a:spcPts val="400"/>
                </a:spcAft>
                <a:buClr>
                  <a:srgbClr val="333333"/>
                </a:buClr>
                <a:buSzPct val="100000"/>
              </a:pPr>
              <a:r>
                <a:rPr lang="fr-CA" sz="1100" b="1">
                  <a:solidFill>
                    <a:schemeClr val="tx1"/>
                  </a:solidFill>
                  <a:ea typeface="Ubuntu"/>
                  <a:cs typeface="Ubuntu"/>
                  <a:sym typeface="Ubuntu"/>
                </a:rPr>
                <a:t>Aide à l’écriture</a:t>
              </a:r>
              <a:endParaRPr lang="fr-CA" sz="1100">
                <a:solidFill>
                  <a:schemeClr val="tx1"/>
                </a:solidFill>
                <a:ea typeface="Ubuntu"/>
                <a:cs typeface="Ubuntu"/>
                <a:sym typeface="Ubuntu"/>
              </a:endParaRPr>
            </a:p>
            <a:p>
              <a:pPr marL="493713" lvl="0" indent="-182563">
                <a:spcAft>
                  <a:spcPts val="400"/>
                </a:spcAft>
                <a:buClr>
                  <a:srgbClr val="333333"/>
                </a:buClr>
                <a:buSzPct val="100000"/>
                <a:buBlip>
                  <a:blip r:embed="rId4">
                    <a:extLst>
                      <a:ext uri="{96DAC541-7B7A-43D3-8B79-37D633B846F1}">
                        <asvg:svgBlip xmlns:asvg="http://schemas.microsoft.com/office/drawing/2016/SVG/main" r:embed="rId5"/>
                      </a:ext>
                    </a:extLst>
                  </a:blip>
                </a:buBlip>
              </a:pPr>
              <a:r>
                <a:rPr lang="fr-CA" sz="1100">
                  <a:solidFill>
                    <a:schemeClr val="tx1"/>
                  </a:solidFill>
                  <a:ea typeface="Ubuntu"/>
                  <a:cs typeface="Ubuntu"/>
                  <a:sym typeface="Ubuntu"/>
                </a:rPr>
                <a:t>aide à la planification</a:t>
              </a:r>
            </a:p>
            <a:p>
              <a:pPr marL="493713" lvl="0" indent="-182563">
                <a:spcAft>
                  <a:spcPts val="400"/>
                </a:spcAft>
                <a:buClr>
                  <a:srgbClr val="333333"/>
                </a:buClr>
                <a:buSzPct val="100000"/>
                <a:buBlip>
                  <a:blip r:embed="rId4">
                    <a:extLst>
                      <a:ext uri="{96DAC541-7B7A-43D3-8B79-37D633B846F1}">
                        <asvg:svgBlip xmlns:asvg="http://schemas.microsoft.com/office/drawing/2016/SVG/main" r:embed="rId5"/>
                      </a:ext>
                    </a:extLst>
                  </a:blip>
                </a:buBlip>
              </a:pPr>
              <a:r>
                <a:rPr lang="fr-CA" sz="1100">
                  <a:solidFill>
                    <a:schemeClr val="tx1"/>
                  </a:solidFill>
                  <a:ea typeface="Ubuntu"/>
                  <a:cs typeface="Ubuntu"/>
                  <a:sym typeface="Ubuntu"/>
                </a:rPr>
                <a:t>aide à la rédaction</a:t>
              </a:r>
            </a:p>
            <a:p>
              <a:pPr marL="493713" lvl="0" indent="-182563">
                <a:spcAft>
                  <a:spcPts val="400"/>
                </a:spcAft>
                <a:buClr>
                  <a:srgbClr val="333333"/>
                </a:buClr>
                <a:buSzPct val="100000"/>
                <a:buBlip>
                  <a:blip r:embed="rId4">
                    <a:extLst>
                      <a:ext uri="{96DAC541-7B7A-43D3-8B79-37D633B846F1}">
                        <asvg:svgBlip xmlns:asvg="http://schemas.microsoft.com/office/drawing/2016/SVG/main" r:embed="rId5"/>
                      </a:ext>
                    </a:extLst>
                  </a:blip>
                </a:buBlip>
              </a:pPr>
              <a:r>
                <a:rPr lang="fr-CA" sz="1100">
                  <a:solidFill>
                    <a:schemeClr val="tx1"/>
                  </a:solidFill>
                  <a:ea typeface="Ubuntu"/>
                  <a:cs typeface="Ubuntu"/>
                  <a:sym typeface="Ubuntu"/>
                </a:rPr>
                <a:t>aide à la révision et à la correction</a:t>
              </a:r>
            </a:p>
          </p:txBody>
        </p:sp>
        <p:pic>
          <p:nvPicPr>
            <p:cNvPr id="35" name="Graphique 34">
              <a:extLst>
                <a:ext uri="{FF2B5EF4-FFF2-40B4-BE49-F238E27FC236}">
                  <a16:creationId xmlns:a16="http://schemas.microsoft.com/office/drawing/2014/main" id="{3176D1F9-C11B-B840-8873-3F64F98A9C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80856" y="3489504"/>
              <a:ext cx="788579" cy="788579"/>
            </a:xfrm>
            <a:prstGeom prst="rect">
              <a:avLst/>
            </a:prstGeom>
          </p:spPr>
        </p:pic>
        <p:pic>
          <p:nvPicPr>
            <p:cNvPr id="36" name="Graphique 35">
              <a:extLst>
                <a:ext uri="{FF2B5EF4-FFF2-40B4-BE49-F238E27FC236}">
                  <a16:creationId xmlns:a16="http://schemas.microsoft.com/office/drawing/2014/main" id="{0F7FDDCA-6651-874E-87B3-40BF2919F2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80856" y="1568529"/>
              <a:ext cx="788579" cy="788579"/>
            </a:xfrm>
            <a:prstGeom prst="rect">
              <a:avLst/>
            </a:prstGeom>
          </p:spPr>
        </p:pic>
        <p:pic>
          <p:nvPicPr>
            <p:cNvPr id="37" name="Graphique 36">
              <a:extLst>
                <a:ext uri="{FF2B5EF4-FFF2-40B4-BE49-F238E27FC236}">
                  <a16:creationId xmlns:a16="http://schemas.microsoft.com/office/drawing/2014/main" id="{4DB876C4-19C6-1345-9454-D9F489E365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0856" y="2363973"/>
              <a:ext cx="788579" cy="788579"/>
            </a:xfrm>
            <a:prstGeom prst="rect">
              <a:avLst/>
            </a:prstGeom>
          </p:spPr>
        </p:pic>
      </p:grpSp>
      <p:sp>
        <p:nvSpPr>
          <p:cNvPr id="21" name="Rectangle 20">
            <a:extLst>
              <a:ext uri="{FF2B5EF4-FFF2-40B4-BE49-F238E27FC236}">
                <a16:creationId xmlns:a16="http://schemas.microsoft.com/office/drawing/2014/main" id="{E6BF7709-0E6E-B946-A32D-098FE7D0D6C7}"/>
              </a:ext>
            </a:extLst>
          </p:cNvPr>
          <p:cNvSpPr/>
          <p:nvPr/>
        </p:nvSpPr>
        <p:spPr>
          <a:xfrm>
            <a:off x="372414" y="170492"/>
            <a:ext cx="7319088" cy="677108"/>
          </a:xfrm>
          <a:prstGeom prst="rect">
            <a:avLst/>
          </a:prstGeom>
        </p:spPr>
        <p:txBody>
          <a:bodyPr wrap="square" lIns="0" tIns="0" rIns="0" bIns="0">
            <a:spAutoFit/>
          </a:bodyPr>
          <a:lstStyle/>
          <a:p>
            <a:pPr lvl="0"/>
            <a:r>
              <a:rPr lang="fr-CA" sz="4400">
                <a:solidFill>
                  <a:schemeClr val="accent4"/>
                </a:solidFill>
                <a:latin typeface="Caveat"/>
                <a:ea typeface="Caveat"/>
                <a:cs typeface="Caveat"/>
                <a:sym typeface="Caveat"/>
              </a:rPr>
              <a:t>Environnement </a:t>
            </a:r>
            <a:r>
              <a:rPr lang="fr-CA" sz="4400" err="1">
                <a:solidFill>
                  <a:schemeClr val="accent4"/>
                </a:solidFill>
                <a:latin typeface="Caveat"/>
                <a:ea typeface="Caveat"/>
                <a:cs typeface="Caveat"/>
                <a:sym typeface="Caveat"/>
              </a:rPr>
              <a:t>capacitant</a:t>
            </a:r>
            <a:endParaRPr lang="fr-CA" sz="4400">
              <a:solidFill>
                <a:schemeClr val="accent4"/>
              </a:solidFill>
              <a:latin typeface="Caveat"/>
              <a:ea typeface="Caveat"/>
              <a:cs typeface="Caveat"/>
              <a:sym typeface="Caveat"/>
            </a:endParaRPr>
          </a:p>
        </p:txBody>
      </p:sp>
      <p:grpSp>
        <p:nvGrpSpPr>
          <p:cNvPr id="67" name="Groupe 66">
            <a:extLst>
              <a:ext uri="{FF2B5EF4-FFF2-40B4-BE49-F238E27FC236}">
                <a16:creationId xmlns:a16="http://schemas.microsoft.com/office/drawing/2014/main" id="{9369965B-E56D-C34C-94BB-0794F2D82ED6}"/>
              </a:ext>
            </a:extLst>
          </p:cNvPr>
          <p:cNvGrpSpPr/>
          <p:nvPr/>
        </p:nvGrpSpPr>
        <p:grpSpPr>
          <a:xfrm>
            <a:off x="0" y="6148818"/>
            <a:ext cx="11894049" cy="570481"/>
            <a:chOff x="0" y="6148818"/>
            <a:chExt cx="11894049" cy="570481"/>
          </a:xfrm>
        </p:grpSpPr>
        <p:sp>
          <p:nvSpPr>
            <p:cNvPr id="68" name="Rectangle 67">
              <a:extLst>
                <a:ext uri="{FF2B5EF4-FFF2-40B4-BE49-F238E27FC236}">
                  <a16:creationId xmlns:a16="http://schemas.microsoft.com/office/drawing/2014/main" id="{7F54F3ED-7A7D-FC4D-A2D3-6867CBBA4E60}"/>
                </a:ext>
              </a:extLst>
            </p:cNvPr>
            <p:cNvSpPr/>
            <p:nvPr/>
          </p:nvSpPr>
          <p:spPr>
            <a:xfrm>
              <a:off x="908942" y="6410321"/>
              <a:ext cx="1949252"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11 – Pédagogie inclusive</a:t>
              </a:r>
            </a:p>
          </p:txBody>
        </p:sp>
        <p:cxnSp>
          <p:nvCxnSpPr>
            <p:cNvPr id="73" name="Connecteur droit 72">
              <a:extLst>
                <a:ext uri="{FF2B5EF4-FFF2-40B4-BE49-F238E27FC236}">
                  <a16:creationId xmlns:a16="http://schemas.microsoft.com/office/drawing/2014/main" id="{83D1F949-9EBC-0D4F-BF85-00131ACDEE54}"/>
                </a:ext>
              </a:extLst>
            </p:cNvPr>
            <p:cNvCxnSpPr>
              <a:cxnSpLocks/>
              <a:stCxn id="68" idx="3"/>
            </p:cNvCxnSpPr>
            <p:nvPr/>
          </p:nvCxnSpPr>
          <p:spPr>
            <a:xfrm flipV="1">
              <a:off x="2858194" y="6478858"/>
              <a:ext cx="7816655" cy="161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13391D7F-1A06-B543-A4FD-2A917485461E}"/>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75" name="Google Shape;126;p27">
              <a:extLst>
                <a:ext uri="{FF2B5EF4-FFF2-40B4-BE49-F238E27FC236}">
                  <a16:creationId xmlns:a16="http://schemas.microsoft.com/office/drawing/2014/main" id="{E7F42BE8-58DF-0643-8DB0-1884793A867B}"/>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2021-07-05</a:t>
              </a:r>
              <a:endParaRPr sz="800">
                <a:solidFill>
                  <a:schemeClr val="accent6">
                    <a:lumMod val="20000"/>
                    <a:lumOff val="80000"/>
                  </a:schemeClr>
                </a:solidFill>
                <a:latin typeface="Viga"/>
                <a:ea typeface="Viga"/>
                <a:cs typeface="Viga"/>
                <a:sym typeface="Viga"/>
              </a:endParaRPr>
            </a:p>
          </p:txBody>
        </p:sp>
        <p:pic>
          <p:nvPicPr>
            <p:cNvPr id="77" name="Graphique 76">
              <a:extLst>
                <a:ext uri="{FF2B5EF4-FFF2-40B4-BE49-F238E27FC236}">
                  <a16:creationId xmlns:a16="http://schemas.microsoft.com/office/drawing/2014/main" id="{BA86A89E-7F18-E349-93AC-AEB612DBED2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2047" y="6148818"/>
              <a:ext cx="399337" cy="570481"/>
            </a:xfrm>
            <a:prstGeom prst="rect">
              <a:avLst/>
            </a:prstGeom>
          </p:spPr>
        </p:pic>
      </p:grpSp>
      <p:sp>
        <p:nvSpPr>
          <p:cNvPr id="63" name="ZoneTexte 62">
            <a:extLst>
              <a:ext uri="{FF2B5EF4-FFF2-40B4-BE49-F238E27FC236}">
                <a16:creationId xmlns:a16="http://schemas.microsoft.com/office/drawing/2014/main" id="{85FB6A83-3544-471A-9C5A-C412748BC823}"/>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
        <p:nvSpPr>
          <p:cNvPr id="33" name="Rectangle : avec coin rogné 32">
            <a:extLst>
              <a:ext uri="{FF2B5EF4-FFF2-40B4-BE49-F238E27FC236}">
                <a16:creationId xmlns:a16="http://schemas.microsoft.com/office/drawing/2014/main" id="{94605005-8960-DA4E-869C-BB6D06980436}"/>
              </a:ext>
            </a:extLst>
          </p:cNvPr>
          <p:cNvSpPr/>
          <p:nvPr/>
        </p:nvSpPr>
        <p:spPr>
          <a:xfrm>
            <a:off x="1080632" y="5050070"/>
            <a:ext cx="4852082" cy="1172245"/>
          </a:xfrm>
          <a:prstGeom prst="snip1Rect">
            <a:avLst>
              <a:gd name="adj" fmla="val 2970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Ins="108000" bIns="0" rtlCol="0" anchor="t" anchorCtr="0"/>
          <a:lstStyle/>
          <a:p>
            <a:pPr>
              <a:spcAft>
                <a:spcPts val="400"/>
              </a:spcAft>
              <a:buClr>
                <a:schemeClr val="bg1"/>
              </a:buClr>
              <a:buSzPct val="100000"/>
            </a:pPr>
            <a:r>
              <a:rPr lang="fr-FR" sz="1100" b="1">
                <a:solidFill>
                  <a:schemeClr val="bg1"/>
                </a:solidFill>
                <a:latin typeface="+mj-lt"/>
                <a:sym typeface="Viga"/>
              </a:rPr>
              <a:t>Questions à se poser…</a:t>
            </a:r>
            <a:endParaRPr lang="fr-CA" sz="1100" b="1">
              <a:solidFill>
                <a:schemeClr val="bg1"/>
              </a:solidFill>
              <a:latin typeface="+mj-lt"/>
              <a:sym typeface="Viga"/>
            </a:endParaRPr>
          </a:p>
          <a:p>
            <a:pPr marL="179388" indent="-179388">
              <a:spcAft>
                <a:spcPts val="400"/>
              </a:spcAft>
              <a:buClr>
                <a:schemeClr val="bg1"/>
              </a:buClr>
              <a:buSzPct val="100000"/>
              <a:buBlip>
                <a:blip r:embed="rId14">
                  <a:extLst>
                    <a:ext uri="{96DAC541-7B7A-43D3-8B79-37D633B846F1}">
                      <asvg:svgBlip xmlns:asvg="http://schemas.microsoft.com/office/drawing/2016/SVG/main" r:embed="rId15"/>
                    </a:ext>
                  </a:extLst>
                </a:blip>
              </a:buBlip>
            </a:pPr>
            <a:r>
              <a:rPr lang="fr-CA" sz="950">
                <a:solidFill>
                  <a:schemeClr val="bg1"/>
                </a:solidFill>
                <a:latin typeface="Ubuntu" panose="020B0504030602030204" pitchFamily="34" charset="0"/>
                <a:sym typeface="Viga"/>
              </a:rPr>
              <a:t>Dans quelle mesure l’environnement que je propose à mes élèves est-il </a:t>
            </a:r>
            <a:r>
              <a:rPr lang="fr-CA" sz="950" err="1">
                <a:solidFill>
                  <a:schemeClr val="bg1"/>
                </a:solidFill>
                <a:latin typeface="Ubuntu" panose="020B0504030602030204" pitchFamily="34" charset="0"/>
                <a:sym typeface="Viga"/>
              </a:rPr>
              <a:t>capacitant</a:t>
            </a:r>
            <a:r>
              <a:rPr lang="fr-CA" sz="950">
                <a:solidFill>
                  <a:schemeClr val="bg1"/>
                </a:solidFill>
                <a:latin typeface="Ubuntu" panose="020B0504030602030204" pitchFamily="34" charset="0"/>
                <a:sym typeface="Viga"/>
              </a:rPr>
              <a:t> ?</a:t>
            </a:r>
          </a:p>
          <a:p>
            <a:pPr marL="179388" indent="-179388">
              <a:spcAft>
                <a:spcPts val="400"/>
              </a:spcAft>
              <a:buClr>
                <a:schemeClr val="bg1"/>
              </a:buClr>
              <a:buSzPct val="100000"/>
              <a:buBlip>
                <a:blip r:embed="rId14">
                  <a:extLst>
                    <a:ext uri="{96DAC541-7B7A-43D3-8B79-37D633B846F1}">
                      <asvg:svgBlip xmlns:asvg="http://schemas.microsoft.com/office/drawing/2016/SVG/main" r:embed="rId15"/>
                    </a:ext>
                  </a:extLst>
                </a:blip>
              </a:buBlip>
            </a:pPr>
            <a:r>
              <a:rPr lang="fr-CA" sz="950">
                <a:solidFill>
                  <a:schemeClr val="bg1"/>
                </a:solidFill>
                <a:latin typeface="Ubuntu" panose="020B0504030602030204" pitchFamily="34" charset="0"/>
                <a:sym typeface="Viga"/>
              </a:rPr>
              <a:t>Dans quelle mesure l’environnement que je crée pour mes élèves favorise-t-il leur engagement, leur progression, leur collaboration et leur mieux-être ?</a:t>
            </a:r>
          </a:p>
        </p:txBody>
      </p:sp>
      <p:pic>
        <p:nvPicPr>
          <p:cNvPr id="34" name="Graphique 33">
            <a:extLst>
              <a:ext uri="{FF2B5EF4-FFF2-40B4-BE49-F238E27FC236}">
                <a16:creationId xmlns:a16="http://schemas.microsoft.com/office/drawing/2014/main" id="{AC1CA82B-52FC-2D40-8E07-5C3DA3C9B9A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52546" y="4977806"/>
            <a:ext cx="998879" cy="998879"/>
          </a:xfrm>
          <a:prstGeom prst="rect">
            <a:avLst/>
          </a:prstGeom>
        </p:spPr>
      </p:pic>
      <p:grpSp>
        <p:nvGrpSpPr>
          <p:cNvPr id="3" name="Groupe 2">
            <a:extLst>
              <a:ext uri="{FF2B5EF4-FFF2-40B4-BE49-F238E27FC236}">
                <a16:creationId xmlns:a16="http://schemas.microsoft.com/office/drawing/2014/main" id="{717BA08E-75D5-E94A-A23A-79B7849E15B3}"/>
              </a:ext>
            </a:extLst>
          </p:cNvPr>
          <p:cNvGrpSpPr/>
          <p:nvPr/>
        </p:nvGrpSpPr>
        <p:grpSpPr>
          <a:xfrm>
            <a:off x="3757405" y="993412"/>
            <a:ext cx="8050614" cy="5542642"/>
            <a:chOff x="373094" y="993412"/>
            <a:chExt cx="8050614" cy="5542642"/>
          </a:xfrm>
        </p:grpSpPr>
        <p:sp>
          <p:nvSpPr>
            <p:cNvPr id="84" name="Rectangle 83">
              <a:extLst>
                <a:ext uri="{FF2B5EF4-FFF2-40B4-BE49-F238E27FC236}">
                  <a16:creationId xmlns:a16="http://schemas.microsoft.com/office/drawing/2014/main" id="{706353A3-D2BC-2E41-8944-D5FDF4D0B84A}"/>
                </a:ext>
              </a:extLst>
            </p:cNvPr>
            <p:cNvSpPr/>
            <p:nvPr/>
          </p:nvSpPr>
          <p:spPr>
            <a:xfrm rot="16200000">
              <a:off x="1112111" y="1325405"/>
              <a:ext cx="1342806" cy="2799067"/>
            </a:xfrm>
            <a:prstGeom prst="rect">
              <a:avLst/>
            </a:prstGeom>
            <a:gradFill flip="none" rotWithShape="1">
              <a:gsLst>
                <a:gs pos="0">
                  <a:schemeClr val="accent5">
                    <a:tint val="44500"/>
                    <a:satMod val="160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fr-CA" sz="1000">
                <a:solidFill>
                  <a:schemeClr val="accent6"/>
                </a:solidFill>
                <a:latin typeface="Ubuntu" panose="020B0504030602030204" pitchFamily="34" charset="0"/>
              </a:endParaRPr>
            </a:p>
          </p:txBody>
        </p:sp>
        <p:sp>
          <p:nvSpPr>
            <p:cNvPr id="111" name="Rectangle 110">
              <a:extLst>
                <a:ext uri="{FF2B5EF4-FFF2-40B4-BE49-F238E27FC236}">
                  <a16:creationId xmlns:a16="http://schemas.microsoft.com/office/drawing/2014/main" id="{46C6DA16-3BA2-EC4C-B95B-BF6691CA2F81}"/>
                </a:ext>
              </a:extLst>
            </p:cNvPr>
            <p:cNvSpPr/>
            <p:nvPr/>
          </p:nvSpPr>
          <p:spPr>
            <a:xfrm>
              <a:off x="579927" y="2215541"/>
              <a:ext cx="2407456" cy="3447591"/>
            </a:xfrm>
            <a:prstGeom prst="rect">
              <a:avLst/>
            </a:prstGeom>
          </p:spPr>
          <p:txBody>
            <a:bodyPr wrap="square" lIns="0" tIns="0" rIns="0" bIns="0" numCol="1">
              <a:noAutofit/>
            </a:bodyPr>
            <a:lstStyle/>
            <a:p>
              <a:pPr marL="12700" lvl="0">
                <a:spcAft>
                  <a:spcPts val="200"/>
                </a:spcAft>
                <a:buClr>
                  <a:schemeClr val="dk1"/>
                </a:buClr>
                <a:buSzPct val="100000"/>
              </a:pPr>
              <a:r>
                <a:rPr lang="fr-CA" sz="950" b="1">
                  <a:solidFill>
                    <a:schemeClr val="dk1"/>
                  </a:solidFill>
                  <a:ea typeface="Ubuntu"/>
                  <a:cs typeface="Ubuntu"/>
                  <a:sym typeface="Ubuntu"/>
                </a:rPr>
                <a:t>Faciliter la compréhension et le repérage dans la consigne</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mise en évidence de certains mots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numérotation</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puces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réduction des distractions visuelles</a:t>
              </a:r>
            </a:p>
            <a:p>
              <a:pPr marL="12700" lvl="0">
                <a:spcAft>
                  <a:spcPts val="200"/>
                </a:spcAft>
                <a:buClr>
                  <a:schemeClr val="dk1"/>
                </a:buClr>
                <a:buSzPct val="100000"/>
              </a:pPr>
              <a:endParaRPr lang="fr-CA" sz="950">
                <a:solidFill>
                  <a:schemeClr val="dk1"/>
                </a:solidFill>
                <a:ea typeface="Ubuntu"/>
                <a:cs typeface="Ubuntu"/>
                <a:sym typeface="Ubuntu"/>
              </a:endParaRPr>
            </a:p>
            <a:p>
              <a:pPr marL="12700" lvl="0">
                <a:spcAft>
                  <a:spcPts val="200"/>
                </a:spcAft>
                <a:buClr>
                  <a:schemeClr val="dk1"/>
                </a:buClr>
                <a:buSzPct val="100000"/>
              </a:pPr>
              <a:r>
                <a:rPr lang="fr-CA" sz="950" b="1">
                  <a:solidFill>
                    <a:schemeClr val="dk1"/>
                  </a:solidFill>
                  <a:ea typeface="Ubuntu"/>
                  <a:cs typeface="Ubuntu"/>
                  <a:sym typeface="Ubuntu"/>
                </a:rPr>
                <a:t>Faciliter la planification et l’organisation des tâches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organisateur graphique</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cartes mentales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modèles de pages de travail</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ruban d’onglets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plan de travail</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liste de tâches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bloc-notes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endParaRPr lang="fr-CA" sz="950">
                <a:solidFill>
                  <a:schemeClr val="dk1"/>
                </a:solidFill>
                <a:ea typeface="Ubuntu"/>
                <a:cs typeface="Ubuntu"/>
                <a:sym typeface="Ubuntu"/>
              </a:endParaRPr>
            </a:p>
          </p:txBody>
        </p:sp>
        <p:cxnSp>
          <p:nvCxnSpPr>
            <p:cNvPr id="92" name="Connecteur droit 91">
              <a:extLst>
                <a:ext uri="{FF2B5EF4-FFF2-40B4-BE49-F238E27FC236}">
                  <a16:creationId xmlns:a16="http://schemas.microsoft.com/office/drawing/2014/main" id="{AE8C75B6-17DE-114E-8B5C-BFCEC2601D0B}"/>
                </a:ext>
              </a:extLst>
            </p:cNvPr>
            <p:cNvCxnSpPr>
              <a:cxnSpLocks/>
            </p:cNvCxnSpPr>
            <p:nvPr/>
          </p:nvCxnSpPr>
          <p:spPr>
            <a:xfrm flipV="1">
              <a:off x="373094" y="1880558"/>
              <a:ext cx="8050614" cy="14732"/>
            </a:xfrm>
            <a:prstGeom prst="line">
              <a:avLst/>
            </a:prstGeom>
            <a:ln w="22225">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107" name="Google Shape;103;p14">
              <a:extLst>
                <a:ext uri="{FF2B5EF4-FFF2-40B4-BE49-F238E27FC236}">
                  <a16:creationId xmlns:a16="http://schemas.microsoft.com/office/drawing/2014/main" id="{EC1A660D-0B37-0D4A-A9FF-CF6590F50FAA}"/>
                </a:ext>
              </a:extLst>
            </p:cNvPr>
            <p:cNvSpPr txBox="1"/>
            <p:nvPr>
              <p:custDataLst>
                <p:tags r:id="rId1"/>
              </p:custDataLst>
            </p:nvPr>
          </p:nvSpPr>
          <p:spPr>
            <a:xfrm>
              <a:off x="3251957" y="1719775"/>
              <a:ext cx="2175144" cy="308517"/>
            </a:xfrm>
            <a:prstGeom prst="rect">
              <a:avLst/>
            </a:prstGeom>
            <a:solidFill>
              <a:schemeClr val="bg1"/>
            </a:solidFill>
            <a:ln>
              <a:noFill/>
            </a:ln>
          </p:spPr>
          <p:txBody>
            <a:bodyPr spcFirstLastPara="1" wrap="square" lIns="0" tIns="0" rIns="0" bIns="0" anchor="t" anchorCtr="0">
              <a:noAutofit/>
            </a:bodyPr>
            <a:lstStyle/>
            <a:p>
              <a:pPr lvl="0" algn="ctr">
                <a:spcAft>
                  <a:spcPts val="300"/>
                </a:spcAft>
              </a:pPr>
              <a:r>
                <a:rPr lang="fr-CA" sz="2000">
                  <a:solidFill>
                    <a:schemeClr val="accent6">
                      <a:lumMod val="60000"/>
                      <a:lumOff val="40000"/>
                    </a:schemeClr>
                  </a:solidFill>
                  <a:latin typeface="Caveat"/>
                  <a:ea typeface="Caveat"/>
                  <a:cs typeface="Caveat"/>
                  <a:sym typeface="Caveat"/>
                </a:rPr>
                <a:t>Un environnement pour…</a:t>
              </a:r>
              <a:endParaRPr sz="800">
                <a:solidFill>
                  <a:schemeClr val="accent6">
                    <a:lumMod val="60000"/>
                    <a:lumOff val="40000"/>
                  </a:schemeClr>
                </a:solidFill>
                <a:latin typeface="Ubuntu"/>
                <a:sym typeface="Caveat"/>
              </a:endParaRPr>
            </a:p>
          </p:txBody>
        </p:sp>
        <p:sp>
          <p:nvSpPr>
            <p:cNvPr id="81" name="Rectangle 80">
              <a:extLst>
                <a:ext uri="{FF2B5EF4-FFF2-40B4-BE49-F238E27FC236}">
                  <a16:creationId xmlns:a16="http://schemas.microsoft.com/office/drawing/2014/main" id="{E15289AF-7528-1144-9135-BAFF76F1BEF8}"/>
                </a:ext>
              </a:extLst>
            </p:cNvPr>
            <p:cNvSpPr/>
            <p:nvPr/>
          </p:nvSpPr>
          <p:spPr>
            <a:xfrm rot="16200000">
              <a:off x="6609993" y="1341076"/>
              <a:ext cx="1101261" cy="2526169"/>
            </a:xfrm>
            <a:prstGeom prst="rect">
              <a:avLst/>
            </a:prstGeom>
            <a:gradFill flip="none" rotWithShape="1">
              <a:gsLst>
                <a:gs pos="0">
                  <a:srgbClr val="787878">
                    <a:tint val="66000"/>
                    <a:satMod val="160000"/>
                    <a:lumMod val="75000"/>
                    <a:lumOff val="25000"/>
                  </a:srgbClr>
                </a:gs>
                <a:gs pos="50000">
                  <a:srgbClr val="787878">
                    <a:tint val="44500"/>
                    <a:satMod val="160000"/>
                    <a:lumMod val="49953"/>
                    <a:lumOff val="50047"/>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fr-CA" sz="1000">
                <a:solidFill>
                  <a:schemeClr val="accent6"/>
                </a:solidFill>
                <a:latin typeface="Ubuntu" panose="020B0504030602030204" pitchFamily="34" charset="0"/>
              </a:endParaRPr>
            </a:p>
          </p:txBody>
        </p:sp>
        <p:sp>
          <p:nvSpPr>
            <p:cNvPr id="83" name="Rectangle 82">
              <a:extLst>
                <a:ext uri="{FF2B5EF4-FFF2-40B4-BE49-F238E27FC236}">
                  <a16:creationId xmlns:a16="http://schemas.microsoft.com/office/drawing/2014/main" id="{D2F3EC7C-CB81-1148-8BC8-23E0302A125E}"/>
                </a:ext>
              </a:extLst>
            </p:cNvPr>
            <p:cNvSpPr/>
            <p:nvPr/>
          </p:nvSpPr>
          <p:spPr>
            <a:xfrm rot="16200000">
              <a:off x="3868892" y="1408312"/>
              <a:ext cx="1342806" cy="2633251"/>
            </a:xfrm>
            <a:prstGeom prst="rect">
              <a:avLst/>
            </a:prstGeom>
            <a:gradFill flip="none" rotWithShape="1">
              <a:gsLst>
                <a:gs pos="0">
                  <a:schemeClr val="accent1">
                    <a:tint val="44500"/>
                    <a:satMod val="160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fr-CA" sz="1000">
                <a:solidFill>
                  <a:schemeClr val="accent6"/>
                </a:solidFill>
                <a:latin typeface="Ubuntu" panose="020B0504030602030204" pitchFamily="34" charset="0"/>
              </a:endParaRPr>
            </a:p>
          </p:txBody>
        </p:sp>
        <p:sp>
          <p:nvSpPr>
            <p:cNvPr id="108" name="Rectangle 107">
              <a:extLst>
                <a:ext uri="{FF2B5EF4-FFF2-40B4-BE49-F238E27FC236}">
                  <a16:creationId xmlns:a16="http://schemas.microsoft.com/office/drawing/2014/main" id="{8633FC06-DF38-C945-A6E0-520155EC8A2A}"/>
                </a:ext>
              </a:extLst>
            </p:cNvPr>
            <p:cNvSpPr/>
            <p:nvPr/>
          </p:nvSpPr>
          <p:spPr>
            <a:xfrm>
              <a:off x="383981" y="993412"/>
              <a:ext cx="2799067" cy="73377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lvl="0"/>
              <a:r>
                <a:rPr lang="en-GB" err="1">
                  <a:solidFill>
                    <a:srgbClr val="FFFFFF"/>
                  </a:solidFill>
                  <a:latin typeface="Viga"/>
                  <a:ea typeface="Viga"/>
                  <a:cs typeface="Viga"/>
                  <a:sym typeface="Viga"/>
                </a:rPr>
                <a:t>Présentation</a:t>
              </a:r>
              <a:r>
                <a:rPr lang="en-GB">
                  <a:solidFill>
                    <a:srgbClr val="FFFFFF"/>
                  </a:solidFill>
                  <a:latin typeface="Viga"/>
                  <a:ea typeface="Viga"/>
                  <a:cs typeface="Viga"/>
                  <a:sym typeface="Viga"/>
                </a:rPr>
                <a:t> et</a:t>
              </a:r>
            </a:p>
            <a:p>
              <a:pPr lvl="0"/>
              <a:r>
                <a:rPr lang="en-GB">
                  <a:solidFill>
                    <a:srgbClr val="FFFFFF"/>
                  </a:solidFill>
                  <a:latin typeface="Viga"/>
                  <a:ea typeface="Viga"/>
                  <a:cs typeface="Viga"/>
                  <a:sym typeface="Viga"/>
                </a:rPr>
                <a:t>organisation de la </a:t>
              </a:r>
              <a:r>
                <a:rPr lang="en-GB" err="1">
                  <a:solidFill>
                    <a:srgbClr val="FFFFFF"/>
                  </a:solidFill>
                  <a:latin typeface="Viga"/>
                  <a:ea typeface="Viga"/>
                  <a:cs typeface="Viga"/>
                  <a:sym typeface="Viga"/>
                </a:rPr>
                <a:t>tâche</a:t>
              </a:r>
              <a:endParaRPr lang="en-GB">
                <a:solidFill>
                  <a:srgbClr val="FFFFFF"/>
                </a:solidFill>
                <a:latin typeface="Viga"/>
                <a:ea typeface="Viga"/>
                <a:cs typeface="Viga"/>
                <a:sym typeface="Viga"/>
              </a:endParaRPr>
            </a:p>
          </p:txBody>
        </p:sp>
        <p:sp>
          <p:nvSpPr>
            <p:cNvPr id="109" name="Rectangle 108">
              <a:extLst>
                <a:ext uri="{FF2B5EF4-FFF2-40B4-BE49-F238E27FC236}">
                  <a16:creationId xmlns:a16="http://schemas.microsoft.com/office/drawing/2014/main" id="{84EEB4EC-BFB2-2149-B5F9-F9C2679E6519}"/>
                </a:ext>
              </a:extLst>
            </p:cNvPr>
            <p:cNvSpPr/>
            <p:nvPr/>
          </p:nvSpPr>
          <p:spPr>
            <a:xfrm>
              <a:off x="3223666" y="993412"/>
              <a:ext cx="2633255" cy="7337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lvl="0"/>
              <a:r>
                <a:rPr lang="en-GB">
                  <a:solidFill>
                    <a:srgbClr val="FFFFFF"/>
                  </a:solidFill>
                  <a:latin typeface="Viga"/>
                  <a:ea typeface="Viga"/>
                  <a:cs typeface="Viga"/>
                  <a:sym typeface="Viga"/>
                </a:rPr>
                <a:t>Organisation de </a:t>
              </a:r>
              <a:br>
                <a:rPr lang="en-GB">
                  <a:solidFill>
                    <a:srgbClr val="FFFFFF"/>
                  </a:solidFill>
                  <a:latin typeface="Viga"/>
                  <a:ea typeface="Viga"/>
                  <a:cs typeface="Viga"/>
                  <a:sym typeface="Viga"/>
                </a:rPr>
              </a:br>
              <a:r>
                <a:rPr lang="en-GB" err="1">
                  <a:solidFill>
                    <a:srgbClr val="FFFFFF"/>
                  </a:solidFill>
                  <a:latin typeface="Viga"/>
                  <a:ea typeface="Viga"/>
                  <a:cs typeface="Viga"/>
                  <a:sym typeface="Viga"/>
                </a:rPr>
                <a:t>l’espace</a:t>
              </a:r>
              <a:r>
                <a:rPr lang="en-GB">
                  <a:solidFill>
                    <a:srgbClr val="FFFFFF"/>
                  </a:solidFill>
                  <a:latin typeface="Viga"/>
                  <a:ea typeface="Viga"/>
                  <a:cs typeface="Viga"/>
                  <a:sym typeface="Viga"/>
                </a:rPr>
                <a:t> et du temps</a:t>
              </a:r>
            </a:p>
          </p:txBody>
        </p:sp>
        <p:sp>
          <p:nvSpPr>
            <p:cNvPr id="110" name="Rectangle 109">
              <a:extLst>
                <a:ext uri="{FF2B5EF4-FFF2-40B4-BE49-F238E27FC236}">
                  <a16:creationId xmlns:a16="http://schemas.microsoft.com/office/drawing/2014/main" id="{B13DB385-13E0-7749-B52F-F5B45C6B46EA}"/>
                </a:ext>
              </a:extLst>
            </p:cNvPr>
            <p:cNvSpPr/>
            <p:nvPr/>
          </p:nvSpPr>
          <p:spPr>
            <a:xfrm>
              <a:off x="5897539" y="993412"/>
              <a:ext cx="2526169" cy="733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lvl="0"/>
              <a:r>
                <a:rPr lang="en-GB">
                  <a:solidFill>
                    <a:srgbClr val="FFFFFF"/>
                  </a:solidFill>
                  <a:latin typeface="Viga"/>
                  <a:ea typeface="Viga"/>
                  <a:cs typeface="Viga"/>
                  <a:sym typeface="Viga"/>
                </a:rPr>
                <a:t>Communication </a:t>
              </a:r>
            </a:p>
            <a:p>
              <a:pPr lvl="0"/>
              <a:r>
                <a:rPr lang="en-GB">
                  <a:solidFill>
                    <a:srgbClr val="FFFFFF"/>
                  </a:solidFill>
                  <a:latin typeface="Viga"/>
                  <a:ea typeface="Viga"/>
                  <a:cs typeface="Viga"/>
                  <a:sym typeface="Viga"/>
                </a:rPr>
                <a:t>et collaboration</a:t>
              </a:r>
            </a:p>
          </p:txBody>
        </p:sp>
        <p:sp>
          <p:nvSpPr>
            <p:cNvPr id="113" name="Rectangle 112">
              <a:extLst>
                <a:ext uri="{FF2B5EF4-FFF2-40B4-BE49-F238E27FC236}">
                  <a16:creationId xmlns:a16="http://schemas.microsoft.com/office/drawing/2014/main" id="{FBC0ED52-325C-7B48-9AAB-49F57AEEDA06}"/>
                </a:ext>
              </a:extLst>
            </p:cNvPr>
            <p:cNvSpPr/>
            <p:nvPr/>
          </p:nvSpPr>
          <p:spPr>
            <a:xfrm>
              <a:off x="6096083" y="2215541"/>
              <a:ext cx="2173152" cy="3431489"/>
            </a:xfrm>
            <a:prstGeom prst="rect">
              <a:avLst/>
            </a:prstGeom>
          </p:spPr>
          <p:txBody>
            <a:bodyPr wrap="square" lIns="0" tIns="0" rIns="0" bIns="0" numCol="1">
              <a:noAutofit/>
            </a:bodyPr>
            <a:lstStyle/>
            <a:p>
              <a:pPr marL="12700" lvl="0">
                <a:spcAft>
                  <a:spcPts val="200"/>
                </a:spcAft>
                <a:buClr>
                  <a:schemeClr val="dk1"/>
                </a:buClr>
                <a:buSzPct val="100000"/>
              </a:pPr>
              <a:r>
                <a:rPr lang="fr-CA" sz="950" b="1">
                  <a:solidFill>
                    <a:schemeClr val="dk1"/>
                  </a:solidFill>
                  <a:ea typeface="Ubuntu"/>
                  <a:cs typeface="Ubuntu"/>
                  <a:sym typeface="Ubuntu"/>
                </a:rPr>
                <a:t>Offrir des espaces </a:t>
              </a:r>
              <a:br>
                <a:rPr lang="fr-CA" sz="950" b="1">
                  <a:solidFill>
                    <a:schemeClr val="dk1"/>
                  </a:solidFill>
                  <a:ea typeface="Ubuntu"/>
                  <a:cs typeface="Ubuntu"/>
                  <a:sym typeface="Ubuntu"/>
                </a:rPr>
              </a:br>
              <a:r>
                <a:rPr lang="fr-CA" sz="950" b="1">
                  <a:solidFill>
                    <a:schemeClr val="dk1"/>
                  </a:solidFill>
                  <a:ea typeface="Ubuntu"/>
                  <a:cs typeface="Ubuntu"/>
                  <a:sym typeface="Ubuntu"/>
                </a:rPr>
                <a:t>de communication </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clavardage</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mur de discussion </a:t>
              </a:r>
              <a:br>
                <a:rPr lang="fr-CA" sz="950">
                  <a:solidFill>
                    <a:schemeClr val="dk1"/>
                  </a:solidFill>
                  <a:ea typeface="Ubuntu"/>
                  <a:cs typeface="Ubuntu"/>
                  <a:sym typeface="Ubuntu"/>
                </a:rPr>
              </a:br>
              <a:r>
                <a:rPr lang="fr-CA" sz="950">
                  <a:solidFill>
                    <a:schemeClr val="dk1"/>
                  </a:solidFill>
                  <a:ea typeface="Ubuntu"/>
                  <a:cs typeface="Ubuntu"/>
                  <a:sym typeface="Ubuntu"/>
                </a:rPr>
                <a:t>(flux)</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forum d’apprentissage</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forum de discussion</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endParaRPr lang="fr-CA" sz="950">
                <a:solidFill>
                  <a:schemeClr val="dk1"/>
                </a:solidFill>
                <a:ea typeface="Ubuntu"/>
                <a:cs typeface="Ubuntu"/>
                <a:sym typeface="Ubuntu"/>
              </a:endParaRPr>
            </a:p>
            <a:p>
              <a:pPr marL="12700" lvl="0">
                <a:spcAft>
                  <a:spcPts val="200"/>
                </a:spcAft>
                <a:buClr>
                  <a:schemeClr val="dk1"/>
                </a:buClr>
                <a:buSzPct val="100000"/>
              </a:pPr>
              <a:r>
                <a:rPr lang="fr-CA" sz="950" b="1">
                  <a:solidFill>
                    <a:schemeClr val="dk1"/>
                  </a:solidFill>
                  <a:ea typeface="Ubuntu"/>
                  <a:cs typeface="Ubuntu"/>
                  <a:sym typeface="Ubuntu"/>
                </a:rPr>
                <a:t>Offrir une rétroaction à l’élève</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enregistrement vocal</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enregistrement vidéo</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commentaires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endParaRPr lang="fr-CA" sz="950">
                <a:solidFill>
                  <a:schemeClr val="dk1"/>
                </a:solidFill>
                <a:ea typeface="Ubuntu"/>
                <a:cs typeface="Ubuntu"/>
                <a:sym typeface="Ubuntu"/>
              </a:endParaRPr>
            </a:p>
            <a:p>
              <a:pPr marL="12700" lvl="0">
                <a:spcAft>
                  <a:spcPts val="200"/>
                </a:spcAft>
                <a:buClr>
                  <a:schemeClr val="dk1"/>
                </a:buClr>
                <a:buSzPct val="100000"/>
              </a:pPr>
              <a:r>
                <a:rPr lang="fr-CA" sz="950" b="1">
                  <a:solidFill>
                    <a:schemeClr val="dk1"/>
                  </a:solidFill>
                  <a:ea typeface="Ubuntu"/>
                  <a:cs typeface="Ubuntu"/>
                  <a:sym typeface="Ubuntu"/>
                </a:rPr>
                <a:t>Faciliter le travail collaboratif </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sous-salles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mur collaboratif</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document collaboratif</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révision collaborative</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bloc-notes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endParaRPr lang="fr-CA" sz="950">
                <a:solidFill>
                  <a:schemeClr val="dk1"/>
                </a:solidFill>
                <a:ea typeface="Ubuntu"/>
                <a:cs typeface="Ubuntu"/>
                <a:sym typeface="Ubuntu"/>
              </a:endParaRPr>
            </a:p>
          </p:txBody>
        </p:sp>
        <p:pic>
          <p:nvPicPr>
            <p:cNvPr id="119" name="Graphique 118">
              <a:extLst>
                <a:ext uri="{FF2B5EF4-FFF2-40B4-BE49-F238E27FC236}">
                  <a16:creationId xmlns:a16="http://schemas.microsoft.com/office/drawing/2014/main" id="{1937C4D9-08AA-B349-A7AF-E82C8A1E8EA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335575" y="3652884"/>
              <a:ext cx="797973" cy="797973"/>
            </a:xfrm>
            <a:prstGeom prst="rect">
              <a:avLst/>
            </a:prstGeom>
          </p:spPr>
        </p:pic>
        <p:pic>
          <p:nvPicPr>
            <p:cNvPr id="122" name="Graphique 121">
              <a:extLst>
                <a:ext uri="{FF2B5EF4-FFF2-40B4-BE49-F238E27FC236}">
                  <a16:creationId xmlns:a16="http://schemas.microsoft.com/office/drawing/2014/main" id="{9EDE69AA-33FC-9A4E-A33C-50F82B78A86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479938" y="2103196"/>
              <a:ext cx="877419" cy="877419"/>
            </a:xfrm>
            <a:prstGeom prst="rect">
              <a:avLst/>
            </a:prstGeom>
          </p:spPr>
        </p:pic>
        <p:sp>
          <p:nvSpPr>
            <p:cNvPr id="112" name="Rectangle 111">
              <a:extLst>
                <a:ext uri="{FF2B5EF4-FFF2-40B4-BE49-F238E27FC236}">
                  <a16:creationId xmlns:a16="http://schemas.microsoft.com/office/drawing/2014/main" id="{CB4BDACD-829C-584A-A769-F8D3D384147A}"/>
                </a:ext>
              </a:extLst>
            </p:cNvPr>
            <p:cNvSpPr/>
            <p:nvPr/>
          </p:nvSpPr>
          <p:spPr>
            <a:xfrm>
              <a:off x="3406094" y="2215541"/>
              <a:ext cx="2251434" cy="4320513"/>
            </a:xfrm>
            <a:prstGeom prst="rect">
              <a:avLst/>
            </a:prstGeom>
          </p:spPr>
          <p:txBody>
            <a:bodyPr wrap="square" lIns="0" tIns="0" rIns="0" bIns="0" numCol="1">
              <a:noAutofit/>
            </a:bodyPr>
            <a:lstStyle/>
            <a:p>
              <a:pPr marL="12700" lvl="0">
                <a:spcAft>
                  <a:spcPts val="200"/>
                </a:spcAft>
                <a:buClr>
                  <a:schemeClr val="dk1"/>
                </a:buClr>
                <a:buSzPct val="100000"/>
              </a:pPr>
              <a:r>
                <a:rPr lang="fr-CA" sz="950" b="1">
                  <a:solidFill>
                    <a:schemeClr val="dk1"/>
                  </a:solidFill>
                  <a:ea typeface="Ubuntu"/>
                  <a:cs typeface="Ubuntu"/>
                  <a:sym typeface="Ubuntu"/>
                </a:rPr>
                <a:t>Faciliter le repérage et la récupération de documents </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dossiers, sous-dossiers et fichiers (nom, image et classement)</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organisation de l’environnement numérique d’apprentissage (ENA)</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moteur de recherche </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codes QR</a:t>
              </a:r>
            </a:p>
            <a:p>
              <a:pPr marL="12700" lvl="0">
                <a:spcAft>
                  <a:spcPts val="200"/>
                </a:spcAft>
                <a:buClr>
                  <a:schemeClr val="dk1"/>
                </a:buClr>
                <a:buSzPct val="100000"/>
              </a:pPr>
              <a:endParaRPr lang="fr-CA" sz="950">
                <a:solidFill>
                  <a:schemeClr val="dk1"/>
                </a:solidFill>
                <a:ea typeface="Ubuntu"/>
                <a:cs typeface="Ubuntu"/>
                <a:sym typeface="Ubuntu"/>
              </a:endParaRPr>
            </a:p>
            <a:p>
              <a:pPr marL="12700" lvl="0">
                <a:spcAft>
                  <a:spcPts val="200"/>
                </a:spcAft>
                <a:buClr>
                  <a:schemeClr val="dk1"/>
                </a:buClr>
                <a:buSzPct val="100000"/>
              </a:pPr>
              <a:r>
                <a:rPr lang="fr-CA" sz="950" b="1">
                  <a:solidFill>
                    <a:schemeClr val="dk1"/>
                  </a:solidFill>
                  <a:ea typeface="Ubuntu"/>
                  <a:cs typeface="Ubuntu"/>
                  <a:sym typeface="Ubuntu"/>
                </a:rPr>
                <a:t>Faciliter l’accès à des sites, à des outils, à des documents ou à une section dans un document</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raccourcis clavier</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hyperliens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fonction « Rechercher »</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endParaRPr lang="fr-CA" sz="950">
                <a:solidFill>
                  <a:schemeClr val="dk1"/>
                </a:solidFill>
                <a:ea typeface="Ubuntu"/>
                <a:cs typeface="Ubuntu"/>
                <a:sym typeface="Ubuntu"/>
              </a:endParaRPr>
            </a:p>
            <a:p>
              <a:pPr marL="12700" lvl="0">
                <a:spcAft>
                  <a:spcPts val="200"/>
                </a:spcAft>
                <a:buClr>
                  <a:schemeClr val="dk1"/>
                </a:buClr>
                <a:buSzPct val="100000"/>
              </a:pPr>
              <a:r>
                <a:rPr lang="fr-CA" sz="950" b="1">
                  <a:solidFill>
                    <a:schemeClr val="dk1"/>
                  </a:solidFill>
                  <a:ea typeface="Ubuntu"/>
                  <a:cs typeface="Ubuntu"/>
                  <a:sym typeface="Ubuntu"/>
                </a:rPr>
                <a:t>Aider à gérer le temps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calendrier partagé</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agenda numérique</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horaire affiché</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minuterie</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tâches morcelées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endParaRPr lang="fr-CA" sz="950">
                <a:solidFill>
                  <a:schemeClr val="dk1"/>
                </a:solidFill>
                <a:ea typeface="Ubuntu"/>
                <a:cs typeface="Ubuntu"/>
                <a:sym typeface="Ubuntu"/>
              </a:endParaRPr>
            </a:p>
          </p:txBody>
        </p:sp>
        <p:pic>
          <p:nvPicPr>
            <p:cNvPr id="6" name="Graphique 5">
              <a:extLst>
                <a:ext uri="{FF2B5EF4-FFF2-40B4-BE49-F238E27FC236}">
                  <a16:creationId xmlns:a16="http://schemas.microsoft.com/office/drawing/2014/main" id="{ACA3939D-0E91-6447-AF08-AC908EF5EF2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837055" y="5050071"/>
              <a:ext cx="929679" cy="929679"/>
            </a:xfrm>
            <a:prstGeom prst="rect">
              <a:avLst/>
            </a:prstGeom>
          </p:spPr>
        </p:pic>
      </p:grpSp>
      <p:sp>
        <p:nvSpPr>
          <p:cNvPr id="4" name="ZoneTexte 3">
            <a:extLst>
              <a:ext uri="{FF2B5EF4-FFF2-40B4-BE49-F238E27FC236}">
                <a16:creationId xmlns:a16="http://schemas.microsoft.com/office/drawing/2014/main" id="{2321698C-20B3-486F-B04F-3743D1BE3B76}"/>
              </a:ext>
            </a:extLst>
          </p:cNvPr>
          <p:cNvSpPr txBox="1"/>
          <p:nvPr/>
        </p:nvSpPr>
        <p:spPr>
          <a:xfrm>
            <a:off x="5729122" y="283706"/>
            <a:ext cx="6053682" cy="539603"/>
          </a:xfrm>
          <a:prstGeom prst="rect">
            <a:avLst/>
          </a:prstGeom>
          <a:noFill/>
        </p:spPr>
        <p:txBody>
          <a:bodyPr wrap="square" lIns="0" tIns="0" rIns="0" bIns="0" rtlCol="0" anchor="t" anchorCtr="0">
            <a:noAutofit/>
          </a:bodyPr>
          <a:lstStyle/>
          <a:p>
            <a:pPr marL="311150">
              <a:spcAft>
                <a:spcPts val="400"/>
              </a:spcAft>
              <a:buClr>
                <a:srgbClr val="333333"/>
              </a:buClr>
              <a:buSzPct val="100000"/>
            </a:pPr>
            <a:r>
              <a:rPr lang="fr-CA" sz="1200" b="1"/>
              <a:t>Un environnement capacitant ne se limite pas à un ensemble de ressources mises à la disposition de l'apprenant(e) ; il lui offre une liberté de choix, un pouvoir d'action et de réflexivité qui lui permettent de convertir ses capacités en réalisations. </a:t>
            </a:r>
          </a:p>
          <a:p>
            <a:pPr algn="l"/>
            <a:endParaRPr lang="fr-CA" sz="1100" err="1">
              <a:latin typeface="Ubuntu" panose="020B0504030602030204" pitchFamily="34" charset="0"/>
            </a:endParaRPr>
          </a:p>
        </p:txBody>
      </p:sp>
    </p:spTree>
    <p:extLst>
      <p:ext uri="{BB962C8B-B14F-4D97-AF65-F5344CB8AC3E}">
        <p14:creationId xmlns:p14="http://schemas.microsoft.com/office/powerpoint/2010/main" val="39462511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CA9E2E7A-AAC2-7F45-BFF6-609622C577C1}"/>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DEE9EC13-C2A6-B441-B5E0-C1E5A7C41111}"/>
              </a:ext>
            </a:extLst>
          </p:cNvPr>
          <p:cNvSpPr txBox="1">
            <a:spLocks/>
          </p:cNvSpPr>
          <p:nvPr/>
        </p:nvSpPr>
        <p:spPr>
          <a:xfrm>
            <a:off x="339637" y="484394"/>
            <a:ext cx="4820194" cy="1344406"/>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Réponse à l’intervention (RAI)</a:t>
            </a:r>
            <a:endParaRPr lang="fr-CA" sz="3200"/>
          </a:p>
        </p:txBody>
      </p:sp>
      <p:sp>
        <p:nvSpPr>
          <p:cNvPr id="9" name="Espace réservé du texte 2">
            <a:extLst>
              <a:ext uri="{FF2B5EF4-FFF2-40B4-BE49-F238E27FC236}">
                <a16:creationId xmlns:a16="http://schemas.microsoft.com/office/drawing/2014/main" id="{70AA07C7-69CD-B54B-AB0D-E9E2002A6B3E}"/>
              </a:ext>
            </a:extLst>
          </p:cNvPr>
          <p:cNvSpPr txBox="1">
            <a:spLocks/>
          </p:cNvSpPr>
          <p:nvPr/>
        </p:nvSpPr>
        <p:spPr>
          <a:xfrm>
            <a:off x="5826032" y="568275"/>
            <a:ext cx="5800725" cy="6011914"/>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5"/>
                </a:solidFill>
                <a:latin typeface="Viga" panose="020B0800030000020004" pitchFamily="34" charset="77"/>
                <a:ea typeface="+mn-ea"/>
                <a:cs typeface="+mn-cs"/>
              </a:defRPr>
            </a:lvl1pPr>
            <a:lvl2pPr marL="685800" indent="-228600" algn="l" defTabSz="914400" rtl="0" eaLnBrk="1" latinLnBrk="0" hangingPunct="1">
              <a:lnSpc>
                <a:spcPct val="90000"/>
              </a:lnSpc>
              <a:spcBef>
                <a:spcPts val="500"/>
              </a:spcBef>
              <a:buClr>
                <a:schemeClr val="accent1"/>
              </a:buClr>
              <a:buFontTx/>
              <a:buBlip>
                <a:blip r:embed="rId8">
                  <a:extLst>
                    <a:ext uri="{96DAC541-7B7A-43D3-8B79-37D633B846F1}">
                      <asvg:svgBlip xmlns:asvg="http://schemas.microsoft.com/office/drawing/2016/SVG/main" r:embed="rId9"/>
                    </a:ext>
                  </a:extLst>
                </a:blip>
              </a:buBlip>
              <a:defRPr sz="1800" b="0" i="0" kern="1200">
                <a:solidFill>
                  <a:schemeClr val="accent4"/>
                </a:solidFill>
                <a:latin typeface="Viga" panose="020B0800030000020004" pitchFamily="34" charset="77"/>
                <a:ea typeface="+mn-ea"/>
                <a:cs typeface="+mn-cs"/>
              </a:defRPr>
            </a:lvl2pPr>
            <a:lvl3pPr marL="1143000" indent="-228600" algn="l" defTabSz="914400" rtl="0" eaLnBrk="1" latinLnBrk="0" hangingPunct="1">
              <a:lnSpc>
                <a:spcPct val="90000"/>
              </a:lnSpc>
              <a:spcBef>
                <a:spcPts val="500"/>
              </a:spcBef>
              <a:buFontTx/>
              <a:buBlip>
                <a:blip r:embed="rId10">
                  <a:extLst>
                    <a:ext uri="{96DAC541-7B7A-43D3-8B79-37D633B846F1}">
                      <asvg:svgBlip xmlns:asvg="http://schemas.microsoft.com/office/drawing/2016/SVG/main" r:embed="rId11"/>
                    </a:ext>
                  </a:extLst>
                </a:blip>
              </a:buBlip>
              <a:defRPr sz="1400" b="0" i="0" kern="1200">
                <a:solidFill>
                  <a:schemeClr val="accent4"/>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Tx/>
              <a:buBlip>
                <a:blip r:embed="rId10">
                  <a:extLst>
                    <a:ext uri="{96DAC541-7B7A-43D3-8B79-37D633B846F1}">
                      <asvg:svgBlip xmlns:asvg="http://schemas.microsoft.com/office/drawing/2016/SVG/main" r:embed="rId11"/>
                    </a:ext>
                  </a:extLst>
                </a:blip>
              </a:buBlip>
              <a:defRPr sz="1100" b="0" i="0" kern="1200">
                <a:solidFill>
                  <a:schemeClr val="accent4"/>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100" b="0" i="0" kern="1200">
                <a:solidFill>
                  <a:schemeClr val="accent4"/>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sz="2000">
                <a:solidFill>
                  <a:schemeClr val="bg1"/>
                </a:solidFill>
                <a:latin typeface="+mn-lt"/>
                <a:sym typeface="Ubuntu"/>
              </a:rPr>
              <a:t>C’est un modèle éducatif visant à prévenir l’apparition ou l’aggravation de difficultés d’apprentissage et les problèmes de comportement chez les apprenant(e)s. Ce modèle implique un enseignement de grande qualité et des paliers d’intervention adaptés aux besoins des apprenant(e)s. </a:t>
            </a:r>
          </a:p>
          <a:p>
            <a:r>
              <a:rPr lang="fr-CA" sz="2000">
                <a:solidFill>
                  <a:schemeClr val="bg1"/>
                </a:solidFill>
                <a:latin typeface="Ubuntu"/>
              </a:rPr>
              <a:t>Les fonctions numériques au service de la RAI proposent des moyens propres à la FAD pour réguler l'enseignement, organiser les services et travailler de façon collaborative. </a:t>
            </a:r>
          </a:p>
        </p:txBody>
      </p:sp>
      <p:sp>
        <p:nvSpPr>
          <p:cNvPr id="11" name="Rectangle 10">
            <a:extLst>
              <a:ext uri="{FF2B5EF4-FFF2-40B4-BE49-F238E27FC236}">
                <a16:creationId xmlns:a16="http://schemas.microsoft.com/office/drawing/2014/main" id="{D5C8DED8-AAB4-5D4A-BD16-1F40DAD658FB}"/>
              </a:ext>
            </a:extLst>
          </p:cNvPr>
          <p:cNvSpPr/>
          <p:nvPr/>
        </p:nvSpPr>
        <p:spPr>
          <a:xfrm>
            <a:off x="2808515" y="1409540"/>
            <a:ext cx="2427144" cy="707886"/>
          </a:xfrm>
          <a:prstGeom prst="rect">
            <a:avLst/>
          </a:prstGeom>
        </p:spPr>
        <p:txBody>
          <a:bodyPr wrap="squar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12</a:t>
            </a:r>
            <a:br>
              <a:rPr lang="fr-CA" sz="2000">
                <a:solidFill>
                  <a:srgbClr val="FFFFFF"/>
                </a:solidFill>
                <a:latin typeface="Ubuntu" panose="020B0604020202020204" charset="0"/>
              </a:rPr>
            </a:br>
            <a:endParaRPr lang="fr-FR" sz="2000"/>
          </a:p>
        </p:txBody>
      </p:sp>
      <p:pic>
        <p:nvPicPr>
          <p:cNvPr id="2" name="Image 1">
            <a:hlinkClick r:id="rId12"/>
            <a:extLst>
              <a:ext uri="{FF2B5EF4-FFF2-40B4-BE49-F238E27FC236}">
                <a16:creationId xmlns:a16="http://schemas.microsoft.com/office/drawing/2014/main" id="{7027E498-17AA-CB4F-9A6E-5220F0FF1C70}"/>
              </a:ext>
            </a:extLst>
          </p:cNvPr>
          <p:cNvPicPr>
            <a:picLocks noChangeAspect="1"/>
          </p:cNvPicPr>
          <p:nvPr/>
        </p:nvPicPr>
        <p:blipFill>
          <a:blip r:embed="rId13"/>
          <a:stretch>
            <a:fillRect/>
          </a:stretch>
        </p:blipFill>
        <p:spPr>
          <a:xfrm>
            <a:off x="5873057" y="3972720"/>
            <a:ext cx="2853337" cy="1607380"/>
          </a:xfrm>
          <a:prstGeom prst="rect">
            <a:avLst/>
          </a:prstGeom>
          <a:ln>
            <a:solidFill>
              <a:schemeClr val="accent1"/>
            </a:solidFill>
          </a:ln>
        </p:spPr>
      </p:pic>
    </p:spTree>
    <p:extLst>
      <p:ext uri="{BB962C8B-B14F-4D97-AF65-F5344CB8AC3E}">
        <p14:creationId xmlns:p14="http://schemas.microsoft.com/office/powerpoint/2010/main" val="15210103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3E22F123-D9DF-4F4F-858C-DA2D881C4FFD}"/>
              </a:ext>
            </a:extLst>
          </p:cNvPr>
          <p:cNvSpPr/>
          <p:nvPr/>
        </p:nvSpPr>
        <p:spPr>
          <a:xfrm flipH="1">
            <a:off x="9749744" y="0"/>
            <a:ext cx="2479964" cy="6858000"/>
          </a:xfrm>
          <a:prstGeom prst="rect">
            <a:avLst/>
          </a:prstGeom>
          <a:gradFill>
            <a:gsLst>
              <a:gs pos="100000">
                <a:schemeClr val="bg1"/>
              </a:gs>
              <a:gs pos="0">
                <a:schemeClr val="bg2">
                  <a:lumMod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endParaRPr lang="fr-CA">
              <a:solidFill>
                <a:schemeClr val="accent5"/>
              </a:solidFill>
              <a:latin typeface="Viga" panose="020B0800030000020004" pitchFamily="34" charset="77"/>
            </a:endParaRPr>
          </a:p>
        </p:txBody>
      </p:sp>
      <p:sp>
        <p:nvSpPr>
          <p:cNvPr id="34" name="Graphique 11">
            <a:extLst>
              <a:ext uri="{FF2B5EF4-FFF2-40B4-BE49-F238E27FC236}">
                <a16:creationId xmlns:a16="http://schemas.microsoft.com/office/drawing/2014/main" id="{7C387C0D-4A5E-FF4E-95A7-31BEB1828C00}"/>
              </a:ext>
            </a:extLst>
          </p:cNvPr>
          <p:cNvSpPr/>
          <p:nvPr/>
        </p:nvSpPr>
        <p:spPr>
          <a:xfrm>
            <a:off x="6659195" y="4578395"/>
            <a:ext cx="1518284" cy="1526131"/>
          </a:xfrm>
          <a:custGeom>
            <a:avLst/>
            <a:gdLst>
              <a:gd name="connsiteX0" fmla="*/ 184785 w 1518284"/>
              <a:gd name="connsiteY0" fmla="*/ 896662 h 1526131"/>
              <a:gd name="connsiteX1" fmla="*/ 26670 w 1518284"/>
              <a:gd name="connsiteY1" fmla="*/ 987944 h 1526131"/>
              <a:gd name="connsiteX2" fmla="*/ 78105 w 1518284"/>
              <a:gd name="connsiteY2" fmla="*/ 1113458 h 1526131"/>
              <a:gd name="connsiteX3" fmla="*/ 256222 w 1518284"/>
              <a:gd name="connsiteY3" fmla="*/ 1067816 h 1526131"/>
              <a:gd name="connsiteX4" fmla="*/ 373380 w 1518284"/>
              <a:gd name="connsiteY4" fmla="*/ 1205691 h 1526131"/>
              <a:gd name="connsiteX5" fmla="*/ 301942 w 1518284"/>
              <a:gd name="connsiteY5" fmla="*/ 1374945 h 1526131"/>
              <a:gd name="connsiteX6" fmla="*/ 419100 w 1518284"/>
              <a:gd name="connsiteY6" fmla="*/ 1446259 h 1526131"/>
              <a:gd name="connsiteX7" fmla="*/ 536257 w 1518284"/>
              <a:gd name="connsiteY7" fmla="*/ 1305532 h 1526131"/>
              <a:gd name="connsiteX8" fmla="*/ 711517 w 1518284"/>
              <a:gd name="connsiteY8" fmla="*/ 1348320 h 1526131"/>
              <a:gd name="connsiteX9" fmla="*/ 751522 w 1518284"/>
              <a:gd name="connsiteY9" fmla="*/ 1526131 h 1526131"/>
              <a:gd name="connsiteX10" fmla="*/ 886778 w 1518284"/>
              <a:gd name="connsiteY10" fmla="*/ 1514721 h 1526131"/>
              <a:gd name="connsiteX11" fmla="*/ 898207 w 1518284"/>
              <a:gd name="connsiteY11" fmla="*/ 1334057 h 1526131"/>
              <a:gd name="connsiteX12" fmla="*/ 1064895 w 1518284"/>
              <a:gd name="connsiteY12" fmla="*/ 1265596 h 1526131"/>
              <a:gd name="connsiteX13" fmla="*/ 1203007 w 1518284"/>
              <a:gd name="connsiteY13" fmla="*/ 1385404 h 1526131"/>
              <a:gd name="connsiteX14" fmla="*/ 1305878 w 1518284"/>
              <a:gd name="connsiteY14" fmla="*/ 1296974 h 1526131"/>
              <a:gd name="connsiteX15" fmla="*/ 1208723 w 1518284"/>
              <a:gd name="connsiteY15" fmla="*/ 1142935 h 1526131"/>
              <a:gd name="connsiteX16" fmla="*/ 1303020 w 1518284"/>
              <a:gd name="connsiteY16" fmla="*/ 987944 h 1526131"/>
              <a:gd name="connsiteX17" fmla="*/ 1486853 w 1518284"/>
              <a:gd name="connsiteY17" fmla="*/ 1005060 h 1526131"/>
              <a:gd name="connsiteX18" fmla="*/ 1518285 w 1518284"/>
              <a:gd name="connsiteY18" fmla="*/ 872890 h 1526131"/>
              <a:gd name="connsiteX19" fmla="*/ 1348740 w 1518284"/>
              <a:gd name="connsiteY19" fmla="*/ 807281 h 1526131"/>
              <a:gd name="connsiteX20" fmla="*/ 1348740 w 1518284"/>
              <a:gd name="connsiteY20" fmla="*/ 715998 h 1526131"/>
              <a:gd name="connsiteX21" fmla="*/ 1334453 w 1518284"/>
              <a:gd name="connsiteY21" fmla="*/ 630421 h 1526131"/>
              <a:gd name="connsiteX22" fmla="*/ 1492567 w 1518284"/>
              <a:gd name="connsiteY22" fmla="*/ 539138 h 1526131"/>
              <a:gd name="connsiteX23" fmla="*/ 1441133 w 1518284"/>
              <a:gd name="connsiteY23" fmla="*/ 413624 h 1526131"/>
              <a:gd name="connsiteX24" fmla="*/ 1263015 w 1518284"/>
              <a:gd name="connsiteY24" fmla="*/ 459266 h 1526131"/>
              <a:gd name="connsiteX25" fmla="*/ 1145857 w 1518284"/>
              <a:gd name="connsiteY25" fmla="*/ 321391 h 1526131"/>
              <a:gd name="connsiteX26" fmla="*/ 1217295 w 1518284"/>
              <a:gd name="connsiteY26" fmla="*/ 152138 h 1526131"/>
              <a:gd name="connsiteX27" fmla="*/ 1100138 w 1518284"/>
              <a:gd name="connsiteY27" fmla="*/ 80823 h 1526131"/>
              <a:gd name="connsiteX28" fmla="*/ 982028 w 1518284"/>
              <a:gd name="connsiteY28" fmla="*/ 220600 h 1526131"/>
              <a:gd name="connsiteX29" fmla="*/ 806767 w 1518284"/>
              <a:gd name="connsiteY29" fmla="*/ 177811 h 1526131"/>
              <a:gd name="connsiteX30" fmla="*/ 766763 w 1518284"/>
              <a:gd name="connsiteY30" fmla="*/ 0 h 1526131"/>
              <a:gd name="connsiteX31" fmla="*/ 631507 w 1518284"/>
              <a:gd name="connsiteY31" fmla="*/ 11410 h 1526131"/>
              <a:gd name="connsiteX32" fmla="*/ 620078 w 1518284"/>
              <a:gd name="connsiteY32" fmla="*/ 192074 h 1526131"/>
              <a:gd name="connsiteX33" fmla="*/ 453390 w 1518284"/>
              <a:gd name="connsiteY33" fmla="*/ 260536 h 1526131"/>
              <a:gd name="connsiteX34" fmla="*/ 315278 w 1518284"/>
              <a:gd name="connsiteY34" fmla="*/ 140728 h 1526131"/>
              <a:gd name="connsiteX35" fmla="*/ 212407 w 1518284"/>
              <a:gd name="connsiteY35" fmla="*/ 229157 h 1526131"/>
              <a:gd name="connsiteX36" fmla="*/ 309563 w 1518284"/>
              <a:gd name="connsiteY36" fmla="*/ 384148 h 1526131"/>
              <a:gd name="connsiteX37" fmla="*/ 215265 w 1518284"/>
              <a:gd name="connsiteY37" fmla="*/ 539138 h 1526131"/>
              <a:gd name="connsiteX38" fmla="*/ 31432 w 1518284"/>
              <a:gd name="connsiteY38" fmla="*/ 522023 h 1526131"/>
              <a:gd name="connsiteX39" fmla="*/ 0 w 1518284"/>
              <a:gd name="connsiteY39" fmla="*/ 654192 h 1526131"/>
              <a:gd name="connsiteX40" fmla="*/ 169545 w 1518284"/>
              <a:gd name="connsiteY40" fmla="*/ 719802 h 1526131"/>
              <a:gd name="connsiteX41" fmla="*/ 169545 w 1518284"/>
              <a:gd name="connsiteY41" fmla="*/ 811084 h 1526131"/>
              <a:gd name="connsiteX42" fmla="*/ 184785 w 1518284"/>
              <a:gd name="connsiteY42" fmla="*/ 896662 h 152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18284" h="1526131">
                <a:moveTo>
                  <a:pt x="184785" y="896662"/>
                </a:moveTo>
                <a:lnTo>
                  <a:pt x="26670" y="987944"/>
                </a:lnTo>
                <a:lnTo>
                  <a:pt x="78105" y="1113458"/>
                </a:lnTo>
                <a:lnTo>
                  <a:pt x="256222" y="1067816"/>
                </a:lnTo>
                <a:cubicBezTo>
                  <a:pt x="287655" y="1119163"/>
                  <a:pt x="327660" y="1164804"/>
                  <a:pt x="373380" y="1205691"/>
                </a:cubicBezTo>
                <a:lnTo>
                  <a:pt x="301942" y="1374945"/>
                </a:lnTo>
                <a:lnTo>
                  <a:pt x="419100" y="1446259"/>
                </a:lnTo>
                <a:lnTo>
                  <a:pt x="536257" y="1305532"/>
                </a:lnTo>
                <a:cubicBezTo>
                  <a:pt x="590550" y="1328352"/>
                  <a:pt x="650557" y="1342615"/>
                  <a:pt x="711517" y="1348320"/>
                </a:cubicBezTo>
                <a:lnTo>
                  <a:pt x="751522" y="1526131"/>
                </a:lnTo>
                <a:lnTo>
                  <a:pt x="886778" y="1514721"/>
                </a:lnTo>
                <a:lnTo>
                  <a:pt x="898207" y="1334057"/>
                </a:lnTo>
                <a:cubicBezTo>
                  <a:pt x="958215" y="1319794"/>
                  <a:pt x="1015365" y="1296974"/>
                  <a:pt x="1064895" y="1265596"/>
                </a:cubicBezTo>
                <a:lnTo>
                  <a:pt x="1203007" y="1385404"/>
                </a:lnTo>
                <a:lnTo>
                  <a:pt x="1305878" y="1296974"/>
                </a:lnTo>
                <a:lnTo>
                  <a:pt x="1208723" y="1142935"/>
                </a:lnTo>
                <a:cubicBezTo>
                  <a:pt x="1248728" y="1097293"/>
                  <a:pt x="1280160" y="1045947"/>
                  <a:pt x="1303020" y="987944"/>
                </a:cubicBezTo>
                <a:lnTo>
                  <a:pt x="1486853" y="1005060"/>
                </a:lnTo>
                <a:lnTo>
                  <a:pt x="1518285" y="872890"/>
                </a:lnTo>
                <a:lnTo>
                  <a:pt x="1348740" y="807281"/>
                </a:lnTo>
                <a:cubicBezTo>
                  <a:pt x="1351598" y="775902"/>
                  <a:pt x="1351598" y="747377"/>
                  <a:pt x="1348740" y="715998"/>
                </a:cubicBezTo>
                <a:cubicBezTo>
                  <a:pt x="1345883" y="687472"/>
                  <a:pt x="1343025" y="656094"/>
                  <a:pt x="1334453" y="630421"/>
                </a:cubicBezTo>
                <a:lnTo>
                  <a:pt x="1492567" y="539138"/>
                </a:lnTo>
                <a:lnTo>
                  <a:pt x="1441133" y="413624"/>
                </a:lnTo>
                <a:lnTo>
                  <a:pt x="1263015" y="459266"/>
                </a:lnTo>
                <a:cubicBezTo>
                  <a:pt x="1231583" y="407919"/>
                  <a:pt x="1191578" y="362278"/>
                  <a:pt x="1145857" y="321391"/>
                </a:cubicBezTo>
                <a:lnTo>
                  <a:pt x="1217295" y="152138"/>
                </a:lnTo>
                <a:lnTo>
                  <a:pt x="1100138" y="80823"/>
                </a:lnTo>
                <a:lnTo>
                  <a:pt x="982028" y="220600"/>
                </a:lnTo>
                <a:cubicBezTo>
                  <a:pt x="927735" y="197779"/>
                  <a:pt x="867728" y="183516"/>
                  <a:pt x="806767" y="177811"/>
                </a:cubicBezTo>
                <a:lnTo>
                  <a:pt x="766763" y="0"/>
                </a:lnTo>
                <a:lnTo>
                  <a:pt x="631507" y="11410"/>
                </a:lnTo>
                <a:lnTo>
                  <a:pt x="620078" y="192074"/>
                </a:lnTo>
                <a:cubicBezTo>
                  <a:pt x="560070" y="206337"/>
                  <a:pt x="502920" y="229157"/>
                  <a:pt x="453390" y="260536"/>
                </a:cubicBezTo>
                <a:lnTo>
                  <a:pt x="315278" y="140728"/>
                </a:lnTo>
                <a:lnTo>
                  <a:pt x="212407" y="229157"/>
                </a:lnTo>
                <a:lnTo>
                  <a:pt x="309563" y="384148"/>
                </a:lnTo>
                <a:cubicBezTo>
                  <a:pt x="269557" y="429789"/>
                  <a:pt x="238125" y="481136"/>
                  <a:pt x="215265" y="539138"/>
                </a:cubicBezTo>
                <a:lnTo>
                  <a:pt x="31432" y="522023"/>
                </a:lnTo>
                <a:lnTo>
                  <a:pt x="0" y="654192"/>
                </a:lnTo>
                <a:lnTo>
                  <a:pt x="169545" y="719802"/>
                </a:lnTo>
                <a:cubicBezTo>
                  <a:pt x="166688" y="751180"/>
                  <a:pt x="166688" y="779706"/>
                  <a:pt x="169545" y="811084"/>
                </a:cubicBezTo>
                <a:cubicBezTo>
                  <a:pt x="172403" y="839610"/>
                  <a:pt x="178117" y="868136"/>
                  <a:pt x="184785" y="896662"/>
                </a:cubicBezTo>
                <a:close/>
              </a:path>
            </a:pathLst>
          </a:custGeom>
          <a:solidFill>
            <a:schemeClr val="accent3"/>
          </a:solidFill>
          <a:ln w="9525" cap="flat">
            <a:noFill/>
            <a:prstDash val="solid"/>
            <a:miter/>
          </a:ln>
        </p:spPr>
        <p:txBody>
          <a:bodyPr rtlCol="0" anchor="ctr"/>
          <a:lstStyle/>
          <a:p>
            <a:endParaRPr lang="fr-CA"/>
          </a:p>
        </p:txBody>
      </p:sp>
      <p:sp>
        <p:nvSpPr>
          <p:cNvPr id="33" name="Graphique 11">
            <a:extLst>
              <a:ext uri="{FF2B5EF4-FFF2-40B4-BE49-F238E27FC236}">
                <a16:creationId xmlns:a16="http://schemas.microsoft.com/office/drawing/2014/main" id="{7C387C0D-4A5E-FF4E-95A7-31BEB1828C00}"/>
              </a:ext>
            </a:extLst>
          </p:cNvPr>
          <p:cNvSpPr/>
          <p:nvPr/>
        </p:nvSpPr>
        <p:spPr>
          <a:xfrm rot="226914">
            <a:off x="3125295" y="2205856"/>
            <a:ext cx="1517332" cy="1525180"/>
          </a:xfrm>
          <a:custGeom>
            <a:avLst/>
            <a:gdLst>
              <a:gd name="connsiteX0" fmla="*/ 183833 w 1517332"/>
              <a:gd name="connsiteY0" fmla="*/ 895711 h 1525180"/>
              <a:gd name="connsiteX1" fmla="*/ 25718 w 1517332"/>
              <a:gd name="connsiteY1" fmla="*/ 986993 h 1525180"/>
              <a:gd name="connsiteX2" fmla="*/ 77153 w 1517332"/>
              <a:gd name="connsiteY2" fmla="*/ 1112507 h 1525180"/>
              <a:gd name="connsiteX3" fmla="*/ 255270 w 1517332"/>
              <a:gd name="connsiteY3" fmla="*/ 1066866 h 1525180"/>
              <a:gd name="connsiteX4" fmla="*/ 372428 w 1517332"/>
              <a:gd name="connsiteY4" fmla="*/ 1204741 h 1525180"/>
              <a:gd name="connsiteX5" fmla="*/ 300990 w 1517332"/>
              <a:gd name="connsiteY5" fmla="*/ 1373994 h 1525180"/>
              <a:gd name="connsiteX6" fmla="*/ 418148 w 1517332"/>
              <a:gd name="connsiteY6" fmla="*/ 1445308 h 1525180"/>
              <a:gd name="connsiteX7" fmla="*/ 535305 w 1517332"/>
              <a:gd name="connsiteY7" fmla="*/ 1304581 h 1525180"/>
              <a:gd name="connsiteX8" fmla="*/ 710565 w 1517332"/>
              <a:gd name="connsiteY8" fmla="*/ 1347370 h 1525180"/>
              <a:gd name="connsiteX9" fmla="*/ 750570 w 1517332"/>
              <a:gd name="connsiteY9" fmla="*/ 1525180 h 1525180"/>
              <a:gd name="connsiteX10" fmla="*/ 885825 w 1517332"/>
              <a:gd name="connsiteY10" fmla="*/ 1513770 h 1525180"/>
              <a:gd name="connsiteX11" fmla="*/ 897255 w 1517332"/>
              <a:gd name="connsiteY11" fmla="*/ 1333107 h 1525180"/>
              <a:gd name="connsiteX12" fmla="*/ 1063943 w 1517332"/>
              <a:gd name="connsiteY12" fmla="*/ 1264645 h 1525180"/>
              <a:gd name="connsiteX13" fmla="*/ 1202055 w 1517332"/>
              <a:gd name="connsiteY13" fmla="*/ 1384453 h 1525180"/>
              <a:gd name="connsiteX14" fmla="*/ 1304925 w 1517332"/>
              <a:gd name="connsiteY14" fmla="*/ 1296023 h 1525180"/>
              <a:gd name="connsiteX15" fmla="*/ 1207770 w 1517332"/>
              <a:gd name="connsiteY15" fmla="*/ 1141984 h 1525180"/>
              <a:gd name="connsiteX16" fmla="*/ 1302068 w 1517332"/>
              <a:gd name="connsiteY16" fmla="*/ 986993 h 1525180"/>
              <a:gd name="connsiteX17" fmla="*/ 1485900 w 1517332"/>
              <a:gd name="connsiteY17" fmla="*/ 1004109 h 1525180"/>
              <a:gd name="connsiteX18" fmla="*/ 1517333 w 1517332"/>
              <a:gd name="connsiteY18" fmla="*/ 871939 h 1525180"/>
              <a:gd name="connsiteX19" fmla="*/ 1347788 w 1517332"/>
              <a:gd name="connsiteY19" fmla="*/ 806330 h 1525180"/>
              <a:gd name="connsiteX20" fmla="*/ 1347788 w 1517332"/>
              <a:gd name="connsiteY20" fmla="*/ 715047 h 1525180"/>
              <a:gd name="connsiteX21" fmla="*/ 1333500 w 1517332"/>
              <a:gd name="connsiteY21" fmla="*/ 629470 h 1525180"/>
              <a:gd name="connsiteX22" fmla="*/ 1491615 w 1517332"/>
              <a:gd name="connsiteY22" fmla="*/ 538187 h 1525180"/>
              <a:gd name="connsiteX23" fmla="*/ 1440180 w 1517332"/>
              <a:gd name="connsiteY23" fmla="*/ 412673 h 1525180"/>
              <a:gd name="connsiteX24" fmla="*/ 1262063 w 1517332"/>
              <a:gd name="connsiteY24" fmla="*/ 458315 h 1525180"/>
              <a:gd name="connsiteX25" fmla="*/ 1144905 w 1517332"/>
              <a:gd name="connsiteY25" fmla="*/ 320440 h 1525180"/>
              <a:gd name="connsiteX26" fmla="*/ 1216343 w 1517332"/>
              <a:gd name="connsiteY26" fmla="*/ 151187 h 1525180"/>
              <a:gd name="connsiteX27" fmla="*/ 1099185 w 1517332"/>
              <a:gd name="connsiteY27" fmla="*/ 79872 h 1525180"/>
              <a:gd name="connsiteX28" fmla="*/ 982028 w 1517332"/>
              <a:gd name="connsiteY28" fmla="*/ 220600 h 1525180"/>
              <a:gd name="connsiteX29" fmla="*/ 806768 w 1517332"/>
              <a:gd name="connsiteY29" fmla="*/ 177811 h 1525180"/>
              <a:gd name="connsiteX30" fmla="*/ 766763 w 1517332"/>
              <a:gd name="connsiteY30" fmla="*/ 0 h 1525180"/>
              <a:gd name="connsiteX31" fmla="*/ 631508 w 1517332"/>
              <a:gd name="connsiteY31" fmla="*/ 11410 h 1525180"/>
              <a:gd name="connsiteX32" fmla="*/ 620078 w 1517332"/>
              <a:gd name="connsiteY32" fmla="*/ 192074 h 1525180"/>
              <a:gd name="connsiteX33" fmla="*/ 453390 w 1517332"/>
              <a:gd name="connsiteY33" fmla="*/ 260536 h 1525180"/>
              <a:gd name="connsiteX34" fmla="*/ 315278 w 1517332"/>
              <a:gd name="connsiteY34" fmla="*/ 140727 h 1525180"/>
              <a:gd name="connsiteX35" fmla="*/ 212408 w 1517332"/>
              <a:gd name="connsiteY35" fmla="*/ 229157 h 1525180"/>
              <a:gd name="connsiteX36" fmla="*/ 309563 w 1517332"/>
              <a:gd name="connsiteY36" fmla="*/ 384148 h 1525180"/>
              <a:gd name="connsiteX37" fmla="*/ 215265 w 1517332"/>
              <a:gd name="connsiteY37" fmla="*/ 539138 h 1525180"/>
              <a:gd name="connsiteX38" fmla="*/ 31433 w 1517332"/>
              <a:gd name="connsiteY38" fmla="*/ 522022 h 1525180"/>
              <a:gd name="connsiteX39" fmla="*/ 0 w 1517332"/>
              <a:gd name="connsiteY39" fmla="*/ 654192 h 1525180"/>
              <a:gd name="connsiteX40" fmla="*/ 169545 w 1517332"/>
              <a:gd name="connsiteY40" fmla="*/ 719801 h 1525180"/>
              <a:gd name="connsiteX41" fmla="*/ 169545 w 1517332"/>
              <a:gd name="connsiteY41" fmla="*/ 811084 h 1525180"/>
              <a:gd name="connsiteX42" fmla="*/ 183833 w 1517332"/>
              <a:gd name="connsiteY42" fmla="*/ 895711 h 1525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17332" h="1525180">
                <a:moveTo>
                  <a:pt x="183833" y="895711"/>
                </a:moveTo>
                <a:lnTo>
                  <a:pt x="25718" y="986993"/>
                </a:lnTo>
                <a:lnTo>
                  <a:pt x="77153" y="1112507"/>
                </a:lnTo>
                <a:lnTo>
                  <a:pt x="255270" y="1066866"/>
                </a:lnTo>
                <a:cubicBezTo>
                  <a:pt x="286703" y="1118212"/>
                  <a:pt x="326708" y="1163853"/>
                  <a:pt x="372428" y="1204741"/>
                </a:cubicBezTo>
                <a:lnTo>
                  <a:pt x="300990" y="1373994"/>
                </a:lnTo>
                <a:lnTo>
                  <a:pt x="418148" y="1445308"/>
                </a:lnTo>
                <a:lnTo>
                  <a:pt x="535305" y="1304581"/>
                </a:lnTo>
                <a:cubicBezTo>
                  <a:pt x="589598" y="1327401"/>
                  <a:pt x="649605" y="1341664"/>
                  <a:pt x="710565" y="1347370"/>
                </a:cubicBezTo>
                <a:lnTo>
                  <a:pt x="750570" y="1525180"/>
                </a:lnTo>
                <a:lnTo>
                  <a:pt x="885825" y="1513770"/>
                </a:lnTo>
                <a:lnTo>
                  <a:pt x="897255" y="1333107"/>
                </a:lnTo>
                <a:cubicBezTo>
                  <a:pt x="957263" y="1318844"/>
                  <a:pt x="1014413" y="1296023"/>
                  <a:pt x="1063943" y="1264645"/>
                </a:cubicBezTo>
                <a:lnTo>
                  <a:pt x="1202055" y="1384453"/>
                </a:lnTo>
                <a:lnTo>
                  <a:pt x="1304925" y="1296023"/>
                </a:lnTo>
                <a:lnTo>
                  <a:pt x="1207770" y="1141984"/>
                </a:lnTo>
                <a:cubicBezTo>
                  <a:pt x="1247775" y="1096342"/>
                  <a:pt x="1279208" y="1044996"/>
                  <a:pt x="1302068" y="986993"/>
                </a:cubicBezTo>
                <a:lnTo>
                  <a:pt x="1485900" y="1004109"/>
                </a:lnTo>
                <a:lnTo>
                  <a:pt x="1517333" y="871939"/>
                </a:lnTo>
                <a:lnTo>
                  <a:pt x="1347788" y="806330"/>
                </a:lnTo>
                <a:cubicBezTo>
                  <a:pt x="1350645" y="774951"/>
                  <a:pt x="1350645" y="746426"/>
                  <a:pt x="1347788" y="715047"/>
                </a:cubicBezTo>
                <a:cubicBezTo>
                  <a:pt x="1344930" y="686521"/>
                  <a:pt x="1342073" y="655143"/>
                  <a:pt x="1333500" y="629470"/>
                </a:cubicBezTo>
                <a:lnTo>
                  <a:pt x="1491615" y="538187"/>
                </a:lnTo>
                <a:lnTo>
                  <a:pt x="1440180" y="412673"/>
                </a:lnTo>
                <a:lnTo>
                  <a:pt x="1262063" y="458315"/>
                </a:lnTo>
                <a:cubicBezTo>
                  <a:pt x="1230630" y="406968"/>
                  <a:pt x="1190625" y="361327"/>
                  <a:pt x="1144905" y="320440"/>
                </a:cubicBezTo>
                <a:lnTo>
                  <a:pt x="1216343" y="151187"/>
                </a:lnTo>
                <a:lnTo>
                  <a:pt x="1099185" y="79872"/>
                </a:lnTo>
                <a:lnTo>
                  <a:pt x="982028" y="220600"/>
                </a:lnTo>
                <a:cubicBezTo>
                  <a:pt x="927735" y="197779"/>
                  <a:pt x="867728" y="183516"/>
                  <a:pt x="806768" y="177811"/>
                </a:cubicBezTo>
                <a:lnTo>
                  <a:pt x="766763" y="0"/>
                </a:lnTo>
                <a:lnTo>
                  <a:pt x="631508" y="11410"/>
                </a:lnTo>
                <a:lnTo>
                  <a:pt x="620078" y="192074"/>
                </a:lnTo>
                <a:cubicBezTo>
                  <a:pt x="560070" y="206337"/>
                  <a:pt x="502920" y="229157"/>
                  <a:pt x="453390" y="260536"/>
                </a:cubicBezTo>
                <a:lnTo>
                  <a:pt x="315278" y="140727"/>
                </a:lnTo>
                <a:lnTo>
                  <a:pt x="212408" y="229157"/>
                </a:lnTo>
                <a:lnTo>
                  <a:pt x="309563" y="384148"/>
                </a:lnTo>
                <a:cubicBezTo>
                  <a:pt x="269558" y="429789"/>
                  <a:pt x="238125" y="481136"/>
                  <a:pt x="215265" y="539138"/>
                </a:cubicBezTo>
                <a:lnTo>
                  <a:pt x="31433" y="522022"/>
                </a:lnTo>
                <a:lnTo>
                  <a:pt x="0" y="654192"/>
                </a:lnTo>
                <a:lnTo>
                  <a:pt x="169545" y="719801"/>
                </a:lnTo>
                <a:cubicBezTo>
                  <a:pt x="166688" y="751180"/>
                  <a:pt x="166688" y="779706"/>
                  <a:pt x="169545" y="811084"/>
                </a:cubicBezTo>
                <a:cubicBezTo>
                  <a:pt x="172403" y="838659"/>
                  <a:pt x="178118" y="867185"/>
                  <a:pt x="183833" y="895711"/>
                </a:cubicBezTo>
                <a:close/>
              </a:path>
            </a:pathLst>
          </a:custGeom>
          <a:solidFill>
            <a:schemeClr val="accent3"/>
          </a:solidFill>
          <a:ln w="9525" cap="flat">
            <a:noFill/>
            <a:prstDash val="solid"/>
            <a:miter/>
          </a:ln>
        </p:spPr>
        <p:txBody>
          <a:bodyPr rtlCol="0" anchor="ctr"/>
          <a:lstStyle/>
          <a:p>
            <a:endParaRPr lang="fr-CA"/>
          </a:p>
        </p:txBody>
      </p:sp>
      <p:sp>
        <p:nvSpPr>
          <p:cNvPr id="36" name="Graphique 11">
            <a:extLst>
              <a:ext uri="{FF2B5EF4-FFF2-40B4-BE49-F238E27FC236}">
                <a16:creationId xmlns:a16="http://schemas.microsoft.com/office/drawing/2014/main" id="{7C387C0D-4A5E-FF4E-95A7-31BEB1828C00}"/>
              </a:ext>
            </a:extLst>
          </p:cNvPr>
          <p:cNvSpPr/>
          <p:nvPr/>
        </p:nvSpPr>
        <p:spPr>
          <a:xfrm rot="20267467">
            <a:off x="9764709" y="1318831"/>
            <a:ext cx="2070976" cy="2079681"/>
          </a:xfrm>
          <a:custGeom>
            <a:avLst/>
            <a:gdLst>
              <a:gd name="connsiteX0" fmla="*/ 343853 w 1925955"/>
              <a:gd name="connsiteY0" fmla="*/ 554352 h 1934050"/>
              <a:gd name="connsiteX1" fmla="*/ 121920 w 1925955"/>
              <a:gd name="connsiteY1" fmla="*/ 487791 h 1934050"/>
              <a:gd name="connsiteX2" fmla="*/ 50483 w 1925955"/>
              <a:gd name="connsiteY2" fmla="*/ 643733 h 1934050"/>
              <a:gd name="connsiteX3" fmla="*/ 244793 w 1925955"/>
              <a:gd name="connsiteY3" fmla="*/ 767344 h 1934050"/>
              <a:gd name="connsiteX4" fmla="*/ 218123 w 1925955"/>
              <a:gd name="connsiteY4" fmla="*/ 993649 h 1934050"/>
              <a:gd name="connsiteX5" fmla="*/ 0 w 1925955"/>
              <a:gd name="connsiteY5" fmla="*/ 1071620 h 1934050"/>
              <a:gd name="connsiteX6" fmla="*/ 35243 w 1925955"/>
              <a:gd name="connsiteY6" fmla="*/ 1239922 h 1934050"/>
              <a:gd name="connsiteX7" fmla="*/ 265748 w 1925955"/>
              <a:gd name="connsiteY7" fmla="*/ 1225659 h 1934050"/>
              <a:gd name="connsiteX8" fmla="*/ 377190 w 1925955"/>
              <a:gd name="connsiteY8" fmla="*/ 1426291 h 1934050"/>
              <a:gd name="connsiteX9" fmla="*/ 245745 w 1925955"/>
              <a:gd name="connsiteY9" fmla="*/ 1617414 h 1934050"/>
              <a:gd name="connsiteX10" fmla="*/ 372428 w 1925955"/>
              <a:gd name="connsiteY10" fmla="*/ 1734370 h 1934050"/>
              <a:gd name="connsiteX11" fmla="*/ 551498 w 1925955"/>
              <a:gd name="connsiteY11" fmla="*/ 1588888 h 1934050"/>
              <a:gd name="connsiteX12" fmla="*/ 759143 w 1925955"/>
              <a:gd name="connsiteY12" fmla="*/ 1683023 h 1934050"/>
              <a:gd name="connsiteX13" fmla="*/ 764858 w 1925955"/>
              <a:gd name="connsiteY13" fmla="*/ 1915033 h 1934050"/>
              <a:gd name="connsiteX14" fmla="*/ 936308 w 1925955"/>
              <a:gd name="connsiteY14" fmla="*/ 1934050 h 1934050"/>
              <a:gd name="connsiteX15" fmla="*/ 994410 w 1925955"/>
              <a:gd name="connsiteY15" fmla="*/ 1710598 h 1934050"/>
              <a:gd name="connsiteX16" fmla="*/ 1218248 w 1925955"/>
              <a:gd name="connsiteY16" fmla="*/ 1665908 h 1934050"/>
              <a:gd name="connsiteX17" fmla="*/ 1359218 w 1925955"/>
              <a:gd name="connsiteY17" fmla="*/ 1848473 h 1934050"/>
              <a:gd name="connsiteX18" fmla="*/ 1509713 w 1925955"/>
              <a:gd name="connsiteY18" fmla="*/ 1763846 h 1934050"/>
              <a:gd name="connsiteX19" fmla="*/ 1424940 w 1925955"/>
              <a:gd name="connsiteY19" fmla="*/ 1548952 h 1934050"/>
              <a:gd name="connsiteX20" fmla="*/ 1512571 w 1925955"/>
              <a:gd name="connsiteY20" fmla="*/ 1469080 h 1934050"/>
              <a:gd name="connsiteX21" fmla="*/ 1582103 w 1925955"/>
              <a:gd name="connsiteY21" fmla="*/ 1380650 h 1934050"/>
              <a:gd name="connsiteX22" fmla="*/ 1804035 w 1925955"/>
              <a:gd name="connsiteY22" fmla="*/ 1447210 h 1934050"/>
              <a:gd name="connsiteX23" fmla="*/ 1875473 w 1925955"/>
              <a:gd name="connsiteY23" fmla="*/ 1291269 h 1934050"/>
              <a:gd name="connsiteX24" fmla="*/ 1681163 w 1925955"/>
              <a:gd name="connsiteY24" fmla="*/ 1167657 h 1934050"/>
              <a:gd name="connsiteX25" fmla="*/ 1707833 w 1925955"/>
              <a:gd name="connsiteY25" fmla="*/ 941352 h 1934050"/>
              <a:gd name="connsiteX26" fmla="*/ 1925955 w 1925955"/>
              <a:gd name="connsiteY26" fmla="*/ 863381 h 1934050"/>
              <a:gd name="connsiteX27" fmla="*/ 1889760 w 1925955"/>
              <a:gd name="connsiteY27" fmla="*/ 694128 h 1934050"/>
              <a:gd name="connsiteX28" fmla="*/ 1659255 w 1925955"/>
              <a:gd name="connsiteY28" fmla="*/ 708391 h 1934050"/>
              <a:gd name="connsiteX29" fmla="*/ 1547813 w 1925955"/>
              <a:gd name="connsiteY29" fmla="*/ 507760 h 1934050"/>
              <a:gd name="connsiteX30" fmla="*/ 1679258 w 1925955"/>
              <a:gd name="connsiteY30" fmla="*/ 316637 h 1934050"/>
              <a:gd name="connsiteX31" fmla="*/ 1552575 w 1925955"/>
              <a:gd name="connsiteY31" fmla="*/ 199681 h 1934050"/>
              <a:gd name="connsiteX32" fmla="*/ 1373505 w 1925955"/>
              <a:gd name="connsiteY32" fmla="*/ 345162 h 1934050"/>
              <a:gd name="connsiteX33" fmla="*/ 1165860 w 1925955"/>
              <a:gd name="connsiteY33" fmla="*/ 251027 h 1934050"/>
              <a:gd name="connsiteX34" fmla="*/ 1160146 w 1925955"/>
              <a:gd name="connsiteY34" fmla="*/ 19017 h 1934050"/>
              <a:gd name="connsiteX35" fmla="*/ 988695 w 1925955"/>
              <a:gd name="connsiteY35" fmla="*/ 0 h 1934050"/>
              <a:gd name="connsiteX36" fmla="*/ 930593 w 1925955"/>
              <a:gd name="connsiteY36" fmla="*/ 223452 h 1934050"/>
              <a:gd name="connsiteX37" fmla="*/ 706755 w 1925955"/>
              <a:gd name="connsiteY37" fmla="*/ 268143 h 1934050"/>
              <a:gd name="connsiteX38" fmla="*/ 565785 w 1925955"/>
              <a:gd name="connsiteY38" fmla="*/ 86528 h 1934050"/>
              <a:gd name="connsiteX39" fmla="*/ 415290 w 1925955"/>
              <a:gd name="connsiteY39" fmla="*/ 171155 h 1934050"/>
              <a:gd name="connsiteX40" fmla="*/ 500063 w 1925955"/>
              <a:gd name="connsiteY40" fmla="*/ 386049 h 1934050"/>
              <a:gd name="connsiteX41" fmla="*/ 412433 w 1925955"/>
              <a:gd name="connsiteY41" fmla="*/ 465922 h 1934050"/>
              <a:gd name="connsiteX42" fmla="*/ 343853 w 1925955"/>
              <a:gd name="connsiteY42" fmla="*/ 554352 h 193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25955" h="1934050">
                <a:moveTo>
                  <a:pt x="343853" y="554352"/>
                </a:moveTo>
                <a:lnTo>
                  <a:pt x="121920" y="487791"/>
                </a:lnTo>
                <a:lnTo>
                  <a:pt x="50483" y="643733"/>
                </a:lnTo>
                <a:lnTo>
                  <a:pt x="244793" y="767344"/>
                </a:lnTo>
                <a:cubicBezTo>
                  <a:pt x="223838" y="841512"/>
                  <a:pt x="216218" y="917580"/>
                  <a:pt x="218123" y="993649"/>
                </a:cubicBezTo>
                <a:lnTo>
                  <a:pt x="0" y="1071620"/>
                </a:lnTo>
                <a:lnTo>
                  <a:pt x="35243" y="1239922"/>
                </a:lnTo>
                <a:lnTo>
                  <a:pt x="265748" y="1225659"/>
                </a:lnTo>
                <a:cubicBezTo>
                  <a:pt x="292418" y="1296974"/>
                  <a:pt x="329565" y="1363534"/>
                  <a:pt x="377190" y="1426291"/>
                </a:cubicBezTo>
                <a:lnTo>
                  <a:pt x="245745" y="1617414"/>
                </a:lnTo>
                <a:lnTo>
                  <a:pt x="372428" y="1734370"/>
                </a:lnTo>
                <a:lnTo>
                  <a:pt x="551498" y="1588888"/>
                </a:lnTo>
                <a:cubicBezTo>
                  <a:pt x="617220" y="1632628"/>
                  <a:pt x="685800" y="1664006"/>
                  <a:pt x="759143" y="1683023"/>
                </a:cubicBezTo>
                <a:lnTo>
                  <a:pt x="764858" y="1915033"/>
                </a:lnTo>
                <a:lnTo>
                  <a:pt x="936308" y="1934050"/>
                </a:lnTo>
                <a:lnTo>
                  <a:pt x="994410" y="1710598"/>
                </a:lnTo>
                <a:cubicBezTo>
                  <a:pt x="1071563" y="1706795"/>
                  <a:pt x="1146810" y="1692532"/>
                  <a:pt x="1218248" y="1665908"/>
                </a:cubicBezTo>
                <a:lnTo>
                  <a:pt x="1359218" y="1848473"/>
                </a:lnTo>
                <a:lnTo>
                  <a:pt x="1509713" y="1763846"/>
                </a:lnTo>
                <a:lnTo>
                  <a:pt x="1424940" y="1548952"/>
                </a:lnTo>
                <a:cubicBezTo>
                  <a:pt x="1456373" y="1525180"/>
                  <a:pt x="1483996" y="1499507"/>
                  <a:pt x="1512571" y="1469080"/>
                </a:cubicBezTo>
                <a:cubicBezTo>
                  <a:pt x="1539240" y="1441505"/>
                  <a:pt x="1562100" y="1412028"/>
                  <a:pt x="1582103" y="1380650"/>
                </a:cubicBezTo>
                <a:lnTo>
                  <a:pt x="1804035" y="1447210"/>
                </a:lnTo>
                <a:lnTo>
                  <a:pt x="1875473" y="1291269"/>
                </a:lnTo>
                <a:lnTo>
                  <a:pt x="1681163" y="1167657"/>
                </a:lnTo>
                <a:cubicBezTo>
                  <a:pt x="1702118" y="1093490"/>
                  <a:pt x="1709738" y="1017421"/>
                  <a:pt x="1707833" y="941352"/>
                </a:cubicBezTo>
                <a:lnTo>
                  <a:pt x="1925955" y="863381"/>
                </a:lnTo>
                <a:lnTo>
                  <a:pt x="1889760" y="694128"/>
                </a:lnTo>
                <a:lnTo>
                  <a:pt x="1659255" y="708391"/>
                </a:lnTo>
                <a:cubicBezTo>
                  <a:pt x="1632585" y="637077"/>
                  <a:pt x="1595438" y="570516"/>
                  <a:pt x="1547813" y="507760"/>
                </a:cubicBezTo>
                <a:lnTo>
                  <a:pt x="1679258" y="316637"/>
                </a:lnTo>
                <a:lnTo>
                  <a:pt x="1552575" y="199681"/>
                </a:lnTo>
                <a:lnTo>
                  <a:pt x="1373505" y="345162"/>
                </a:lnTo>
                <a:cubicBezTo>
                  <a:pt x="1307783" y="301423"/>
                  <a:pt x="1239203" y="270044"/>
                  <a:pt x="1165860" y="251027"/>
                </a:cubicBezTo>
                <a:lnTo>
                  <a:pt x="1160146" y="19017"/>
                </a:lnTo>
                <a:lnTo>
                  <a:pt x="988695" y="0"/>
                </a:lnTo>
                <a:lnTo>
                  <a:pt x="930593" y="223452"/>
                </a:lnTo>
                <a:cubicBezTo>
                  <a:pt x="853440" y="227256"/>
                  <a:pt x="778193" y="241519"/>
                  <a:pt x="706755" y="268143"/>
                </a:cubicBezTo>
                <a:lnTo>
                  <a:pt x="565785" y="86528"/>
                </a:lnTo>
                <a:lnTo>
                  <a:pt x="415290" y="171155"/>
                </a:lnTo>
                <a:lnTo>
                  <a:pt x="500063" y="386049"/>
                </a:lnTo>
                <a:cubicBezTo>
                  <a:pt x="468630" y="409821"/>
                  <a:pt x="441008" y="435494"/>
                  <a:pt x="412433" y="465922"/>
                </a:cubicBezTo>
                <a:cubicBezTo>
                  <a:pt x="388620" y="494448"/>
                  <a:pt x="365760" y="523924"/>
                  <a:pt x="343853" y="554352"/>
                </a:cubicBezTo>
                <a:close/>
              </a:path>
            </a:pathLst>
          </a:custGeom>
          <a:solidFill>
            <a:schemeClr val="accent3"/>
          </a:solidFill>
          <a:ln w="9525" cap="flat">
            <a:noFill/>
            <a:prstDash val="solid"/>
            <a:miter/>
          </a:ln>
        </p:spPr>
        <p:txBody>
          <a:bodyPr rtlCol="0" anchor="ctr"/>
          <a:lstStyle/>
          <a:p>
            <a:endParaRPr lang="fr-CA"/>
          </a:p>
        </p:txBody>
      </p:sp>
      <p:sp>
        <p:nvSpPr>
          <p:cNvPr id="13" name="Rectangle 12">
            <a:extLst>
              <a:ext uri="{FF2B5EF4-FFF2-40B4-BE49-F238E27FC236}">
                <a16:creationId xmlns:a16="http://schemas.microsoft.com/office/drawing/2014/main" id="{3EE6739B-9533-9946-BEF5-65D8193B1A62}"/>
              </a:ext>
            </a:extLst>
          </p:cNvPr>
          <p:cNvSpPr/>
          <p:nvPr/>
        </p:nvSpPr>
        <p:spPr>
          <a:xfrm>
            <a:off x="2710814" y="1404687"/>
            <a:ext cx="2841951" cy="615553"/>
          </a:xfrm>
          <a:prstGeom prst="rect">
            <a:avLst/>
          </a:prstGeom>
        </p:spPr>
        <p:txBody>
          <a:bodyPr wrap="square" lIns="0" tIns="0" rIns="0" bIns="0">
            <a:spAutoFit/>
          </a:bodyPr>
          <a:lstStyle/>
          <a:p>
            <a:r>
              <a:rPr lang="fr-CA" sz="1000">
                <a:solidFill>
                  <a:schemeClr val="accent6"/>
                </a:solidFill>
                <a:latin typeface="Ubuntu" panose="020B0504030602030204" pitchFamily="34" charset="0"/>
              </a:rPr>
              <a:t>La réponse des élèves à l’intervention fournit aux intervenant(e)s les informations nécessaires pour choisir les services les mieux adaptés à leurs besoins.</a:t>
            </a:r>
          </a:p>
        </p:txBody>
      </p:sp>
      <p:sp>
        <p:nvSpPr>
          <p:cNvPr id="14" name="Rectangle 13">
            <a:extLst>
              <a:ext uri="{FF2B5EF4-FFF2-40B4-BE49-F238E27FC236}">
                <a16:creationId xmlns:a16="http://schemas.microsoft.com/office/drawing/2014/main" id="{A8CC29F6-F563-D749-8D47-BF236768D400}"/>
              </a:ext>
            </a:extLst>
          </p:cNvPr>
          <p:cNvSpPr/>
          <p:nvPr/>
        </p:nvSpPr>
        <p:spPr>
          <a:xfrm>
            <a:off x="2710814" y="4074875"/>
            <a:ext cx="1234462" cy="1231106"/>
          </a:xfrm>
          <a:prstGeom prst="rect">
            <a:avLst/>
          </a:prstGeom>
        </p:spPr>
        <p:txBody>
          <a:bodyPr wrap="square" lIns="0" tIns="0" rIns="0" bIns="0">
            <a:spAutoFit/>
          </a:bodyPr>
          <a:lstStyle/>
          <a:p>
            <a:r>
              <a:rPr lang="fr-CA" sz="1000">
                <a:solidFill>
                  <a:schemeClr val="accent6"/>
                </a:solidFill>
                <a:latin typeface="Ubuntu" panose="020B0504030602030204" pitchFamily="34" charset="0"/>
              </a:rPr>
              <a:t>Les intervenant(e)s</a:t>
            </a:r>
            <a:br>
              <a:rPr lang="fr-CA" sz="1000">
                <a:solidFill>
                  <a:schemeClr val="accent6"/>
                </a:solidFill>
                <a:latin typeface="Ubuntu" panose="020B0504030602030204" pitchFamily="34" charset="0"/>
              </a:rPr>
            </a:br>
            <a:r>
              <a:rPr lang="fr-CA" sz="1000">
                <a:solidFill>
                  <a:schemeClr val="accent6"/>
                </a:solidFill>
                <a:latin typeface="Ubuntu" panose="020B0504030602030204" pitchFamily="34" charset="0"/>
              </a:rPr>
              <a:t>misent sur des pratiques d’enseignement validées par la recherche pour améliorer la qualité des apprentissages.</a:t>
            </a:r>
          </a:p>
        </p:txBody>
      </p:sp>
      <p:sp>
        <p:nvSpPr>
          <p:cNvPr id="15" name="Rectangle 14">
            <a:extLst>
              <a:ext uri="{FF2B5EF4-FFF2-40B4-BE49-F238E27FC236}">
                <a16:creationId xmlns:a16="http://schemas.microsoft.com/office/drawing/2014/main" id="{A39CCE7C-79EF-1D45-A8AE-AF6B4C5C15F6}"/>
              </a:ext>
            </a:extLst>
          </p:cNvPr>
          <p:cNvSpPr/>
          <p:nvPr/>
        </p:nvSpPr>
        <p:spPr>
          <a:xfrm>
            <a:off x="4733933" y="5901139"/>
            <a:ext cx="2007773" cy="307777"/>
          </a:xfrm>
          <a:prstGeom prst="rect">
            <a:avLst/>
          </a:prstGeom>
        </p:spPr>
        <p:txBody>
          <a:bodyPr wrap="square" lIns="0" tIns="0" rIns="0" bIns="0">
            <a:spAutoFit/>
          </a:bodyPr>
          <a:lstStyle/>
          <a:p>
            <a:r>
              <a:rPr lang="fr-CA" sz="1000">
                <a:solidFill>
                  <a:schemeClr val="accent6"/>
                </a:solidFill>
                <a:latin typeface="Ubuntu" panose="020B0504030602030204" pitchFamily="34" charset="0"/>
              </a:rPr>
              <a:t>Des outils numériques facilitent la collecte et l’analyse de données.</a:t>
            </a:r>
          </a:p>
        </p:txBody>
      </p:sp>
      <p:sp>
        <p:nvSpPr>
          <p:cNvPr id="16" name="Rectangle 15">
            <a:extLst>
              <a:ext uri="{FF2B5EF4-FFF2-40B4-BE49-F238E27FC236}">
                <a16:creationId xmlns:a16="http://schemas.microsoft.com/office/drawing/2014/main" id="{ED142839-D10E-484E-9D4C-030482CA0667}"/>
              </a:ext>
            </a:extLst>
          </p:cNvPr>
          <p:cNvSpPr/>
          <p:nvPr/>
        </p:nvSpPr>
        <p:spPr>
          <a:xfrm>
            <a:off x="8471122" y="5449525"/>
            <a:ext cx="2244823" cy="615553"/>
          </a:xfrm>
          <a:prstGeom prst="rect">
            <a:avLst/>
          </a:prstGeom>
        </p:spPr>
        <p:txBody>
          <a:bodyPr wrap="square" lIns="0" tIns="0" rIns="0" bIns="0">
            <a:spAutoFit/>
          </a:bodyPr>
          <a:lstStyle/>
          <a:p>
            <a:r>
              <a:rPr lang="fr-CA" sz="1000">
                <a:solidFill>
                  <a:schemeClr val="accent6"/>
                </a:solidFill>
                <a:latin typeface="Ubuntu" panose="020B0504030602030204" pitchFamily="34" charset="0"/>
              </a:rPr>
              <a:t>La technologie offre plusieurs options pour permettre aux intervenant(e)s d’échanger, de garder des traces et d’y accéder facilement.</a:t>
            </a:r>
          </a:p>
        </p:txBody>
      </p:sp>
      <p:sp>
        <p:nvSpPr>
          <p:cNvPr id="17" name="Rectangle 16">
            <a:extLst>
              <a:ext uri="{FF2B5EF4-FFF2-40B4-BE49-F238E27FC236}">
                <a16:creationId xmlns:a16="http://schemas.microsoft.com/office/drawing/2014/main" id="{A452F721-BF74-4E4C-A57F-5C5BD0048842}"/>
              </a:ext>
            </a:extLst>
          </p:cNvPr>
          <p:cNvSpPr/>
          <p:nvPr/>
        </p:nvSpPr>
        <p:spPr>
          <a:xfrm>
            <a:off x="8217680" y="1404687"/>
            <a:ext cx="1532064" cy="923330"/>
          </a:xfrm>
          <a:prstGeom prst="rect">
            <a:avLst/>
          </a:prstGeom>
        </p:spPr>
        <p:txBody>
          <a:bodyPr wrap="square" lIns="0" tIns="0" rIns="0" bIns="0">
            <a:spAutoFit/>
          </a:bodyPr>
          <a:lstStyle/>
          <a:p>
            <a:r>
              <a:rPr lang="fr-CA" sz="1000">
                <a:solidFill>
                  <a:schemeClr val="accent6"/>
                </a:solidFill>
                <a:latin typeface="Ubuntu" panose="020B0504030602030204" pitchFamily="34" charset="0"/>
              </a:rPr>
              <a:t>Le travail collaboratif permet à chacun(e) de mettre ses ressources à profit pour mener à une plus grande réussite des apprenant(e)s.</a:t>
            </a:r>
          </a:p>
        </p:txBody>
      </p:sp>
      <p:sp>
        <p:nvSpPr>
          <p:cNvPr id="19" name="Rectangle 18">
            <a:extLst>
              <a:ext uri="{FF2B5EF4-FFF2-40B4-BE49-F238E27FC236}">
                <a16:creationId xmlns:a16="http://schemas.microsoft.com/office/drawing/2014/main" id="{7D154935-A314-8C45-ADF2-3FE1366D98A4}"/>
              </a:ext>
            </a:extLst>
          </p:cNvPr>
          <p:cNvSpPr/>
          <p:nvPr/>
        </p:nvSpPr>
        <p:spPr>
          <a:xfrm>
            <a:off x="3302070" y="2827927"/>
            <a:ext cx="1163782" cy="307777"/>
          </a:xfrm>
          <a:prstGeom prst="rect">
            <a:avLst/>
          </a:prstGeom>
        </p:spPr>
        <p:txBody>
          <a:bodyPr wrap="square" lIns="0" tIns="0" rIns="0" bIns="0">
            <a:spAutoFit/>
          </a:bodyPr>
          <a:lstStyle/>
          <a:p>
            <a:pPr algn="ctr"/>
            <a:r>
              <a:rPr lang="fr-CA" sz="1000" b="1">
                <a:solidFill>
                  <a:schemeClr val="accent6"/>
                </a:solidFill>
                <a:latin typeface="Ubuntu" panose="020B0504030602030204" pitchFamily="34" charset="0"/>
              </a:rPr>
              <a:t>Pédagogie</a:t>
            </a:r>
            <a:br>
              <a:rPr lang="fr-CA" sz="1000" b="1">
                <a:solidFill>
                  <a:schemeClr val="accent6"/>
                </a:solidFill>
                <a:latin typeface="Ubuntu" panose="020B0504030602030204" pitchFamily="34" charset="0"/>
              </a:rPr>
            </a:br>
            <a:r>
              <a:rPr lang="fr-CA" sz="1000" b="1">
                <a:solidFill>
                  <a:schemeClr val="accent6"/>
                </a:solidFill>
                <a:latin typeface="Ubuntu" panose="020B0504030602030204" pitchFamily="34" charset="0"/>
              </a:rPr>
              <a:t>inclusive</a:t>
            </a:r>
          </a:p>
        </p:txBody>
      </p:sp>
      <p:sp>
        <p:nvSpPr>
          <p:cNvPr id="21" name="Rectangle 20">
            <a:extLst>
              <a:ext uri="{FF2B5EF4-FFF2-40B4-BE49-F238E27FC236}">
                <a16:creationId xmlns:a16="http://schemas.microsoft.com/office/drawing/2014/main" id="{16C6AB91-E847-6349-8180-B915D434CB4F}"/>
              </a:ext>
            </a:extLst>
          </p:cNvPr>
          <p:cNvSpPr/>
          <p:nvPr/>
        </p:nvSpPr>
        <p:spPr>
          <a:xfrm>
            <a:off x="8401807" y="3169090"/>
            <a:ext cx="1385645" cy="1128514"/>
          </a:xfrm>
          <a:prstGeom prst="rect">
            <a:avLst/>
          </a:prstGeom>
        </p:spPr>
        <p:txBody>
          <a:bodyPr wrap="square" lIns="0" tIns="0" rIns="0" bIns="0">
            <a:spAutoFit/>
          </a:bodyPr>
          <a:lstStyle/>
          <a:p>
            <a:pPr>
              <a:spcAft>
                <a:spcPts val="400"/>
              </a:spcAft>
            </a:pPr>
            <a:r>
              <a:rPr lang="fr-CA" sz="1000" b="1">
                <a:solidFill>
                  <a:schemeClr val="accent6"/>
                </a:solidFill>
                <a:latin typeface="Ubuntu" panose="020B0504030602030204" pitchFamily="34" charset="0"/>
              </a:rPr>
              <a:t>Intensification</a:t>
            </a:r>
            <a:br>
              <a:rPr lang="fr-CA" sz="1000" b="1">
                <a:solidFill>
                  <a:schemeClr val="accent6"/>
                </a:solidFill>
                <a:latin typeface="Ubuntu" panose="020B0504030602030204" pitchFamily="34" charset="0"/>
              </a:rPr>
            </a:br>
            <a:r>
              <a:rPr lang="fr-CA" sz="1000" b="1">
                <a:solidFill>
                  <a:schemeClr val="accent6"/>
                </a:solidFill>
                <a:latin typeface="Ubuntu" panose="020B0504030602030204" pitchFamily="34" charset="0"/>
              </a:rPr>
              <a:t>de l’intervention</a:t>
            </a:r>
          </a:p>
          <a:p>
            <a:pPr marL="171450" indent="-171450">
              <a:buBlip>
                <a:blip r:embed="rId3">
                  <a:extLst>
                    <a:ext uri="{96DAC541-7B7A-43D3-8B79-37D633B846F1}">
                      <asvg:svgBlip xmlns:asvg="http://schemas.microsoft.com/office/drawing/2016/SVG/main" r:embed="rId4"/>
                    </a:ext>
                  </a:extLst>
                </a:blip>
              </a:buBlip>
            </a:pPr>
            <a:r>
              <a:rPr lang="fr-CA" sz="1000">
                <a:solidFill>
                  <a:schemeClr val="accent6"/>
                </a:solidFill>
                <a:latin typeface="Ubuntu" panose="020B0504030602030204" pitchFamily="34" charset="0"/>
              </a:rPr>
              <a:t>Différenciation pédagogique</a:t>
            </a:r>
          </a:p>
          <a:p>
            <a:pPr marL="171450" indent="-171450">
              <a:buBlip>
                <a:blip r:embed="rId3">
                  <a:extLst>
                    <a:ext uri="{96DAC541-7B7A-43D3-8B79-37D633B846F1}">
                      <asvg:svgBlip xmlns:asvg="http://schemas.microsoft.com/office/drawing/2016/SVG/main" r:embed="rId4"/>
                    </a:ext>
                  </a:extLst>
                </a:blip>
              </a:buBlip>
            </a:pPr>
            <a:r>
              <a:rPr lang="fr-CA" sz="1000">
                <a:solidFill>
                  <a:schemeClr val="accent6"/>
                </a:solidFill>
                <a:latin typeface="Ubuntu" panose="020B0504030602030204" pitchFamily="34" charset="0"/>
              </a:rPr>
              <a:t>Modèle à 3 niveaux</a:t>
            </a:r>
          </a:p>
          <a:p>
            <a:pPr marL="171450" indent="-171450">
              <a:buBlip>
                <a:blip r:embed="rId3">
                  <a:extLst>
                    <a:ext uri="{96DAC541-7B7A-43D3-8B79-37D633B846F1}">
                      <asvg:svgBlip xmlns:asvg="http://schemas.microsoft.com/office/drawing/2016/SVG/main" r:embed="rId4"/>
                    </a:ext>
                  </a:extLst>
                </a:blip>
              </a:buBlip>
            </a:pPr>
            <a:r>
              <a:rPr lang="fr-CA" sz="1000">
                <a:solidFill>
                  <a:schemeClr val="accent6"/>
                </a:solidFill>
                <a:latin typeface="Ubuntu" panose="020B0504030602030204" pitchFamily="34" charset="0"/>
              </a:rPr>
              <a:t>Regroupements </a:t>
            </a:r>
            <a:br>
              <a:rPr lang="fr-CA" sz="1000">
                <a:solidFill>
                  <a:schemeClr val="accent6"/>
                </a:solidFill>
                <a:latin typeface="Ubuntu" panose="020B0504030602030204" pitchFamily="34" charset="0"/>
              </a:rPr>
            </a:br>
            <a:r>
              <a:rPr lang="fr-CA" sz="1000">
                <a:solidFill>
                  <a:schemeClr val="accent6"/>
                </a:solidFill>
                <a:latin typeface="Ubuntu" panose="020B0504030602030204" pitchFamily="34" charset="0"/>
              </a:rPr>
              <a:t>flexibles</a:t>
            </a:r>
          </a:p>
        </p:txBody>
      </p:sp>
      <p:sp>
        <p:nvSpPr>
          <p:cNvPr id="22" name="Rectangle 21">
            <a:extLst>
              <a:ext uri="{FF2B5EF4-FFF2-40B4-BE49-F238E27FC236}">
                <a16:creationId xmlns:a16="http://schemas.microsoft.com/office/drawing/2014/main" id="{D87F8800-FC0A-0A44-90A4-309F6B283C5F}"/>
              </a:ext>
            </a:extLst>
          </p:cNvPr>
          <p:cNvSpPr/>
          <p:nvPr/>
        </p:nvSpPr>
        <p:spPr>
          <a:xfrm>
            <a:off x="4928358" y="3842365"/>
            <a:ext cx="1540166" cy="974626"/>
          </a:xfrm>
          <a:prstGeom prst="rect">
            <a:avLst/>
          </a:prstGeom>
        </p:spPr>
        <p:txBody>
          <a:bodyPr wrap="square" lIns="0" tIns="0" rIns="0" bIns="0">
            <a:spAutoFit/>
          </a:bodyPr>
          <a:lstStyle/>
          <a:p>
            <a:pPr>
              <a:spcAft>
                <a:spcPts val="400"/>
              </a:spcAft>
            </a:pPr>
            <a:r>
              <a:rPr lang="fr-CA" sz="1000" b="1">
                <a:solidFill>
                  <a:schemeClr val="accent6"/>
                </a:solidFill>
                <a:latin typeface="Ubuntu" panose="020B0504030602030204" pitchFamily="34" charset="0"/>
              </a:rPr>
              <a:t>Enseignement </a:t>
            </a:r>
            <a:br>
              <a:rPr lang="fr-CA" sz="1000" b="1">
                <a:solidFill>
                  <a:schemeClr val="accent6"/>
                </a:solidFill>
                <a:latin typeface="Ubuntu" panose="020B0504030602030204" pitchFamily="34" charset="0"/>
              </a:rPr>
            </a:br>
            <a:r>
              <a:rPr lang="fr-CA" sz="1000" b="1">
                <a:solidFill>
                  <a:schemeClr val="accent6"/>
                </a:solidFill>
                <a:latin typeface="Ubuntu" panose="020B0504030602030204" pitchFamily="34" charset="0"/>
              </a:rPr>
              <a:t>de qualité et </a:t>
            </a:r>
            <a:br>
              <a:rPr lang="fr-CA" sz="1000" b="1">
                <a:solidFill>
                  <a:schemeClr val="accent6"/>
                </a:solidFill>
                <a:latin typeface="Ubuntu" panose="020B0504030602030204" pitchFamily="34" charset="0"/>
              </a:rPr>
            </a:br>
            <a:r>
              <a:rPr lang="fr-CA" sz="1000" b="1">
                <a:solidFill>
                  <a:schemeClr val="accent6"/>
                </a:solidFill>
                <a:latin typeface="Ubuntu" panose="020B0504030602030204" pitchFamily="34" charset="0"/>
              </a:rPr>
              <a:t>suivi des progrès</a:t>
            </a:r>
          </a:p>
          <a:p>
            <a:pPr marL="177800" indent="-169863">
              <a:buBlip>
                <a:blip r:embed="rId3">
                  <a:extLst>
                    <a:ext uri="{96DAC541-7B7A-43D3-8B79-37D633B846F1}">
                      <asvg:svgBlip xmlns:asvg="http://schemas.microsoft.com/office/drawing/2016/SVG/main" r:embed="rId4"/>
                    </a:ext>
                  </a:extLst>
                </a:blip>
              </a:buBlip>
            </a:pPr>
            <a:r>
              <a:rPr lang="fr-CA" sz="1000">
                <a:solidFill>
                  <a:schemeClr val="accent6"/>
                </a:solidFill>
                <a:latin typeface="Ubuntu" panose="020B0504030602030204" pitchFamily="34" charset="0"/>
              </a:rPr>
              <a:t>Intervention précoce</a:t>
            </a:r>
          </a:p>
          <a:p>
            <a:pPr marL="177800" indent="-169863">
              <a:buBlip>
                <a:blip r:embed="rId3">
                  <a:extLst>
                    <a:ext uri="{96DAC541-7B7A-43D3-8B79-37D633B846F1}">
                      <asvg:svgBlip xmlns:asvg="http://schemas.microsoft.com/office/drawing/2016/SVG/main" r:embed="rId4"/>
                    </a:ext>
                  </a:extLst>
                </a:blip>
              </a:buBlip>
            </a:pPr>
            <a:r>
              <a:rPr lang="fr-CA" sz="1000">
                <a:solidFill>
                  <a:schemeClr val="accent6"/>
                </a:solidFill>
                <a:latin typeface="Ubuntu" panose="020B0504030602030204" pitchFamily="34" charset="0"/>
              </a:rPr>
              <a:t>Évaluation continue</a:t>
            </a:r>
          </a:p>
          <a:p>
            <a:pPr marL="177800" indent="-169863">
              <a:buBlip>
                <a:blip r:embed="rId3">
                  <a:extLst>
                    <a:ext uri="{96DAC541-7B7A-43D3-8B79-37D633B846F1}">
                      <asvg:svgBlip xmlns:asvg="http://schemas.microsoft.com/office/drawing/2016/SVG/main" r:embed="rId4"/>
                    </a:ext>
                  </a:extLst>
                </a:blip>
              </a:buBlip>
            </a:pPr>
            <a:r>
              <a:rPr lang="fr-CA" sz="1000">
                <a:solidFill>
                  <a:schemeClr val="accent6"/>
                </a:solidFill>
                <a:latin typeface="Ubuntu" panose="020B0504030602030204" pitchFamily="34" charset="0"/>
              </a:rPr>
              <a:t>Rétroaction</a:t>
            </a:r>
          </a:p>
        </p:txBody>
      </p:sp>
      <p:sp>
        <p:nvSpPr>
          <p:cNvPr id="24" name="Rectangle 23">
            <a:extLst>
              <a:ext uri="{FF2B5EF4-FFF2-40B4-BE49-F238E27FC236}">
                <a16:creationId xmlns:a16="http://schemas.microsoft.com/office/drawing/2014/main" id="{F19B1914-90B2-2F4E-ACB2-92091B62979C}"/>
              </a:ext>
            </a:extLst>
          </p:cNvPr>
          <p:cNvSpPr/>
          <p:nvPr/>
        </p:nvSpPr>
        <p:spPr>
          <a:xfrm>
            <a:off x="6836446" y="5164191"/>
            <a:ext cx="1163782" cy="307777"/>
          </a:xfrm>
          <a:prstGeom prst="rect">
            <a:avLst/>
          </a:prstGeom>
        </p:spPr>
        <p:txBody>
          <a:bodyPr wrap="square" lIns="0" tIns="0" rIns="0" bIns="0">
            <a:spAutoFit/>
          </a:bodyPr>
          <a:lstStyle/>
          <a:p>
            <a:pPr algn="ctr"/>
            <a:r>
              <a:rPr lang="fr-CA" sz="1000" b="1">
                <a:solidFill>
                  <a:schemeClr val="accent6"/>
                </a:solidFill>
                <a:latin typeface="Ubuntu" panose="020B0504030602030204" pitchFamily="34" charset="0"/>
              </a:rPr>
              <a:t>Outils</a:t>
            </a:r>
          </a:p>
          <a:p>
            <a:pPr algn="ctr"/>
            <a:r>
              <a:rPr lang="fr-CA" sz="1000" b="1">
                <a:solidFill>
                  <a:schemeClr val="accent6"/>
                </a:solidFill>
                <a:latin typeface="Ubuntu" panose="020B0504030602030204" pitchFamily="34" charset="0"/>
              </a:rPr>
              <a:t>numériques</a:t>
            </a:r>
          </a:p>
        </p:txBody>
      </p:sp>
      <p:sp>
        <p:nvSpPr>
          <p:cNvPr id="25" name="Rectangle 24">
            <a:extLst>
              <a:ext uri="{FF2B5EF4-FFF2-40B4-BE49-F238E27FC236}">
                <a16:creationId xmlns:a16="http://schemas.microsoft.com/office/drawing/2014/main" id="{3447D082-B405-994A-BB1E-61937CEA4E61}"/>
              </a:ext>
            </a:extLst>
          </p:cNvPr>
          <p:cNvSpPr/>
          <p:nvPr/>
        </p:nvSpPr>
        <p:spPr>
          <a:xfrm>
            <a:off x="10020694" y="2007158"/>
            <a:ext cx="1562783" cy="666849"/>
          </a:xfrm>
          <a:prstGeom prst="rect">
            <a:avLst/>
          </a:prstGeom>
        </p:spPr>
        <p:txBody>
          <a:bodyPr wrap="square" lIns="0" tIns="0" rIns="0" bIns="0">
            <a:spAutoFit/>
          </a:bodyPr>
          <a:lstStyle/>
          <a:p>
            <a:pPr algn="ctr">
              <a:spcAft>
                <a:spcPts val="400"/>
              </a:spcAft>
            </a:pPr>
            <a:r>
              <a:rPr lang="fr-CA" sz="1000" b="1">
                <a:solidFill>
                  <a:schemeClr val="accent6"/>
                </a:solidFill>
                <a:latin typeface="Ubuntu" panose="020B0504030602030204" pitchFamily="34" charset="0"/>
              </a:rPr>
              <a:t>Services de </a:t>
            </a:r>
            <a:br>
              <a:rPr lang="fr-CA" sz="1000" b="1">
                <a:solidFill>
                  <a:schemeClr val="accent6"/>
                </a:solidFill>
                <a:latin typeface="Ubuntu" panose="020B0504030602030204" pitchFamily="34" charset="0"/>
              </a:rPr>
            </a:br>
            <a:r>
              <a:rPr lang="fr-CA" sz="1000" b="1">
                <a:solidFill>
                  <a:schemeClr val="accent6"/>
                </a:solidFill>
                <a:latin typeface="Ubuntu" panose="020B0504030602030204" pitchFamily="34" charset="0"/>
              </a:rPr>
              <a:t>l’enseignement</a:t>
            </a:r>
          </a:p>
          <a:p>
            <a:pPr algn="ctr">
              <a:spcAft>
                <a:spcPts val="400"/>
              </a:spcAft>
            </a:pPr>
            <a:r>
              <a:rPr lang="fr-CA" sz="1000" b="1">
                <a:solidFill>
                  <a:schemeClr val="accent6"/>
                </a:solidFill>
                <a:latin typeface="Ubuntu" panose="020B0504030602030204" pitchFamily="34" charset="0"/>
              </a:rPr>
              <a:t>Services éducatifs </a:t>
            </a:r>
            <a:br>
              <a:rPr lang="fr-CA" sz="1000" b="1">
                <a:solidFill>
                  <a:schemeClr val="accent6"/>
                </a:solidFill>
                <a:latin typeface="Ubuntu" panose="020B0504030602030204" pitchFamily="34" charset="0"/>
              </a:rPr>
            </a:br>
            <a:r>
              <a:rPr lang="fr-CA" sz="1000" b="1">
                <a:solidFill>
                  <a:schemeClr val="accent6"/>
                </a:solidFill>
                <a:latin typeface="Ubuntu" panose="020B0504030602030204" pitchFamily="34" charset="0"/>
              </a:rPr>
              <a:t>complémentaires</a:t>
            </a:r>
          </a:p>
        </p:txBody>
      </p:sp>
      <p:sp>
        <p:nvSpPr>
          <p:cNvPr id="26" name="Rectangle 25">
            <a:extLst>
              <a:ext uri="{FF2B5EF4-FFF2-40B4-BE49-F238E27FC236}">
                <a16:creationId xmlns:a16="http://schemas.microsoft.com/office/drawing/2014/main" id="{88BE2D91-BCF7-E140-B4B7-E96D1DA96EA4}"/>
              </a:ext>
            </a:extLst>
          </p:cNvPr>
          <p:cNvSpPr/>
          <p:nvPr/>
        </p:nvSpPr>
        <p:spPr>
          <a:xfrm>
            <a:off x="6370163" y="1794548"/>
            <a:ext cx="1159462" cy="820738"/>
          </a:xfrm>
          <a:prstGeom prst="rect">
            <a:avLst/>
          </a:prstGeom>
        </p:spPr>
        <p:txBody>
          <a:bodyPr wrap="square" lIns="0" tIns="0" rIns="0" bIns="0">
            <a:spAutoFit/>
          </a:bodyPr>
          <a:lstStyle/>
          <a:p>
            <a:pPr>
              <a:spcAft>
                <a:spcPts val="400"/>
              </a:spcAft>
            </a:pPr>
            <a:r>
              <a:rPr lang="fr-CA" sz="1000" b="1">
                <a:solidFill>
                  <a:schemeClr val="accent6"/>
                </a:solidFill>
                <a:latin typeface="Ubuntu" panose="020B0504030602030204" pitchFamily="34" charset="0"/>
              </a:rPr>
              <a:t>Démarche</a:t>
            </a:r>
            <a:br>
              <a:rPr lang="fr-CA" sz="1000" b="1">
                <a:solidFill>
                  <a:schemeClr val="accent6"/>
                </a:solidFill>
                <a:latin typeface="Ubuntu" panose="020B0504030602030204" pitchFamily="34" charset="0"/>
              </a:rPr>
            </a:br>
            <a:r>
              <a:rPr lang="fr-CA" sz="1000" b="1">
                <a:solidFill>
                  <a:schemeClr val="accent6"/>
                </a:solidFill>
                <a:latin typeface="Ubuntu" panose="020B0504030602030204" pitchFamily="34" charset="0"/>
              </a:rPr>
              <a:t>collaborative</a:t>
            </a:r>
          </a:p>
          <a:p>
            <a:pPr marL="171450" indent="-171450">
              <a:buBlip>
                <a:blip r:embed="rId3">
                  <a:extLst>
                    <a:ext uri="{96DAC541-7B7A-43D3-8B79-37D633B846F1}">
                      <asvg:svgBlip xmlns:asvg="http://schemas.microsoft.com/office/drawing/2016/SVG/main" r:embed="rId4"/>
                    </a:ext>
                  </a:extLst>
                </a:blip>
              </a:buBlip>
            </a:pPr>
            <a:r>
              <a:rPr lang="fr-CA" sz="1000">
                <a:solidFill>
                  <a:schemeClr val="accent6"/>
                </a:solidFill>
                <a:latin typeface="Ubuntu" panose="020B0504030602030204" pitchFamily="34" charset="0"/>
              </a:rPr>
              <a:t>Dialogue réflexif</a:t>
            </a:r>
          </a:p>
          <a:p>
            <a:pPr marL="171450" indent="-171450">
              <a:buBlip>
                <a:blip r:embed="rId3">
                  <a:extLst>
                    <a:ext uri="{96DAC541-7B7A-43D3-8B79-37D633B846F1}">
                      <asvg:svgBlip xmlns:asvg="http://schemas.microsoft.com/office/drawing/2016/SVG/main" r:embed="rId4"/>
                    </a:ext>
                  </a:extLst>
                </a:blip>
              </a:buBlip>
            </a:pPr>
            <a:r>
              <a:rPr lang="fr-CA" sz="1000">
                <a:solidFill>
                  <a:schemeClr val="accent6"/>
                </a:solidFill>
                <a:latin typeface="Ubuntu" panose="020B0504030602030204" pitchFamily="34" charset="0"/>
              </a:rPr>
              <a:t>Responsabilité</a:t>
            </a:r>
            <a:br>
              <a:rPr lang="fr-CA" sz="1000">
                <a:solidFill>
                  <a:schemeClr val="accent6"/>
                </a:solidFill>
                <a:latin typeface="Ubuntu" panose="020B0504030602030204" pitchFamily="34" charset="0"/>
              </a:rPr>
            </a:br>
            <a:r>
              <a:rPr lang="fr-CA" sz="1000">
                <a:solidFill>
                  <a:schemeClr val="accent6"/>
                </a:solidFill>
                <a:latin typeface="Ubuntu" panose="020B0504030602030204" pitchFamily="34" charset="0"/>
              </a:rPr>
              <a:t>partagée</a:t>
            </a:r>
          </a:p>
        </p:txBody>
      </p:sp>
      <p:sp>
        <p:nvSpPr>
          <p:cNvPr id="31" name="Graphique 11">
            <a:extLst>
              <a:ext uri="{FF2B5EF4-FFF2-40B4-BE49-F238E27FC236}">
                <a16:creationId xmlns:a16="http://schemas.microsoft.com/office/drawing/2014/main" id="{7C387C0D-4A5E-FF4E-95A7-31BEB1828C00}"/>
              </a:ext>
            </a:extLst>
          </p:cNvPr>
          <p:cNvSpPr/>
          <p:nvPr/>
        </p:nvSpPr>
        <p:spPr>
          <a:xfrm>
            <a:off x="4112406" y="2966707"/>
            <a:ext cx="2759392" cy="2753692"/>
          </a:xfrm>
          <a:custGeom>
            <a:avLst/>
            <a:gdLst>
              <a:gd name="connsiteX0" fmla="*/ 242888 w 2759392"/>
              <a:gd name="connsiteY0" fmla="*/ 1599348 h 2753692"/>
              <a:gd name="connsiteX1" fmla="*/ 37148 w 2759392"/>
              <a:gd name="connsiteY1" fmla="*/ 1694434 h 2753692"/>
              <a:gd name="connsiteX2" fmla="*/ 87630 w 2759392"/>
              <a:gd name="connsiteY2" fmla="*/ 1857982 h 2753692"/>
              <a:gd name="connsiteX3" fmla="*/ 311467 w 2759392"/>
              <a:gd name="connsiteY3" fmla="*/ 1823751 h 2753692"/>
              <a:gd name="connsiteX4" fmla="*/ 387667 w 2759392"/>
              <a:gd name="connsiteY4" fmla="*/ 1973987 h 2753692"/>
              <a:gd name="connsiteX5" fmla="*/ 227648 w 2759392"/>
              <a:gd name="connsiteY5" fmla="*/ 2133731 h 2753692"/>
              <a:gd name="connsiteX6" fmla="*/ 331470 w 2759392"/>
              <a:gd name="connsiteY6" fmla="*/ 2271606 h 2753692"/>
              <a:gd name="connsiteX7" fmla="*/ 529590 w 2759392"/>
              <a:gd name="connsiteY7" fmla="*/ 2163208 h 2753692"/>
              <a:gd name="connsiteX8" fmla="*/ 652463 w 2759392"/>
              <a:gd name="connsiteY8" fmla="*/ 2278262 h 2753692"/>
              <a:gd name="connsiteX9" fmla="*/ 555308 w 2759392"/>
              <a:gd name="connsiteY9" fmla="*/ 2482697 h 2753692"/>
              <a:gd name="connsiteX10" fmla="*/ 698183 w 2759392"/>
              <a:gd name="connsiteY10" fmla="*/ 2575881 h 2753692"/>
              <a:gd name="connsiteX11" fmla="*/ 848678 w 2759392"/>
              <a:gd name="connsiteY11" fmla="*/ 2405677 h 2753692"/>
              <a:gd name="connsiteX12" fmla="*/ 1003935 w 2759392"/>
              <a:gd name="connsiteY12" fmla="*/ 2471287 h 2753692"/>
              <a:gd name="connsiteX13" fmla="*/ 982980 w 2759392"/>
              <a:gd name="connsiteY13" fmla="*/ 2696641 h 2753692"/>
              <a:gd name="connsiteX14" fmla="*/ 1150620 w 2759392"/>
              <a:gd name="connsiteY14" fmla="*/ 2736577 h 2753692"/>
              <a:gd name="connsiteX15" fmla="*/ 1233488 w 2759392"/>
              <a:gd name="connsiteY15" fmla="*/ 2526437 h 2753692"/>
              <a:gd name="connsiteX16" fmla="*/ 1401127 w 2759392"/>
              <a:gd name="connsiteY16" fmla="*/ 2534995 h 2753692"/>
              <a:gd name="connsiteX17" fmla="*/ 1460183 w 2759392"/>
              <a:gd name="connsiteY17" fmla="*/ 2753692 h 2753692"/>
              <a:gd name="connsiteX18" fmla="*/ 1630680 w 2759392"/>
              <a:gd name="connsiteY18" fmla="*/ 2732773 h 2753692"/>
              <a:gd name="connsiteX19" fmla="*/ 1635443 w 2759392"/>
              <a:gd name="connsiteY19" fmla="*/ 2505518 h 2753692"/>
              <a:gd name="connsiteX20" fmla="*/ 1795463 w 2759392"/>
              <a:gd name="connsiteY20" fmla="*/ 2457024 h 2753692"/>
              <a:gd name="connsiteX21" fmla="*/ 1925002 w 2759392"/>
              <a:gd name="connsiteY21" fmla="*/ 2643393 h 2753692"/>
              <a:gd name="connsiteX22" fmla="*/ 2078355 w 2759392"/>
              <a:gd name="connsiteY22" fmla="*/ 2565422 h 2753692"/>
              <a:gd name="connsiteX23" fmla="*/ 2005965 w 2759392"/>
              <a:gd name="connsiteY23" fmla="*/ 2350528 h 2753692"/>
              <a:gd name="connsiteX24" fmla="*/ 2140268 w 2759392"/>
              <a:gd name="connsiteY24" fmla="*/ 2250687 h 2753692"/>
              <a:gd name="connsiteX25" fmla="*/ 2326958 w 2759392"/>
              <a:gd name="connsiteY25" fmla="*/ 2381906 h 2753692"/>
              <a:gd name="connsiteX26" fmla="*/ 2444115 w 2759392"/>
              <a:gd name="connsiteY26" fmla="*/ 2256392 h 2753692"/>
              <a:gd name="connsiteX27" fmla="*/ 2302193 w 2759392"/>
              <a:gd name="connsiteY27" fmla="*/ 2077630 h 2753692"/>
              <a:gd name="connsiteX28" fmla="*/ 2350770 w 2759392"/>
              <a:gd name="connsiteY28" fmla="*/ 2009168 h 2753692"/>
              <a:gd name="connsiteX29" fmla="*/ 2393633 w 2759392"/>
              <a:gd name="connsiteY29" fmla="*/ 1936903 h 2753692"/>
              <a:gd name="connsiteX30" fmla="*/ 2612708 w 2759392"/>
              <a:gd name="connsiteY30" fmla="*/ 1995856 h 2753692"/>
              <a:gd name="connsiteX31" fmla="*/ 2680335 w 2759392"/>
              <a:gd name="connsiteY31" fmla="*/ 1837063 h 2753692"/>
              <a:gd name="connsiteX32" fmla="*/ 2486978 w 2759392"/>
              <a:gd name="connsiteY32" fmla="*/ 1720107 h 2753692"/>
              <a:gd name="connsiteX33" fmla="*/ 2525078 w 2759392"/>
              <a:gd name="connsiteY33" fmla="*/ 1556559 h 2753692"/>
              <a:gd name="connsiteX34" fmla="*/ 2750820 w 2759392"/>
              <a:gd name="connsiteY34" fmla="*/ 1537542 h 2753692"/>
              <a:gd name="connsiteX35" fmla="*/ 2759393 w 2759392"/>
              <a:gd name="connsiteY35" fmla="*/ 1367337 h 2753692"/>
              <a:gd name="connsiteX36" fmla="*/ 2536508 w 2759392"/>
              <a:gd name="connsiteY36" fmla="*/ 1322647 h 2753692"/>
              <a:gd name="connsiteX37" fmla="*/ 2515553 w 2759392"/>
              <a:gd name="connsiteY37" fmla="*/ 1155296 h 2753692"/>
              <a:gd name="connsiteX38" fmla="*/ 2721293 w 2759392"/>
              <a:gd name="connsiteY38" fmla="*/ 1060210 h 2753692"/>
              <a:gd name="connsiteX39" fmla="*/ 2670810 w 2759392"/>
              <a:gd name="connsiteY39" fmla="*/ 896661 h 2753692"/>
              <a:gd name="connsiteX40" fmla="*/ 2446973 w 2759392"/>
              <a:gd name="connsiteY40" fmla="*/ 930892 h 2753692"/>
              <a:gd name="connsiteX41" fmla="*/ 2370773 w 2759392"/>
              <a:gd name="connsiteY41" fmla="*/ 780657 h 2753692"/>
              <a:gd name="connsiteX42" fmla="*/ 2530793 w 2759392"/>
              <a:gd name="connsiteY42" fmla="*/ 620912 h 2753692"/>
              <a:gd name="connsiteX43" fmla="*/ 2426970 w 2759392"/>
              <a:gd name="connsiteY43" fmla="*/ 483037 h 2753692"/>
              <a:gd name="connsiteX44" fmla="*/ 2228850 w 2759392"/>
              <a:gd name="connsiteY44" fmla="*/ 591435 h 2753692"/>
              <a:gd name="connsiteX45" fmla="*/ 2105978 w 2759392"/>
              <a:gd name="connsiteY45" fmla="*/ 476381 h 2753692"/>
              <a:gd name="connsiteX46" fmla="*/ 2202180 w 2759392"/>
              <a:gd name="connsiteY46" fmla="*/ 270995 h 2753692"/>
              <a:gd name="connsiteX47" fmla="*/ 2059305 w 2759392"/>
              <a:gd name="connsiteY47" fmla="*/ 177811 h 2753692"/>
              <a:gd name="connsiteX48" fmla="*/ 1908810 w 2759392"/>
              <a:gd name="connsiteY48" fmla="*/ 348015 h 2753692"/>
              <a:gd name="connsiteX49" fmla="*/ 1753552 w 2759392"/>
              <a:gd name="connsiteY49" fmla="*/ 282406 h 2753692"/>
              <a:gd name="connsiteX50" fmla="*/ 1774508 w 2759392"/>
              <a:gd name="connsiteY50" fmla="*/ 57052 h 2753692"/>
              <a:gd name="connsiteX51" fmla="*/ 1606868 w 2759392"/>
              <a:gd name="connsiteY51" fmla="*/ 17116 h 2753692"/>
              <a:gd name="connsiteX52" fmla="*/ 1524000 w 2759392"/>
              <a:gd name="connsiteY52" fmla="*/ 227256 h 2753692"/>
              <a:gd name="connsiteX53" fmla="*/ 1356360 w 2759392"/>
              <a:gd name="connsiteY53" fmla="*/ 218698 h 2753692"/>
              <a:gd name="connsiteX54" fmla="*/ 1297305 w 2759392"/>
              <a:gd name="connsiteY54" fmla="*/ 0 h 2753692"/>
              <a:gd name="connsiteX55" fmla="*/ 1126808 w 2759392"/>
              <a:gd name="connsiteY55" fmla="*/ 20919 h 2753692"/>
              <a:gd name="connsiteX56" fmla="*/ 1122045 w 2759392"/>
              <a:gd name="connsiteY56" fmla="*/ 248175 h 2753692"/>
              <a:gd name="connsiteX57" fmla="*/ 962025 w 2759392"/>
              <a:gd name="connsiteY57" fmla="*/ 296668 h 2753692"/>
              <a:gd name="connsiteX58" fmla="*/ 832485 w 2759392"/>
              <a:gd name="connsiteY58" fmla="*/ 110300 h 2753692"/>
              <a:gd name="connsiteX59" fmla="*/ 679133 w 2759392"/>
              <a:gd name="connsiteY59" fmla="*/ 188270 h 2753692"/>
              <a:gd name="connsiteX60" fmla="*/ 751523 w 2759392"/>
              <a:gd name="connsiteY60" fmla="*/ 403165 h 2753692"/>
              <a:gd name="connsiteX61" fmla="*/ 617220 w 2759392"/>
              <a:gd name="connsiteY61" fmla="*/ 503005 h 2753692"/>
              <a:gd name="connsiteX62" fmla="*/ 430530 w 2759392"/>
              <a:gd name="connsiteY62" fmla="*/ 371787 h 2753692"/>
              <a:gd name="connsiteX63" fmla="*/ 313373 w 2759392"/>
              <a:gd name="connsiteY63" fmla="*/ 497300 h 2753692"/>
              <a:gd name="connsiteX64" fmla="*/ 455295 w 2759392"/>
              <a:gd name="connsiteY64" fmla="*/ 675111 h 2753692"/>
              <a:gd name="connsiteX65" fmla="*/ 406717 w 2759392"/>
              <a:gd name="connsiteY65" fmla="*/ 743573 h 2753692"/>
              <a:gd name="connsiteX66" fmla="*/ 363855 w 2759392"/>
              <a:gd name="connsiteY66" fmla="*/ 815838 h 2753692"/>
              <a:gd name="connsiteX67" fmla="*/ 144780 w 2759392"/>
              <a:gd name="connsiteY67" fmla="*/ 756885 h 2753692"/>
              <a:gd name="connsiteX68" fmla="*/ 79058 w 2759392"/>
              <a:gd name="connsiteY68" fmla="*/ 917580 h 2753692"/>
              <a:gd name="connsiteX69" fmla="*/ 272415 w 2759392"/>
              <a:gd name="connsiteY69" fmla="*/ 1034536 h 2753692"/>
              <a:gd name="connsiteX70" fmla="*/ 234315 w 2759392"/>
              <a:gd name="connsiteY70" fmla="*/ 1198084 h 2753692"/>
              <a:gd name="connsiteX71" fmla="*/ 8573 w 2759392"/>
              <a:gd name="connsiteY71" fmla="*/ 1217102 h 2753692"/>
              <a:gd name="connsiteX72" fmla="*/ 0 w 2759392"/>
              <a:gd name="connsiteY72" fmla="*/ 1387306 h 2753692"/>
              <a:gd name="connsiteX73" fmla="*/ 222885 w 2759392"/>
              <a:gd name="connsiteY73" fmla="*/ 1431996 h 2753692"/>
              <a:gd name="connsiteX74" fmla="*/ 242888 w 2759392"/>
              <a:gd name="connsiteY74" fmla="*/ 1599348 h 2753692"/>
              <a:gd name="connsiteX75" fmla="*/ 538163 w 2759392"/>
              <a:gd name="connsiteY75" fmla="*/ 829151 h 2753692"/>
              <a:gd name="connsiteX76" fmla="*/ 1930718 w 2759392"/>
              <a:gd name="connsiteY76" fmla="*/ 538187 h 2753692"/>
              <a:gd name="connsiteX77" fmla="*/ 2222183 w 2759392"/>
              <a:gd name="connsiteY77" fmla="*/ 1928345 h 2753692"/>
              <a:gd name="connsiteX78" fmla="*/ 829628 w 2759392"/>
              <a:gd name="connsiteY78" fmla="*/ 2219309 h 2753692"/>
              <a:gd name="connsiteX79" fmla="*/ 538163 w 2759392"/>
              <a:gd name="connsiteY79" fmla="*/ 829151 h 2753692"/>
              <a:gd name="connsiteX80" fmla="*/ 1378268 w 2759392"/>
              <a:gd name="connsiteY80" fmla="*/ 2342921 h 2753692"/>
              <a:gd name="connsiteX81" fmla="*/ 850583 w 2759392"/>
              <a:gd name="connsiteY81" fmla="*/ 2186029 h 2753692"/>
              <a:gd name="connsiteX82" fmla="*/ 433388 w 2759392"/>
              <a:gd name="connsiteY82" fmla="*/ 1576527 h 2753692"/>
              <a:gd name="connsiteX83" fmla="*/ 569595 w 2759392"/>
              <a:gd name="connsiteY83" fmla="*/ 851020 h 2753692"/>
              <a:gd name="connsiteX84" fmla="*/ 1378268 w 2759392"/>
              <a:gd name="connsiteY84" fmla="*/ 413624 h 2753692"/>
              <a:gd name="connsiteX85" fmla="*/ 1905952 w 2759392"/>
              <a:gd name="connsiteY85" fmla="*/ 570516 h 2753692"/>
              <a:gd name="connsiteX86" fmla="*/ 2185035 w 2759392"/>
              <a:gd name="connsiteY86" fmla="*/ 1905525 h 2753692"/>
              <a:gd name="connsiteX87" fmla="*/ 1378268 w 2759392"/>
              <a:gd name="connsiteY87" fmla="*/ 2342921 h 2753692"/>
              <a:gd name="connsiteX88" fmla="*/ 1379220 w 2759392"/>
              <a:gd name="connsiteY88" fmla="*/ 448806 h 2753692"/>
              <a:gd name="connsiteX89" fmla="*/ 599123 w 2759392"/>
              <a:gd name="connsiteY89" fmla="*/ 869087 h 2753692"/>
              <a:gd name="connsiteX90" fmla="*/ 466725 w 2759392"/>
              <a:gd name="connsiteY90" fmla="*/ 1567969 h 2753692"/>
              <a:gd name="connsiteX91" fmla="*/ 868680 w 2759392"/>
              <a:gd name="connsiteY91" fmla="*/ 2155601 h 2753692"/>
              <a:gd name="connsiteX92" fmla="*/ 1377315 w 2759392"/>
              <a:gd name="connsiteY92" fmla="*/ 2306788 h 2753692"/>
              <a:gd name="connsiteX93" fmla="*/ 2157413 w 2759392"/>
              <a:gd name="connsiteY93" fmla="*/ 1886507 h 2753692"/>
              <a:gd name="connsiteX94" fmla="*/ 1886902 w 2759392"/>
              <a:gd name="connsiteY94" fmla="*/ 599993 h 2753692"/>
              <a:gd name="connsiteX95" fmla="*/ 1379220 w 2759392"/>
              <a:gd name="connsiteY95" fmla="*/ 448806 h 275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759392" h="2753692">
                <a:moveTo>
                  <a:pt x="242888" y="1599348"/>
                </a:moveTo>
                <a:lnTo>
                  <a:pt x="37148" y="1694434"/>
                </a:lnTo>
                <a:lnTo>
                  <a:pt x="87630" y="1857982"/>
                </a:lnTo>
                <a:lnTo>
                  <a:pt x="311467" y="1823751"/>
                </a:lnTo>
                <a:cubicBezTo>
                  <a:pt x="332423" y="1875097"/>
                  <a:pt x="358140" y="1925493"/>
                  <a:pt x="387667" y="1973987"/>
                </a:cubicBezTo>
                <a:lnTo>
                  <a:pt x="227648" y="2133731"/>
                </a:lnTo>
                <a:lnTo>
                  <a:pt x="331470" y="2271606"/>
                </a:lnTo>
                <a:lnTo>
                  <a:pt x="529590" y="2163208"/>
                </a:lnTo>
                <a:cubicBezTo>
                  <a:pt x="567690" y="2204095"/>
                  <a:pt x="608648" y="2242129"/>
                  <a:pt x="652463" y="2278262"/>
                </a:cubicBezTo>
                <a:lnTo>
                  <a:pt x="555308" y="2482697"/>
                </a:lnTo>
                <a:lnTo>
                  <a:pt x="698183" y="2575881"/>
                </a:lnTo>
                <a:lnTo>
                  <a:pt x="848678" y="2405677"/>
                </a:lnTo>
                <a:cubicBezTo>
                  <a:pt x="899160" y="2431351"/>
                  <a:pt x="950595" y="2454171"/>
                  <a:pt x="1003935" y="2471287"/>
                </a:cubicBezTo>
                <a:lnTo>
                  <a:pt x="982980" y="2696641"/>
                </a:lnTo>
                <a:lnTo>
                  <a:pt x="1150620" y="2736577"/>
                </a:lnTo>
                <a:lnTo>
                  <a:pt x="1233488" y="2526437"/>
                </a:lnTo>
                <a:cubicBezTo>
                  <a:pt x="1288733" y="2533093"/>
                  <a:pt x="1345883" y="2536896"/>
                  <a:pt x="1401127" y="2534995"/>
                </a:cubicBezTo>
                <a:lnTo>
                  <a:pt x="1460183" y="2753692"/>
                </a:lnTo>
                <a:lnTo>
                  <a:pt x="1630680" y="2732773"/>
                </a:lnTo>
                <a:lnTo>
                  <a:pt x="1635443" y="2505518"/>
                </a:lnTo>
                <a:cubicBezTo>
                  <a:pt x="1690688" y="2493157"/>
                  <a:pt x="1744027" y="2476041"/>
                  <a:pt x="1795463" y="2457024"/>
                </a:cubicBezTo>
                <a:lnTo>
                  <a:pt x="1925002" y="2643393"/>
                </a:lnTo>
                <a:lnTo>
                  <a:pt x="2078355" y="2565422"/>
                </a:lnTo>
                <a:lnTo>
                  <a:pt x="2005965" y="2350528"/>
                </a:lnTo>
                <a:cubicBezTo>
                  <a:pt x="2052638" y="2321051"/>
                  <a:pt x="2097405" y="2286820"/>
                  <a:pt x="2140268" y="2250687"/>
                </a:cubicBezTo>
                <a:lnTo>
                  <a:pt x="2326958" y="2381906"/>
                </a:lnTo>
                <a:lnTo>
                  <a:pt x="2444115" y="2256392"/>
                </a:lnTo>
                <a:lnTo>
                  <a:pt x="2302193" y="2077630"/>
                </a:lnTo>
                <a:cubicBezTo>
                  <a:pt x="2319338" y="2054810"/>
                  <a:pt x="2334578" y="2032940"/>
                  <a:pt x="2350770" y="2009168"/>
                </a:cubicBezTo>
                <a:cubicBezTo>
                  <a:pt x="2366010" y="1985397"/>
                  <a:pt x="2380298" y="1960675"/>
                  <a:pt x="2393633" y="1936903"/>
                </a:cubicBezTo>
                <a:lnTo>
                  <a:pt x="2612708" y="1995856"/>
                </a:lnTo>
                <a:lnTo>
                  <a:pt x="2680335" y="1837063"/>
                </a:lnTo>
                <a:lnTo>
                  <a:pt x="2486978" y="1720107"/>
                </a:lnTo>
                <a:cubicBezTo>
                  <a:pt x="2504123" y="1666859"/>
                  <a:pt x="2516505" y="1611709"/>
                  <a:pt x="2525078" y="1556559"/>
                </a:cubicBezTo>
                <a:lnTo>
                  <a:pt x="2750820" y="1537542"/>
                </a:lnTo>
                <a:lnTo>
                  <a:pt x="2759393" y="1367337"/>
                </a:lnTo>
                <a:lnTo>
                  <a:pt x="2536508" y="1322647"/>
                </a:lnTo>
                <a:cubicBezTo>
                  <a:pt x="2532698" y="1265596"/>
                  <a:pt x="2527935" y="1210445"/>
                  <a:pt x="2515553" y="1155296"/>
                </a:cubicBezTo>
                <a:lnTo>
                  <a:pt x="2721293" y="1060210"/>
                </a:lnTo>
                <a:lnTo>
                  <a:pt x="2670810" y="896661"/>
                </a:lnTo>
                <a:lnTo>
                  <a:pt x="2446973" y="930892"/>
                </a:lnTo>
                <a:cubicBezTo>
                  <a:pt x="2426018" y="879546"/>
                  <a:pt x="2400300" y="829151"/>
                  <a:pt x="2370773" y="780657"/>
                </a:cubicBezTo>
                <a:lnTo>
                  <a:pt x="2530793" y="620912"/>
                </a:lnTo>
                <a:lnTo>
                  <a:pt x="2426970" y="483037"/>
                </a:lnTo>
                <a:lnTo>
                  <a:pt x="2228850" y="591435"/>
                </a:lnTo>
                <a:cubicBezTo>
                  <a:pt x="2190750" y="550548"/>
                  <a:pt x="2149793" y="512514"/>
                  <a:pt x="2105978" y="476381"/>
                </a:cubicBezTo>
                <a:lnTo>
                  <a:pt x="2202180" y="270995"/>
                </a:lnTo>
                <a:lnTo>
                  <a:pt x="2059305" y="177811"/>
                </a:lnTo>
                <a:lnTo>
                  <a:pt x="1908810" y="348015"/>
                </a:lnTo>
                <a:cubicBezTo>
                  <a:pt x="1858327" y="322342"/>
                  <a:pt x="1806893" y="299521"/>
                  <a:pt x="1753552" y="282406"/>
                </a:cubicBezTo>
                <a:lnTo>
                  <a:pt x="1774508" y="57052"/>
                </a:lnTo>
                <a:lnTo>
                  <a:pt x="1606868" y="17116"/>
                </a:lnTo>
                <a:lnTo>
                  <a:pt x="1524000" y="227256"/>
                </a:lnTo>
                <a:cubicBezTo>
                  <a:pt x="1468755" y="220600"/>
                  <a:pt x="1411605" y="216796"/>
                  <a:pt x="1356360" y="218698"/>
                </a:cubicBezTo>
                <a:lnTo>
                  <a:pt x="1297305" y="0"/>
                </a:lnTo>
                <a:lnTo>
                  <a:pt x="1126808" y="20919"/>
                </a:lnTo>
                <a:lnTo>
                  <a:pt x="1122045" y="248175"/>
                </a:lnTo>
                <a:cubicBezTo>
                  <a:pt x="1066800" y="260536"/>
                  <a:pt x="1013460" y="277651"/>
                  <a:pt x="962025" y="296668"/>
                </a:cubicBezTo>
                <a:lnTo>
                  <a:pt x="832485" y="110300"/>
                </a:lnTo>
                <a:lnTo>
                  <a:pt x="679133" y="188270"/>
                </a:lnTo>
                <a:lnTo>
                  <a:pt x="751523" y="403165"/>
                </a:lnTo>
                <a:cubicBezTo>
                  <a:pt x="704850" y="432642"/>
                  <a:pt x="660083" y="466873"/>
                  <a:pt x="617220" y="503005"/>
                </a:cubicBezTo>
                <a:lnTo>
                  <a:pt x="430530" y="371787"/>
                </a:lnTo>
                <a:lnTo>
                  <a:pt x="313373" y="497300"/>
                </a:lnTo>
                <a:lnTo>
                  <a:pt x="455295" y="675111"/>
                </a:lnTo>
                <a:cubicBezTo>
                  <a:pt x="438150" y="697932"/>
                  <a:pt x="422910" y="719802"/>
                  <a:pt x="406717" y="743573"/>
                </a:cubicBezTo>
                <a:cubicBezTo>
                  <a:pt x="391478" y="767345"/>
                  <a:pt x="377190" y="792067"/>
                  <a:pt x="363855" y="815838"/>
                </a:cubicBezTo>
                <a:lnTo>
                  <a:pt x="144780" y="756885"/>
                </a:lnTo>
                <a:lnTo>
                  <a:pt x="79058" y="917580"/>
                </a:lnTo>
                <a:lnTo>
                  <a:pt x="272415" y="1034536"/>
                </a:lnTo>
                <a:cubicBezTo>
                  <a:pt x="255270" y="1087785"/>
                  <a:pt x="242888" y="1142935"/>
                  <a:pt x="234315" y="1198084"/>
                </a:cubicBezTo>
                <a:lnTo>
                  <a:pt x="8573" y="1217102"/>
                </a:lnTo>
                <a:lnTo>
                  <a:pt x="0" y="1387306"/>
                </a:lnTo>
                <a:lnTo>
                  <a:pt x="222885" y="1431996"/>
                </a:lnTo>
                <a:cubicBezTo>
                  <a:pt x="223838" y="1489048"/>
                  <a:pt x="230505" y="1544198"/>
                  <a:pt x="242888" y="1599348"/>
                </a:cubicBezTo>
                <a:close/>
                <a:moveTo>
                  <a:pt x="538163" y="829151"/>
                </a:moveTo>
                <a:cubicBezTo>
                  <a:pt x="842010" y="364180"/>
                  <a:pt x="1464945" y="234863"/>
                  <a:pt x="1930718" y="538187"/>
                </a:cubicBezTo>
                <a:cubicBezTo>
                  <a:pt x="2394585" y="841512"/>
                  <a:pt x="2526030" y="1463374"/>
                  <a:pt x="2222183" y="1928345"/>
                </a:cubicBezTo>
                <a:cubicBezTo>
                  <a:pt x="1918335" y="2391414"/>
                  <a:pt x="1294448" y="2522633"/>
                  <a:pt x="829628" y="2219309"/>
                </a:cubicBezTo>
                <a:cubicBezTo>
                  <a:pt x="363855" y="1915984"/>
                  <a:pt x="234315" y="1292220"/>
                  <a:pt x="538163" y="829151"/>
                </a:cubicBezTo>
                <a:close/>
                <a:moveTo>
                  <a:pt x="1378268" y="2342921"/>
                </a:moveTo>
                <a:cubicBezTo>
                  <a:pt x="1190625" y="2342921"/>
                  <a:pt x="1008698" y="2287771"/>
                  <a:pt x="850583" y="2186029"/>
                </a:cubicBezTo>
                <a:cubicBezTo>
                  <a:pt x="635318" y="2044350"/>
                  <a:pt x="486728" y="1829456"/>
                  <a:pt x="433388" y="1576527"/>
                </a:cubicBezTo>
                <a:cubicBezTo>
                  <a:pt x="380048" y="1325500"/>
                  <a:pt x="429578" y="1066866"/>
                  <a:pt x="569595" y="851020"/>
                </a:cubicBezTo>
                <a:cubicBezTo>
                  <a:pt x="748665" y="577173"/>
                  <a:pt x="1050608" y="413624"/>
                  <a:pt x="1378268" y="413624"/>
                </a:cubicBezTo>
                <a:cubicBezTo>
                  <a:pt x="1565910" y="413624"/>
                  <a:pt x="1747838" y="468774"/>
                  <a:pt x="1905952" y="570516"/>
                </a:cubicBezTo>
                <a:cubicBezTo>
                  <a:pt x="2350770" y="861480"/>
                  <a:pt x="2477453" y="1460522"/>
                  <a:pt x="2185035" y="1905525"/>
                </a:cubicBezTo>
                <a:cubicBezTo>
                  <a:pt x="2009775" y="2179373"/>
                  <a:pt x="1705927" y="2342921"/>
                  <a:pt x="1378268" y="2342921"/>
                </a:cubicBezTo>
                <a:close/>
                <a:moveTo>
                  <a:pt x="1379220" y="448806"/>
                </a:moveTo>
                <a:cubicBezTo>
                  <a:pt x="1063943" y="448806"/>
                  <a:pt x="771525" y="605698"/>
                  <a:pt x="599123" y="869087"/>
                </a:cubicBezTo>
                <a:cubicBezTo>
                  <a:pt x="462915" y="1077325"/>
                  <a:pt x="416242" y="1325500"/>
                  <a:pt x="466725" y="1567969"/>
                </a:cubicBezTo>
                <a:cubicBezTo>
                  <a:pt x="518160" y="1810439"/>
                  <a:pt x="660083" y="2019628"/>
                  <a:pt x="868680" y="2155601"/>
                </a:cubicBezTo>
                <a:cubicBezTo>
                  <a:pt x="1020128" y="2255442"/>
                  <a:pt x="1196340" y="2306788"/>
                  <a:pt x="1377315" y="2306788"/>
                </a:cubicBezTo>
                <a:cubicBezTo>
                  <a:pt x="1692593" y="2306788"/>
                  <a:pt x="1985010" y="2149896"/>
                  <a:pt x="2157413" y="1886507"/>
                </a:cubicBezTo>
                <a:cubicBezTo>
                  <a:pt x="2438400" y="1457669"/>
                  <a:pt x="2317433" y="880497"/>
                  <a:pt x="1886902" y="599993"/>
                </a:cubicBezTo>
                <a:cubicBezTo>
                  <a:pt x="1736408" y="500153"/>
                  <a:pt x="1561148" y="448806"/>
                  <a:pt x="1379220" y="448806"/>
                </a:cubicBezTo>
                <a:close/>
              </a:path>
            </a:pathLst>
          </a:custGeom>
          <a:solidFill>
            <a:srgbClr val="787878"/>
          </a:solidFill>
          <a:ln w="9525" cap="flat">
            <a:noFill/>
            <a:prstDash val="solid"/>
            <a:miter/>
          </a:ln>
        </p:spPr>
        <p:txBody>
          <a:bodyPr rtlCol="0" anchor="ctr"/>
          <a:lstStyle/>
          <a:p>
            <a:endParaRPr lang="fr-CA"/>
          </a:p>
        </p:txBody>
      </p:sp>
      <p:sp>
        <p:nvSpPr>
          <p:cNvPr id="35" name="Graphique 11">
            <a:extLst>
              <a:ext uri="{FF2B5EF4-FFF2-40B4-BE49-F238E27FC236}">
                <a16:creationId xmlns:a16="http://schemas.microsoft.com/office/drawing/2014/main" id="{7C387C0D-4A5E-FF4E-95A7-31BEB1828C00}"/>
              </a:ext>
            </a:extLst>
          </p:cNvPr>
          <p:cNvSpPr/>
          <p:nvPr/>
        </p:nvSpPr>
        <p:spPr>
          <a:xfrm>
            <a:off x="5714423" y="1031513"/>
            <a:ext cx="2341599" cy="2341591"/>
          </a:xfrm>
          <a:custGeom>
            <a:avLst/>
            <a:gdLst>
              <a:gd name="connsiteX0" fmla="*/ 1089660 w 2214562"/>
              <a:gd name="connsiteY0" fmla="*/ 0 h 2214554"/>
              <a:gd name="connsiteX1" fmla="*/ 928688 w 2214562"/>
              <a:gd name="connsiteY1" fmla="*/ 16165 h 2214554"/>
              <a:gd name="connsiteX2" fmla="*/ 918210 w 2214562"/>
              <a:gd name="connsiteY2" fmla="*/ 231059 h 2214554"/>
              <a:gd name="connsiteX3" fmla="*/ 747713 w 2214562"/>
              <a:gd name="connsiteY3" fmla="*/ 286209 h 2214554"/>
              <a:gd name="connsiteX4" fmla="*/ 611505 w 2214562"/>
              <a:gd name="connsiteY4" fmla="*/ 118858 h 2214554"/>
              <a:gd name="connsiteX5" fmla="*/ 472440 w 2214562"/>
              <a:gd name="connsiteY5" fmla="*/ 202533 h 2214554"/>
              <a:gd name="connsiteX6" fmla="*/ 555308 w 2214562"/>
              <a:gd name="connsiteY6" fmla="*/ 401263 h 2214554"/>
              <a:gd name="connsiteX7" fmla="*/ 424815 w 2214562"/>
              <a:gd name="connsiteY7" fmla="*/ 525826 h 2214554"/>
              <a:gd name="connsiteX8" fmla="*/ 228600 w 2214562"/>
              <a:gd name="connsiteY8" fmla="*/ 434543 h 2214554"/>
              <a:gd name="connsiteX9" fmla="*/ 139065 w 2214562"/>
              <a:gd name="connsiteY9" fmla="*/ 571467 h 2214554"/>
              <a:gd name="connsiteX10" fmla="*/ 300990 w 2214562"/>
              <a:gd name="connsiteY10" fmla="*/ 713145 h 2214554"/>
              <a:gd name="connsiteX11" fmla="*/ 263843 w 2214562"/>
              <a:gd name="connsiteY11" fmla="*/ 798723 h 2214554"/>
              <a:gd name="connsiteX12" fmla="*/ 237173 w 2214562"/>
              <a:gd name="connsiteY12" fmla="*/ 881448 h 2214554"/>
              <a:gd name="connsiteX13" fmla="*/ 20955 w 2214562"/>
              <a:gd name="connsiteY13" fmla="*/ 883350 h 2214554"/>
              <a:gd name="connsiteX14" fmla="*/ 0 w 2214562"/>
              <a:gd name="connsiteY14" fmla="*/ 1043094 h 2214554"/>
              <a:gd name="connsiteX15" fmla="*/ 206693 w 2214562"/>
              <a:gd name="connsiteY15" fmla="*/ 1101097 h 2214554"/>
              <a:gd name="connsiteX16" fmla="*/ 223838 w 2214562"/>
              <a:gd name="connsiteY16" fmla="*/ 1280809 h 2214554"/>
              <a:gd name="connsiteX17" fmla="*/ 30480 w 2214562"/>
              <a:gd name="connsiteY17" fmla="*/ 1376846 h 2214554"/>
              <a:gd name="connsiteX18" fmla="*/ 80963 w 2214562"/>
              <a:gd name="connsiteY18" fmla="*/ 1529935 h 2214554"/>
              <a:gd name="connsiteX19" fmla="*/ 293370 w 2214562"/>
              <a:gd name="connsiteY19" fmla="*/ 1492851 h 2214554"/>
              <a:gd name="connsiteX20" fmla="*/ 384810 w 2214562"/>
              <a:gd name="connsiteY20" fmla="*/ 1645940 h 2214554"/>
              <a:gd name="connsiteX21" fmla="*/ 251460 w 2214562"/>
              <a:gd name="connsiteY21" fmla="*/ 1815193 h 2214554"/>
              <a:gd name="connsiteX22" fmla="*/ 364808 w 2214562"/>
              <a:gd name="connsiteY22" fmla="*/ 1931198 h 2214554"/>
              <a:gd name="connsiteX23" fmla="*/ 539115 w 2214562"/>
              <a:gd name="connsiteY23" fmla="*/ 1804733 h 2214554"/>
              <a:gd name="connsiteX24" fmla="*/ 688658 w 2214562"/>
              <a:gd name="connsiteY24" fmla="*/ 1903623 h 2214554"/>
              <a:gd name="connsiteX25" fmla="*/ 641985 w 2214562"/>
              <a:gd name="connsiteY25" fmla="*/ 2113763 h 2214554"/>
              <a:gd name="connsiteX26" fmla="*/ 795338 w 2214562"/>
              <a:gd name="connsiteY26" fmla="*/ 2169864 h 2214554"/>
              <a:gd name="connsiteX27" fmla="*/ 897255 w 2214562"/>
              <a:gd name="connsiteY27" fmla="*/ 1980643 h 2214554"/>
              <a:gd name="connsiteX28" fmla="*/ 1075373 w 2214562"/>
              <a:gd name="connsiteY28" fmla="*/ 2004414 h 2214554"/>
              <a:gd name="connsiteX29" fmla="*/ 1124903 w 2214562"/>
              <a:gd name="connsiteY29" fmla="*/ 2214554 h 2214554"/>
              <a:gd name="connsiteX30" fmla="*/ 1285875 w 2214562"/>
              <a:gd name="connsiteY30" fmla="*/ 2198390 h 2214554"/>
              <a:gd name="connsiteX31" fmla="*/ 1296353 w 2214562"/>
              <a:gd name="connsiteY31" fmla="*/ 1983495 h 2214554"/>
              <a:gd name="connsiteX32" fmla="*/ 1466850 w 2214562"/>
              <a:gd name="connsiteY32" fmla="*/ 1928345 h 2214554"/>
              <a:gd name="connsiteX33" fmla="*/ 1603058 w 2214562"/>
              <a:gd name="connsiteY33" fmla="*/ 2095697 h 2214554"/>
              <a:gd name="connsiteX34" fmla="*/ 1742123 w 2214562"/>
              <a:gd name="connsiteY34" fmla="*/ 2012021 h 2214554"/>
              <a:gd name="connsiteX35" fmla="*/ 1659255 w 2214562"/>
              <a:gd name="connsiteY35" fmla="*/ 1813291 h 2214554"/>
              <a:gd name="connsiteX36" fmla="*/ 1789748 w 2214562"/>
              <a:gd name="connsiteY36" fmla="*/ 1688728 h 2214554"/>
              <a:gd name="connsiteX37" fmla="*/ 1985963 w 2214562"/>
              <a:gd name="connsiteY37" fmla="*/ 1780011 h 2214554"/>
              <a:gd name="connsiteX38" fmla="*/ 2075498 w 2214562"/>
              <a:gd name="connsiteY38" fmla="*/ 1643087 h 2214554"/>
              <a:gd name="connsiteX39" fmla="*/ 1913573 w 2214562"/>
              <a:gd name="connsiteY39" fmla="*/ 1501409 h 2214554"/>
              <a:gd name="connsiteX40" fmla="*/ 1950720 w 2214562"/>
              <a:gd name="connsiteY40" fmla="*/ 1415832 h 2214554"/>
              <a:gd name="connsiteX41" fmla="*/ 1977390 w 2214562"/>
              <a:gd name="connsiteY41" fmla="*/ 1333107 h 2214554"/>
              <a:gd name="connsiteX42" fmla="*/ 2193608 w 2214562"/>
              <a:gd name="connsiteY42" fmla="*/ 1331205 h 2214554"/>
              <a:gd name="connsiteX43" fmla="*/ 2214563 w 2214562"/>
              <a:gd name="connsiteY43" fmla="*/ 1171460 h 2214554"/>
              <a:gd name="connsiteX44" fmla="*/ 2007870 w 2214562"/>
              <a:gd name="connsiteY44" fmla="*/ 1113458 h 2214554"/>
              <a:gd name="connsiteX45" fmla="*/ 1990725 w 2214562"/>
              <a:gd name="connsiteY45" fmla="*/ 933745 h 2214554"/>
              <a:gd name="connsiteX46" fmla="*/ 2184083 w 2214562"/>
              <a:gd name="connsiteY46" fmla="*/ 837708 h 2214554"/>
              <a:gd name="connsiteX47" fmla="*/ 2133600 w 2214562"/>
              <a:gd name="connsiteY47" fmla="*/ 684620 h 2214554"/>
              <a:gd name="connsiteX48" fmla="*/ 1921193 w 2214562"/>
              <a:gd name="connsiteY48" fmla="*/ 721703 h 2214554"/>
              <a:gd name="connsiteX49" fmla="*/ 1829753 w 2214562"/>
              <a:gd name="connsiteY49" fmla="*/ 568615 h 2214554"/>
              <a:gd name="connsiteX50" fmla="*/ 1963103 w 2214562"/>
              <a:gd name="connsiteY50" fmla="*/ 399361 h 2214554"/>
              <a:gd name="connsiteX51" fmla="*/ 1849755 w 2214562"/>
              <a:gd name="connsiteY51" fmla="*/ 283356 h 2214554"/>
              <a:gd name="connsiteX52" fmla="*/ 1675448 w 2214562"/>
              <a:gd name="connsiteY52" fmla="*/ 409821 h 2214554"/>
              <a:gd name="connsiteX53" fmla="*/ 1525905 w 2214562"/>
              <a:gd name="connsiteY53" fmla="*/ 310931 h 2214554"/>
              <a:gd name="connsiteX54" fmla="*/ 1572578 w 2214562"/>
              <a:gd name="connsiteY54" fmla="*/ 100791 h 2214554"/>
              <a:gd name="connsiteX55" fmla="*/ 1419225 w 2214562"/>
              <a:gd name="connsiteY55" fmla="*/ 44690 h 2214554"/>
              <a:gd name="connsiteX56" fmla="*/ 1317308 w 2214562"/>
              <a:gd name="connsiteY56" fmla="*/ 233912 h 2214554"/>
              <a:gd name="connsiteX57" fmla="*/ 1139190 w 2214562"/>
              <a:gd name="connsiteY57" fmla="*/ 210140 h 2214554"/>
              <a:gd name="connsiteX58" fmla="*/ 1089660 w 2214562"/>
              <a:gd name="connsiteY58" fmla="*/ 0 h 2214554"/>
              <a:gd name="connsiteX59" fmla="*/ 1755458 w 2214562"/>
              <a:gd name="connsiteY59" fmla="*/ 1347370 h 2214554"/>
              <a:gd name="connsiteX60" fmla="*/ 867728 w 2214562"/>
              <a:gd name="connsiteY60" fmla="*/ 1753387 h 2214554"/>
              <a:gd name="connsiteX61" fmla="*/ 461010 w 2214562"/>
              <a:gd name="connsiteY61" fmla="*/ 867185 h 2214554"/>
              <a:gd name="connsiteX62" fmla="*/ 1349693 w 2214562"/>
              <a:gd name="connsiteY62" fmla="*/ 462118 h 2214554"/>
              <a:gd name="connsiteX63" fmla="*/ 1755458 w 2214562"/>
              <a:gd name="connsiteY63" fmla="*/ 1347370 h 221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14562" h="2214554">
                <a:moveTo>
                  <a:pt x="1089660" y="0"/>
                </a:moveTo>
                <a:lnTo>
                  <a:pt x="928688" y="16165"/>
                </a:lnTo>
                <a:lnTo>
                  <a:pt x="918210" y="231059"/>
                </a:lnTo>
                <a:cubicBezTo>
                  <a:pt x="860108" y="244371"/>
                  <a:pt x="802958" y="262438"/>
                  <a:pt x="747713" y="286209"/>
                </a:cubicBezTo>
                <a:lnTo>
                  <a:pt x="611505" y="118858"/>
                </a:lnTo>
                <a:lnTo>
                  <a:pt x="472440" y="202533"/>
                </a:lnTo>
                <a:lnTo>
                  <a:pt x="555308" y="401263"/>
                </a:lnTo>
                <a:cubicBezTo>
                  <a:pt x="509588" y="437396"/>
                  <a:pt x="464820" y="478283"/>
                  <a:pt x="424815" y="525826"/>
                </a:cubicBezTo>
                <a:lnTo>
                  <a:pt x="228600" y="434543"/>
                </a:lnTo>
                <a:lnTo>
                  <a:pt x="139065" y="571467"/>
                </a:lnTo>
                <a:lnTo>
                  <a:pt x="300990" y="713145"/>
                </a:lnTo>
                <a:cubicBezTo>
                  <a:pt x="287655" y="741671"/>
                  <a:pt x="275273" y="770197"/>
                  <a:pt x="263843" y="798723"/>
                </a:cubicBezTo>
                <a:cubicBezTo>
                  <a:pt x="254318" y="825347"/>
                  <a:pt x="244793" y="854824"/>
                  <a:pt x="237173" y="881448"/>
                </a:cubicBezTo>
                <a:lnTo>
                  <a:pt x="20955" y="883350"/>
                </a:lnTo>
                <a:lnTo>
                  <a:pt x="0" y="1043094"/>
                </a:lnTo>
                <a:lnTo>
                  <a:pt x="206693" y="1101097"/>
                </a:lnTo>
                <a:cubicBezTo>
                  <a:pt x="205740" y="1160050"/>
                  <a:pt x="212408" y="1220905"/>
                  <a:pt x="223838" y="1280809"/>
                </a:cubicBezTo>
                <a:lnTo>
                  <a:pt x="30480" y="1376846"/>
                </a:lnTo>
                <a:lnTo>
                  <a:pt x="80963" y="1529935"/>
                </a:lnTo>
                <a:lnTo>
                  <a:pt x="293370" y="1492851"/>
                </a:lnTo>
                <a:cubicBezTo>
                  <a:pt x="318135" y="1547050"/>
                  <a:pt x="349568" y="1597446"/>
                  <a:pt x="384810" y="1645940"/>
                </a:cubicBezTo>
                <a:lnTo>
                  <a:pt x="251460" y="1815193"/>
                </a:lnTo>
                <a:lnTo>
                  <a:pt x="364808" y="1931198"/>
                </a:lnTo>
                <a:lnTo>
                  <a:pt x="539115" y="1804733"/>
                </a:lnTo>
                <a:cubicBezTo>
                  <a:pt x="584835" y="1842768"/>
                  <a:pt x="634365" y="1874146"/>
                  <a:pt x="688658" y="1903623"/>
                </a:cubicBezTo>
                <a:lnTo>
                  <a:pt x="641985" y="2113763"/>
                </a:lnTo>
                <a:lnTo>
                  <a:pt x="795338" y="2169864"/>
                </a:lnTo>
                <a:lnTo>
                  <a:pt x="897255" y="1980643"/>
                </a:lnTo>
                <a:cubicBezTo>
                  <a:pt x="956310" y="1993955"/>
                  <a:pt x="1016318" y="2003463"/>
                  <a:pt x="1075373" y="2004414"/>
                </a:cubicBezTo>
                <a:lnTo>
                  <a:pt x="1124903" y="2214554"/>
                </a:lnTo>
                <a:lnTo>
                  <a:pt x="1285875" y="2198390"/>
                </a:lnTo>
                <a:lnTo>
                  <a:pt x="1296353" y="1983495"/>
                </a:lnTo>
                <a:cubicBezTo>
                  <a:pt x="1354455" y="1970183"/>
                  <a:pt x="1411605" y="1952117"/>
                  <a:pt x="1466850" y="1928345"/>
                </a:cubicBezTo>
                <a:lnTo>
                  <a:pt x="1603058" y="2095697"/>
                </a:lnTo>
                <a:lnTo>
                  <a:pt x="1742123" y="2012021"/>
                </a:lnTo>
                <a:lnTo>
                  <a:pt x="1659255" y="1813291"/>
                </a:lnTo>
                <a:cubicBezTo>
                  <a:pt x="1704975" y="1777159"/>
                  <a:pt x="1749743" y="1736271"/>
                  <a:pt x="1789748" y="1688728"/>
                </a:cubicBezTo>
                <a:lnTo>
                  <a:pt x="1985963" y="1780011"/>
                </a:lnTo>
                <a:lnTo>
                  <a:pt x="2075498" y="1643087"/>
                </a:lnTo>
                <a:lnTo>
                  <a:pt x="1913573" y="1501409"/>
                </a:lnTo>
                <a:cubicBezTo>
                  <a:pt x="1926908" y="1472883"/>
                  <a:pt x="1939290" y="1444357"/>
                  <a:pt x="1950720" y="1415832"/>
                </a:cubicBezTo>
                <a:cubicBezTo>
                  <a:pt x="1960245" y="1389207"/>
                  <a:pt x="1969770" y="1359731"/>
                  <a:pt x="1977390" y="1333107"/>
                </a:cubicBezTo>
                <a:lnTo>
                  <a:pt x="2193608" y="1331205"/>
                </a:lnTo>
                <a:lnTo>
                  <a:pt x="2214563" y="1171460"/>
                </a:lnTo>
                <a:lnTo>
                  <a:pt x="2007870" y="1113458"/>
                </a:lnTo>
                <a:cubicBezTo>
                  <a:pt x="2008823" y="1054504"/>
                  <a:pt x="2002155" y="993649"/>
                  <a:pt x="1990725" y="933745"/>
                </a:cubicBezTo>
                <a:lnTo>
                  <a:pt x="2184083" y="837708"/>
                </a:lnTo>
                <a:lnTo>
                  <a:pt x="2133600" y="684620"/>
                </a:lnTo>
                <a:lnTo>
                  <a:pt x="1921193" y="721703"/>
                </a:lnTo>
                <a:cubicBezTo>
                  <a:pt x="1896428" y="667504"/>
                  <a:pt x="1864995" y="617109"/>
                  <a:pt x="1829753" y="568615"/>
                </a:cubicBezTo>
                <a:lnTo>
                  <a:pt x="1963103" y="399361"/>
                </a:lnTo>
                <a:lnTo>
                  <a:pt x="1849755" y="283356"/>
                </a:lnTo>
                <a:lnTo>
                  <a:pt x="1675448" y="409821"/>
                </a:lnTo>
                <a:cubicBezTo>
                  <a:pt x="1629728" y="371787"/>
                  <a:pt x="1580198" y="340408"/>
                  <a:pt x="1525905" y="310931"/>
                </a:cubicBezTo>
                <a:lnTo>
                  <a:pt x="1572578" y="100791"/>
                </a:lnTo>
                <a:lnTo>
                  <a:pt x="1419225" y="44690"/>
                </a:lnTo>
                <a:lnTo>
                  <a:pt x="1317308" y="233912"/>
                </a:lnTo>
                <a:cubicBezTo>
                  <a:pt x="1258253" y="220600"/>
                  <a:pt x="1198245" y="211091"/>
                  <a:pt x="1139190" y="210140"/>
                </a:cubicBezTo>
                <a:lnTo>
                  <a:pt x="1089660" y="0"/>
                </a:lnTo>
                <a:close/>
                <a:moveTo>
                  <a:pt x="1755458" y="1347370"/>
                </a:moveTo>
                <a:cubicBezTo>
                  <a:pt x="1623060" y="1702991"/>
                  <a:pt x="1224915" y="1884606"/>
                  <a:pt x="867728" y="1753387"/>
                </a:cubicBezTo>
                <a:cubicBezTo>
                  <a:pt x="511493" y="1621217"/>
                  <a:pt x="329565" y="1223758"/>
                  <a:pt x="461010" y="867185"/>
                </a:cubicBezTo>
                <a:cubicBezTo>
                  <a:pt x="592455" y="510612"/>
                  <a:pt x="992505" y="329949"/>
                  <a:pt x="1349693" y="462118"/>
                </a:cubicBezTo>
                <a:cubicBezTo>
                  <a:pt x="1706880" y="594288"/>
                  <a:pt x="1887855" y="991748"/>
                  <a:pt x="1755458" y="1347370"/>
                </a:cubicBezTo>
                <a:close/>
              </a:path>
            </a:pathLst>
          </a:custGeom>
          <a:solidFill>
            <a:srgbClr val="787878"/>
          </a:solidFill>
          <a:ln w="9525" cap="flat">
            <a:noFill/>
            <a:prstDash val="solid"/>
            <a:miter/>
          </a:ln>
        </p:spPr>
        <p:txBody>
          <a:bodyPr rtlCol="0" anchor="ctr"/>
          <a:lstStyle/>
          <a:p>
            <a:endParaRPr lang="fr-CA"/>
          </a:p>
        </p:txBody>
      </p:sp>
      <p:sp>
        <p:nvSpPr>
          <p:cNvPr id="37" name="Graphique 11">
            <a:extLst>
              <a:ext uri="{FF2B5EF4-FFF2-40B4-BE49-F238E27FC236}">
                <a16:creationId xmlns:a16="http://schemas.microsoft.com/office/drawing/2014/main" id="{7C387C0D-4A5E-FF4E-95A7-31BEB1828C00}"/>
              </a:ext>
            </a:extLst>
          </p:cNvPr>
          <p:cNvSpPr/>
          <p:nvPr/>
        </p:nvSpPr>
        <p:spPr>
          <a:xfrm rot="21397420">
            <a:off x="7542848" y="2424500"/>
            <a:ext cx="2708910" cy="2699493"/>
          </a:xfrm>
          <a:custGeom>
            <a:avLst/>
            <a:gdLst>
              <a:gd name="connsiteX0" fmla="*/ 216218 w 2708910"/>
              <a:gd name="connsiteY0" fmla="*/ 1338812 h 2699493"/>
              <a:gd name="connsiteX1" fmla="*/ 0 w 2708910"/>
              <a:gd name="connsiteY1" fmla="*/ 1390158 h 2699493"/>
              <a:gd name="connsiteX2" fmla="*/ 16193 w 2708910"/>
              <a:gd name="connsiteY2" fmla="*/ 1557510 h 2699493"/>
              <a:gd name="connsiteX3" fmla="*/ 239078 w 2708910"/>
              <a:gd name="connsiteY3" fmla="*/ 1568920 h 2699493"/>
              <a:gd name="connsiteX4" fmla="*/ 281940 w 2708910"/>
              <a:gd name="connsiteY4" fmla="*/ 1728665 h 2699493"/>
              <a:gd name="connsiteX5" fmla="*/ 95250 w 2708910"/>
              <a:gd name="connsiteY5" fmla="*/ 1852277 h 2699493"/>
              <a:gd name="connsiteX6" fmla="*/ 167640 w 2708910"/>
              <a:gd name="connsiteY6" fmla="*/ 2004414 h 2699493"/>
              <a:gd name="connsiteX7" fmla="*/ 381000 w 2708910"/>
              <a:gd name="connsiteY7" fmla="*/ 1938805 h 2699493"/>
              <a:gd name="connsiteX8" fmla="*/ 477203 w 2708910"/>
              <a:gd name="connsiteY8" fmla="*/ 2073827 h 2699493"/>
              <a:gd name="connsiteX9" fmla="*/ 344805 w 2708910"/>
              <a:gd name="connsiteY9" fmla="*/ 2251638 h 2699493"/>
              <a:gd name="connsiteX10" fmla="*/ 463868 w 2708910"/>
              <a:gd name="connsiteY10" fmla="*/ 2369545 h 2699493"/>
              <a:gd name="connsiteX11" fmla="*/ 641985 w 2708910"/>
              <a:gd name="connsiteY11" fmla="*/ 2234523 h 2699493"/>
              <a:gd name="connsiteX12" fmla="*/ 777240 w 2708910"/>
              <a:gd name="connsiteY12" fmla="*/ 2328658 h 2699493"/>
              <a:gd name="connsiteX13" fmla="*/ 712470 w 2708910"/>
              <a:gd name="connsiteY13" fmla="*/ 2541651 h 2699493"/>
              <a:gd name="connsiteX14" fmla="*/ 865823 w 2708910"/>
              <a:gd name="connsiteY14" fmla="*/ 2612014 h 2699493"/>
              <a:gd name="connsiteX15" fmla="*/ 985838 w 2708910"/>
              <a:gd name="connsiteY15" fmla="*/ 2423744 h 2699493"/>
              <a:gd name="connsiteX16" fmla="*/ 1146810 w 2708910"/>
              <a:gd name="connsiteY16" fmla="*/ 2464631 h 2699493"/>
              <a:gd name="connsiteX17" fmla="*/ 1160145 w 2708910"/>
              <a:gd name="connsiteY17" fmla="*/ 2686181 h 2699493"/>
              <a:gd name="connsiteX18" fmla="*/ 1328738 w 2708910"/>
              <a:gd name="connsiteY18" fmla="*/ 2699493 h 2699493"/>
              <a:gd name="connsiteX19" fmla="*/ 1378268 w 2708910"/>
              <a:gd name="connsiteY19" fmla="*/ 2482697 h 2699493"/>
              <a:gd name="connsiteX20" fmla="*/ 1543050 w 2708910"/>
              <a:gd name="connsiteY20" fmla="*/ 2466532 h 2699493"/>
              <a:gd name="connsiteX21" fmla="*/ 1631632 w 2708910"/>
              <a:gd name="connsiteY21" fmla="*/ 2670967 h 2699493"/>
              <a:gd name="connsiteX22" fmla="*/ 1793557 w 2708910"/>
              <a:gd name="connsiteY22" fmla="*/ 2626277 h 2699493"/>
              <a:gd name="connsiteX23" fmla="*/ 1764982 w 2708910"/>
              <a:gd name="connsiteY23" fmla="*/ 2405677 h 2699493"/>
              <a:gd name="connsiteX24" fmla="*/ 1913573 w 2708910"/>
              <a:gd name="connsiteY24" fmla="*/ 2336265 h 2699493"/>
              <a:gd name="connsiteX25" fmla="*/ 2067878 w 2708910"/>
              <a:gd name="connsiteY25" fmla="*/ 2498862 h 2699493"/>
              <a:gd name="connsiteX26" fmla="*/ 2205038 w 2708910"/>
              <a:gd name="connsiteY26" fmla="*/ 2401874 h 2699493"/>
              <a:gd name="connsiteX27" fmla="*/ 2102168 w 2708910"/>
              <a:gd name="connsiteY27" fmla="*/ 2204095 h 2699493"/>
              <a:gd name="connsiteX28" fmla="*/ 2163128 w 2708910"/>
              <a:gd name="connsiteY28" fmla="*/ 2147994 h 2699493"/>
              <a:gd name="connsiteX29" fmla="*/ 2220278 w 2708910"/>
              <a:gd name="connsiteY29" fmla="*/ 2087139 h 2699493"/>
              <a:gd name="connsiteX30" fmla="*/ 2420303 w 2708910"/>
              <a:gd name="connsiteY30" fmla="*/ 2186979 h 2699493"/>
              <a:gd name="connsiteX31" fmla="*/ 2516505 w 2708910"/>
              <a:gd name="connsiteY31" fmla="*/ 2048154 h 2699493"/>
              <a:gd name="connsiteX32" fmla="*/ 2352675 w 2708910"/>
              <a:gd name="connsiteY32" fmla="*/ 1896967 h 2699493"/>
              <a:gd name="connsiteX33" fmla="*/ 2421255 w 2708910"/>
              <a:gd name="connsiteY33" fmla="*/ 1745780 h 2699493"/>
              <a:gd name="connsiteX34" fmla="*/ 2642235 w 2708910"/>
              <a:gd name="connsiteY34" fmla="*/ 1772404 h 2699493"/>
              <a:gd name="connsiteX35" fmla="*/ 2685098 w 2708910"/>
              <a:gd name="connsiteY35" fmla="*/ 1609807 h 2699493"/>
              <a:gd name="connsiteX36" fmla="*/ 2479358 w 2708910"/>
              <a:gd name="connsiteY36" fmla="*/ 1524230 h 2699493"/>
              <a:gd name="connsiteX37" fmla="*/ 2492693 w 2708910"/>
              <a:gd name="connsiteY37" fmla="*/ 1360682 h 2699493"/>
              <a:gd name="connsiteX38" fmla="*/ 2708910 w 2708910"/>
              <a:gd name="connsiteY38" fmla="*/ 1309335 h 2699493"/>
              <a:gd name="connsiteX39" fmla="*/ 2692718 w 2708910"/>
              <a:gd name="connsiteY39" fmla="*/ 1141984 h 2699493"/>
              <a:gd name="connsiteX40" fmla="*/ 2469833 w 2708910"/>
              <a:gd name="connsiteY40" fmla="*/ 1130573 h 2699493"/>
              <a:gd name="connsiteX41" fmla="*/ 2426970 w 2708910"/>
              <a:gd name="connsiteY41" fmla="*/ 970829 h 2699493"/>
              <a:gd name="connsiteX42" fmla="*/ 2613660 w 2708910"/>
              <a:gd name="connsiteY42" fmla="*/ 847217 h 2699493"/>
              <a:gd name="connsiteX43" fmla="*/ 2541270 w 2708910"/>
              <a:gd name="connsiteY43" fmla="*/ 695079 h 2699493"/>
              <a:gd name="connsiteX44" fmla="*/ 2327910 w 2708910"/>
              <a:gd name="connsiteY44" fmla="*/ 760688 h 2699493"/>
              <a:gd name="connsiteX45" fmla="*/ 2231708 w 2708910"/>
              <a:gd name="connsiteY45" fmla="*/ 625666 h 2699493"/>
              <a:gd name="connsiteX46" fmla="*/ 2364105 w 2708910"/>
              <a:gd name="connsiteY46" fmla="*/ 447855 h 2699493"/>
              <a:gd name="connsiteX47" fmla="*/ 2245043 w 2708910"/>
              <a:gd name="connsiteY47" fmla="*/ 329949 h 2699493"/>
              <a:gd name="connsiteX48" fmla="*/ 2066925 w 2708910"/>
              <a:gd name="connsiteY48" fmla="*/ 464971 h 2699493"/>
              <a:gd name="connsiteX49" fmla="*/ 1931670 w 2708910"/>
              <a:gd name="connsiteY49" fmla="*/ 370836 h 2699493"/>
              <a:gd name="connsiteX50" fmla="*/ 1996440 w 2708910"/>
              <a:gd name="connsiteY50" fmla="*/ 157843 h 2699493"/>
              <a:gd name="connsiteX51" fmla="*/ 1843088 w 2708910"/>
              <a:gd name="connsiteY51" fmla="*/ 87479 h 2699493"/>
              <a:gd name="connsiteX52" fmla="*/ 1723073 w 2708910"/>
              <a:gd name="connsiteY52" fmla="*/ 275750 h 2699493"/>
              <a:gd name="connsiteX53" fmla="*/ 1562100 w 2708910"/>
              <a:gd name="connsiteY53" fmla="*/ 234863 h 2699493"/>
              <a:gd name="connsiteX54" fmla="*/ 1548765 w 2708910"/>
              <a:gd name="connsiteY54" fmla="*/ 13312 h 2699493"/>
              <a:gd name="connsiteX55" fmla="*/ 1380173 w 2708910"/>
              <a:gd name="connsiteY55" fmla="*/ 0 h 2699493"/>
              <a:gd name="connsiteX56" fmla="*/ 1330643 w 2708910"/>
              <a:gd name="connsiteY56" fmla="*/ 216796 h 2699493"/>
              <a:gd name="connsiteX57" fmla="*/ 1165860 w 2708910"/>
              <a:gd name="connsiteY57" fmla="*/ 232961 h 2699493"/>
              <a:gd name="connsiteX58" fmla="*/ 1077278 w 2708910"/>
              <a:gd name="connsiteY58" fmla="*/ 28526 h 2699493"/>
              <a:gd name="connsiteX59" fmla="*/ 915353 w 2708910"/>
              <a:gd name="connsiteY59" fmla="*/ 73216 h 2699493"/>
              <a:gd name="connsiteX60" fmla="*/ 943928 w 2708910"/>
              <a:gd name="connsiteY60" fmla="*/ 293816 h 2699493"/>
              <a:gd name="connsiteX61" fmla="*/ 795338 w 2708910"/>
              <a:gd name="connsiteY61" fmla="*/ 363229 h 2699493"/>
              <a:gd name="connsiteX62" fmla="*/ 641032 w 2708910"/>
              <a:gd name="connsiteY62" fmla="*/ 200632 h 2699493"/>
              <a:gd name="connsiteX63" fmla="*/ 503873 w 2708910"/>
              <a:gd name="connsiteY63" fmla="*/ 297619 h 2699493"/>
              <a:gd name="connsiteX64" fmla="*/ 606743 w 2708910"/>
              <a:gd name="connsiteY64" fmla="*/ 495398 h 2699493"/>
              <a:gd name="connsiteX65" fmla="*/ 545782 w 2708910"/>
              <a:gd name="connsiteY65" fmla="*/ 551499 h 2699493"/>
              <a:gd name="connsiteX66" fmla="*/ 488632 w 2708910"/>
              <a:gd name="connsiteY66" fmla="*/ 612354 h 2699493"/>
              <a:gd name="connsiteX67" fmla="*/ 288607 w 2708910"/>
              <a:gd name="connsiteY67" fmla="*/ 512514 h 2699493"/>
              <a:gd name="connsiteX68" fmla="*/ 192405 w 2708910"/>
              <a:gd name="connsiteY68" fmla="*/ 651340 h 2699493"/>
              <a:gd name="connsiteX69" fmla="*/ 356235 w 2708910"/>
              <a:gd name="connsiteY69" fmla="*/ 802526 h 2699493"/>
              <a:gd name="connsiteX70" fmla="*/ 287655 w 2708910"/>
              <a:gd name="connsiteY70" fmla="*/ 953713 h 2699493"/>
              <a:gd name="connsiteX71" fmla="*/ 66675 w 2708910"/>
              <a:gd name="connsiteY71" fmla="*/ 927089 h 2699493"/>
              <a:gd name="connsiteX72" fmla="*/ 23813 w 2708910"/>
              <a:gd name="connsiteY72" fmla="*/ 1089686 h 2699493"/>
              <a:gd name="connsiteX73" fmla="*/ 229553 w 2708910"/>
              <a:gd name="connsiteY73" fmla="*/ 1175264 h 2699493"/>
              <a:gd name="connsiteX74" fmla="*/ 216218 w 2708910"/>
              <a:gd name="connsiteY74" fmla="*/ 1338812 h 2699493"/>
              <a:gd name="connsiteX75" fmla="*/ 636270 w 2708910"/>
              <a:gd name="connsiteY75" fmla="*/ 638978 h 2699493"/>
              <a:gd name="connsiteX76" fmla="*/ 2067878 w 2708910"/>
              <a:gd name="connsiteY76" fmla="*/ 630421 h 2699493"/>
              <a:gd name="connsiteX77" fmla="*/ 2076450 w 2708910"/>
              <a:gd name="connsiteY77" fmla="*/ 2059564 h 2699493"/>
              <a:gd name="connsiteX78" fmla="*/ 644843 w 2708910"/>
              <a:gd name="connsiteY78" fmla="*/ 2068122 h 2699493"/>
              <a:gd name="connsiteX79" fmla="*/ 636270 w 2708910"/>
              <a:gd name="connsiteY79" fmla="*/ 638978 h 2699493"/>
              <a:gd name="connsiteX80" fmla="*/ 1386840 w 2708910"/>
              <a:gd name="connsiteY80" fmla="*/ 2311542 h 2699493"/>
              <a:gd name="connsiteX81" fmla="*/ 675323 w 2708910"/>
              <a:gd name="connsiteY81" fmla="*/ 2032940 h 2699493"/>
              <a:gd name="connsiteX82" fmla="*/ 389573 w 2708910"/>
              <a:gd name="connsiteY82" fmla="*/ 1354025 h 2699493"/>
              <a:gd name="connsiteX83" fmla="*/ 669607 w 2708910"/>
              <a:gd name="connsiteY83" fmla="*/ 671308 h 2699493"/>
              <a:gd name="connsiteX84" fmla="*/ 1324928 w 2708910"/>
              <a:gd name="connsiteY84" fmla="*/ 384148 h 2699493"/>
              <a:gd name="connsiteX85" fmla="*/ 2036445 w 2708910"/>
              <a:gd name="connsiteY85" fmla="*/ 662750 h 2699493"/>
              <a:gd name="connsiteX86" fmla="*/ 2045018 w 2708910"/>
              <a:gd name="connsiteY86" fmla="*/ 2027235 h 2699493"/>
              <a:gd name="connsiteX87" fmla="*/ 1386840 w 2708910"/>
              <a:gd name="connsiteY87" fmla="*/ 2311542 h 2699493"/>
              <a:gd name="connsiteX88" fmla="*/ 1324928 w 2708910"/>
              <a:gd name="connsiteY88" fmla="*/ 424084 h 2699493"/>
              <a:gd name="connsiteX89" fmla="*/ 696278 w 2708910"/>
              <a:gd name="connsiteY89" fmla="*/ 697932 h 2699493"/>
              <a:gd name="connsiteX90" fmla="*/ 428625 w 2708910"/>
              <a:gd name="connsiteY90" fmla="*/ 1353075 h 2699493"/>
              <a:gd name="connsiteX91" fmla="*/ 703898 w 2708910"/>
              <a:gd name="connsiteY91" fmla="*/ 2005365 h 2699493"/>
              <a:gd name="connsiteX92" fmla="*/ 1385888 w 2708910"/>
              <a:gd name="connsiteY92" fmla="*/ 2272557 h 2699493"/>
              <a:gd name="connsiteX93" fmla="*/ 2014538 w 2708910"/>
              <a:gd name="connsiteY93" fmla="*/ 1998709 h 2699493"/>
              <a:gd name="connsiteX94" fmla="*/ 2007870 w 2708910"/>
              <a:gd name="connsiteY94" fmla="*/ 691276 h 2699493"/>
              <a:gd name="connsiteX95" fmla="*/ 1324928 w 2708910"/>
              <a:gd name="connsiteY95" fmla="*/ 424084 h 269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708910" h="2699493">
                <a:moveTo>
                  <a:pt x="216218" y="1338812"/>
                </a:moveTo>
                <a:lnTo>
                  <a:pt x="0" y="1390158"/>
                </a:lnTo>
                <a:lnTo>
                  <a:pt x="16193" y="1557510"/>
                </a:lnTo>
                <a:lnTo>
                  <a:pt x="239078" y="1568920"/>
                </a:lnTo>
                <a:cubicBezTo>
                  <a:pt x="249555" y="1623119"/>
                  <a:pt x="263843" y="1677318"/>
                  <a:pt x="281940" y="1728665"/>
                </a:cubicBezTo>
                <a:lnTo>
                  <a:pt x="95250" y="1852277"/>
                </a:lnTo>
                <a:lnTo>
                  <a:pt x="167640" y="2004414"/>
                </a:lnTo>
                <a:lnTo>
                  <a:pt x="381000" y="1938805"/>
                </a:lnTo>
                <a:cubicBezTo>
                  <a:pt x="409575" y="1986348"/>
                  <a:pt x="441007" y="2031038"/>
                  <a:pt x="477203" y="2073827"/>
                </a:cubicBezTo>
                <a:lnTo>
                  <a:pt x="344805" y="2251638"/>
                </a:lnTo>
                <a:lnTo>
                  <a:pt x="463868" y="2369545"/>
                </a:lnTo>
                <a:lnTo>
                  <a:pt x="641985" y="2234523"/>
                </a:lnTo>
                <a:cubicBezTo>
                  <a:pt x="684848" y="2268754"/>
                  <a:pt x="729615" y="2301083"/>
                  <a:pt x="777240" y="2328658"/>
                </a:cubicBezTo>
                <a:lnTo>
                  <a:pt x="712470" y="2541651"/>
                </a:lnTo>
                <a:lnTo>
                  <a:pt x="865823" y="2612014"/>
                </a:lnTo>
                <a:lnTo>
                  <a:pt x="985838" y="2423744"/>
                </a:lnTo>
                <a:cubicBezTo>
                  <a:pt x="1039178" y="2440859"/>
                  <a:pt x="1091565" y="2456073"/>
                  <a:pt x="1146810" y="2464631"/>
                </a:cubicBezTo>
                <a:lnTo>
                  <a:pt x="1160145" y="2686181"/>
                </a:lnTo>
                <a:lnTo>
                  <a:pt x="1328738" y="2699493"/>
                </a:lnTo>
                <a:lnTo>
                  <a:pt x="1378268" y="2482697"/>
                </a:lnTo>
                <a:cubicBezTo>
                  <a:pt x="1432560" y="2480795"/>
                  <a:pt x="1488757" y="2476992"/>
                  <a:pt x="1543050" y="2466532"/>
                </a:cubicBezTo>
                <a:lnTo>
                  <a:pt x="1631632" y="2670967"/>
                </a:lnTo>
                <a:lnTo>
                  <a:pt x="1793557" y="2626277"/>
                </a:lnTo>
                <a:lnTo>
                  <a:pt x="1764982" y="2405677"/>
                </a:lnTo>
                <a:cubicBezTo>
                  <a:pt x="1816418" y="2384759"/>
                  <a:pt x="1865948" y="2362889"/>
                  <a:pt x="1913573" y="2336265"/>
                </a:cubicBezTo>
                <a:lnTo>
                  <a:pt x="2067878" y="2498862"/>
                </a:lnTo>
                <a:lnTo>
                  <a:pt x="2205038" y="2401874"/>
                </a:lnTo>
                <a:lnTo>
                  <a:pt x="2102168" y="2204095"/>
                </a:lnTo>
                <a:cubicBezTo>
                  <a:pt x="2122170" y="2186979"/>
                  <a:pt x="2143125" y="2167011"/>
                  <a:pt x="2163128" y="2147994"/>
                </a:cubicBezTo>
                <a:cubicBezTo>
                  <a:pt x="2183130" y="2128977"/>
                  <a:pt x="2201228" y="2107107"/>
                  <a:pt x="2220278" y="2087139"/>
                </a:cubicBezTo>
                <a:lnTo>
                  <a:pt x="2420303" y="2186979"/>
                </a:lnTo>
                <a:lnTo>
                  <a:pt x="2516505" y="2048154"/>
                </a:lnTo>
                <a:lnTo>
                  <a:pt x="2352675" y="1896967"/>
                </a:lnTo>
                <a:cubicBezTo>
                  <a:pt x="2380298" y="1847522"/>
                  <a:pt x="2402205" y="1799028"/>
                  <a:pt x="2421255" y="1745780"/>
                </a:cubicBezTo>
                <a:lnTo>
                  <a:pt x="2642235" y="1772404"/>
                </a:lnTo>
                <a:lnTo>
                  <a:pt x="2685098" y="1609807"/>
                </a:lnTo>
                <a:lnTo>
                  <a:pt x="2479358" y="1524230"/>
                </a:lnTo>
                <a:cubicBezTo>
                  <a:pt x="2487930" y="1469080"/>
                  <a:pt x="2492693" y="1414881"/>
                  <a:pt x="2492693" y="1360682"/>
                </a:cubicBezTo>
                <a:lnTo>
                  <a:pt x="2708910" y="1309335"/>
                </a:lnTo>
                <a:lnTo>
                  <a:pt x="2692718" y="1141984"/>
                </a:lnTo>
                <a:lnTo>
                  <a:pt x="2469833" y="1130573"/>
                </a:lnTo>
                <a:cubicBezTo>
                  <a:pt x="2459355" y="1076374"/>
                  <a:pt x="2445068" y="1022175"/>
                  <a:pt x="2426970" y="970829"/>
                </a:cubicBezTo>
                <a:lnTo>
                  <a:pt x="2613660" y="847217"/>
                </a:lnTo>
                <a:lnTo>
                  <a:pt x="2541270" y="695079"/>
                </a:lnTo>
                <a:lnTo>
                  <a:pt x="2327910" y="760688"/>
                </a:lnTo>
                <a:cubicBezTo>
                  <a:pt x="2299335" y="713145"/>
                  <a:pt x="2267903" y="668455"/>
                  <a:pt x="2231708" y="625666"/>
                </a:cubicBezTo>
                <a:lnTo>
                  <a:pt x="2364105" y="447855"/>
                </a:lnTo>
                <a:lnTo>
                  <a:pt x="2245043" y="329949"/>
                </a:lnTo>
                <a:lnTo>
                  <a:pt x="2066925" y="464971"/>
                </a:lnTo>
                <a:cubicBezTo>
                  <a:pt x="2024063" y="430740"/>
                  <a:pt x="1979295" y="398411"/>
                  <a:pt x="1931670" y="370836"/>
                </a:cubicBezTo>
                <a:lnTo>
                  <a:pt x="1996440" y="157843"/>
                </a:lnTo>
                <a:lnTo>
                  <a:pt x="1843088" y="87479"/>
                </a:lnTo>
                <a:lnTo>
                  <a:pt x="1723073" y="275750"/>
                </a:lnTo>
                <a:cubicBezTo>
                  <a:pt x="1669732" y="258634"/>
                  <a:pt x="1617345" y="243420"/>
                  <a:pt x="1562100" y="234863"/>
                </a:cubicBezTo>
                <a:lnTo>
                  <a:pt x="1548765" y="13312"/>
                </a:lnTo>
                <a:lnTo>
                  <a:pt x="1380173" y="0"/>
                </a:lnTo>
                <a:lnTo>
                  <a:pt x="1330643" y="216796"/>
                </a:lnTo>
                <a:cubicBezTo>
                  <a:pt x="1276350" y="218698"/>
                  <a:pt x="1220153" y="222501"/>
                  <a:pt x="1165860" y="232961"/>
                </a:cubicBezTo>
                <a:lnTo>
                  <a:pt x="1077278" y="28526"/>
                </a:lnTo>
                <a:lnTo>
                  <a:pt x="915353" y="73216"/>
                </a:lnTo>
                <a:lnTo>
                  <a:pt x="943928" y="293816"/>
                </a:lnTo>
                <a:cubicBezTo>
                  <a:pt x="892493" y="314735"/>
                  <a:pt x="842963" y="336605"/>
                  <a:pt x="795338" y="363229"/>
                </a:cubicBezTo>
                <a:lnTo>
                  <a:pt x="641032" y="200632"/>
                </a:lnTo>
                <a:lnTo>
                  <a:pt x="503873" y="297619"/>
                </a:lnTo>
                <a:lnTo>
                  <a:pt x="606743" y="495398"/>
                </a:lnTo>
                <a:cubicBezTo>
                  <a:pt x="586740" y="512514"/>
                  <a:pt x="565785" y="532482"/>
                  <a:pt x="545782" y="551499"/>
                </a:cubicBezTo>
                <a:cubicBezTo>
                  <a:pt x="525780" y="570516"/>
                  <a:pt x="507682" y="592386"/>
                  <a:pt x="488632" y="612354"/>
                </a:cubicBezTo>
                <a:lnTo>
                  <a:pt x="288607" y="512514"/>
                </a:lnTo>
                <a:lnTo>
                  <a:pt x="192405" y="651340"/>
                </a:lnTo>
                <a:lnTo>
                  <a:pt x="356235" y="802526"/>
                </a:lnTo>
                <a:cubicBezTo>
                  <a:pt x="328613" y="851971"/>
                  <a:pt x="306705" y="900465"/>
                  <a:pt x="287655" y="953713"/>
                </a:cubicBezTo>
                <a:lnTo>
                  <a:pt x="66675" y="927089"/>
                </a:lnTo>
                <a:lnTo>
                  <a:pt x="23813" y="1089686"/>
                </a:lnTo>
                <a:lnTo>
                  <a:pt x="229553" y="1175264"/>
                </a:lnTo>
                <a:cubicBezTo>
                  <a:pt x="220980" y="1227561"/>
                  <a:pt x="217170" y="1284613"/>
                  <a:pt x="216218" y="1338812"/>
                </a:cubicBezTo>
                <a:close/>
                <a:moveTo>
                  <a:pt x="636270" y="638978"/>
                </a:moveTo>
                <a:cubicBezTo>
                  <a:pt x="1027748" y="241519"/>
                  <a:pt x="1669732" y="239617"/>
                  <a:pt x="2067878" y="630421"/>
                </a:cubicBezTo>
                <a:cubicBezTo>
                  <a:pt x="2466023" y="1023126"/>
                  <a:pt x="2467928" y="1662105"/>
                  <a:pt x="2076450" y="2059564"/>
                </a:cubicBezTo>
                <a:cubicBezTo>
                  <a:pt x="1683068" y="2457024"/>
                  <a:pt x="1042988" y="2458926"/>
                  <a:pt x="644843" y="2068122"/>
                </a:cubicBezTo>
                <a:cubicBezTo>
                  <a:pt x="246698" y="1674466"/>
                  <a:pt x="241935" y="1034537"/>
                  <a:pt x="636270" y="638978"/>
                </a:cubicBezTo>
                <a:close/>
                <a:moveTo>
                  <a:pt x="1386840" y="2311542"/>
                </a:moveTo>
                <a:cubicBezTo>
                  <a:pt x="1119188" y="2320100"/>
                  <a:pt x="865823" y="2221211"/>
                  <a:pt x="675323" y="2032940"/>
                </a:cubicBezTo>
                <a:cubicBezTo>
                  <a:pt x="491490" y="1852277"/>
                  <a:pt x="389573" y="1610758"/>
                  <a:pt x="389573" y="1354025"/>
                </a:cubicBezTo>
                <a:cubicBezTo>
                  <a:pt x="387668" y="1096342"/>
                  <a:pt x="486728" y="852922"/>
                  <a:pt x="669607" y="671308"/>
                </a:cubicBezTo>
                <a:cubicBezTo>
                  <a:pt x="843915" y="494448"/>
                  <a:pt x="1077278" y="392705"/>
                  <a:pt x="1324928" y="384148"/>
                </a:cubicBezTo>
                <a:cubicBezTo>
                  <a:pt x="1592580" y="375590"/>
                  <a:pt x="1845945" y="474480"/>
                  <a:pt x="2036445" y="662750"/>
                </a:cubicBezTo>
                <a:cubicBezTo>
                  <a:pt x="2415540" y="1037389"/>
                  <a:pt x="2418398" y="1648792"/>
                  <a:pt x="2045018" y="2027235"/>
                </a:cubicBezTo>
                <a:cubicBezTo>
                  <a:pt x="1868805" y="2202193"/>
                  <a:pt x="1635443" y="2303935"/>
                  <a:pt x="1386840" y="2311542"/>
                </a:cubicBezTo>
                <a:close/>
                <a:moveTo>
                  <a:pt x="1324928" y="424084"/>
                </a:moveTo>
                <a:cubicBezTo>
                  <a:pt x="1085850" y="431691"/>
                  <a:pt x="862965" y="528679"/>
                  <a:pt x="696278" y="697932"/>
                </a:cubicBezTo>
                <a:cubicBezTo>
                  <a:pt x="521970" y="872890"/>
                  <a:pt x="426720" y="1106802"/>
                  <a:pt x="428625" y="1353075"/>
                </a:cubicBezTo>
                <a:cubicBezTo>
                  <a:pt x="430530" y="1600299"/>
                  <a:pt x="527685" y="1831358"/>
                  <a:pt x="703898" y="2005365"/>
                </a:cubicBezTo>
                <a:cubicBezTo>
                  <a:pt x="885825" y="2186029"/>
                  <a:pt x="1127760" y="2280164"/>
                  <a:pt x="1385888" y="2272557"/>
                </a:cubicBezTo>
                <a:cubicBezTo>
                  <a:pt x="1624965" y="2264950"/>
                  <a:pt x="1847850" y="2167962"/>
                  <a:pt x="2014538" y="1998709"/>
                </a:cubicBezTo>
                <a:cubicBezTo>
                  <a:pt x="2373630" y="1635480"/>
                  <a:pt x="2369820" y="1049750"/>
                  <a:pt x="2007870" y="691276"/>
                </a:cubicBezTo>
                <a:cubicBezTo>
                  <a:pt x="1824990" y="510612"/>
                  <a:pt x="1583055" y="415526"/>
                  <a:pt x="1324928" y="424084"/>
                </a:cubicBezTo>
                <a:close/>
              </a:path>
            </a:pathLst>
          </a:custGeom>
          <a:solidFill>
            <a:srgbClr val="787878"/>
          </a:solidFill>
          <a:ln w="9525" cap="flat">
            <a:noFill/>
            <a:prstDash val="solid"/>
            <a:miter/>
          </a:ln>
        </p:spPr>
        <p:txBody>
          <a:bodyPr rtlCol="0" anchor="ctr"/>
          <a:lstStyle/>
          <a:p>
            <a:endParaRPr lang="fr-CA"/>
          </a:p>
        </p:txBody>
      </p:sp>
      <p:sp>
        <p:nvSpPr>
          <p:cNvPr id="38" name="Rectangle : avec coin rogné 37">
            <a:extLst>
              <a:ext uri="{FF2B5EF4-FFF2-40B4-BE49-F238E27FC236}">
                <a16:creationId xmlns:a16="http://schemas.microsoft.com/office/drawing/2014/main" id="{371DC0FD-0C84-274C-AD25-DF8B3FFAA65B}"/>
              </a:ext>
            </a:extLst>
          </p:cNvPr>
          <p:cNvSpPr/>
          <p:nvPr/>
        </p:nvSpPr>
        <p:spPr>
          <a:xfrm>
            <a:off x="401140" y="1037053"/>
            <a:ext cx="1941368" cy="4891135"/>
          </a:xfrm>
          <a:prstGeom prst="snip1Rect">
            <a:avLst>
              <a:gd name="adj" fmla="val 145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44000" bIns="0" rtlCol="0" anchor="t" anchorCtr="0"/>
          <a:lstStyle/>
          <a:p>
            <a:pPr marL="9525" lvl="0" indent="-9525">
              <a:spcAft>
                <a:spcPts val="600"/>
              </a:spcAft>
              <a:buClr>
                <a:schemeClr val="bg1"/>
              </a:buClr>
              <a:buSzPct val="100000"/>
            </a:pPr>
            <a:r>
              <a:rPr lang="fr-CA" sz="1100">
                <a:solidFill>
                  <a:schemeClr val="tx1"/>
                </a:solidFill>
                <a:latin typeface="Viga"/>
                <a:ea typeface="Viga"/>
                <a:cs typeface="Viga"/>
                <a:sym typeface="Viga"/>
              </a:rPr>
              <a:t>La réponse à l’intervention (RAI) est un modèle éducatif visant à prévenir l’apparition ou l’aggravation de difficultés d’apprentissage et les problèmes de comportement chez les apprenant(e)s. Ce modèle implique un enseignement de grande qualité et des paliers d’intervention adaptés aux besoins des apprenant(e)s. L’évaluation régulière de leurs progrès et les pratiques collaboratives constituent aussi des éléments clés pour conduire à la réussite du plus grand nombre.</a:t>
            </a:r>
          </a:p>
        </p:txBody>
      </p:sp>
      <p:sp>
        <p:nvSpPr>
          <p:cNvPr id="44" name="Titre 1">
            <a:extLst>
              <a:ext uri="{FF2B5EF4-FFF2-40B4-BE49-F238E27FC236}">
                <a16:creationId xmlns:a16="http://schemas.microsoft.com/office/drawing/2014/main" id="{76F47F0E-2052-F747-90EB-6ADC92B5B7BF}"/>
              </a:ext>
            </a:extLst>
          </p:cNvPr>
          <p:cNvSpPr>
            <a:spLocks noGrp="1"/>
          </p:cNvSpPr>
          <p:nvPr>
            <p:ph type="title"/>
          </p:nvPr>
        </p:nvSpPr>
        <p:spPr>
          <a:xfrm>
            <a:off x="384313" y="371380"/>
            <a:ext cx="10647864" cy="683930"/>
          </a:xfrm>
        </p:spPr>
        <p:txBody>
          <a:bodyPr>
            <a:noAutofit/>
          </a:bodyPr>
          <a:lstStyle/>
          <a:p>
            <a:pPr>
              <a:lnSpc>
                <a:spcPts val="4400"/>
              </a:lnSpc>
            </a:pPr>
            <a:r>
              <a:rPr lang="fr-FR" sz="4000"/>
              <a:t>La RAI dans un contexte de formation à distance</a:t>
            </a:r>
          </a:p>
        </p:txBody>
      </p:sp>
      <p:grpSp>
        <p:nvGrpSpPr>
          <p:cNvPr id="27" name="Groupe 26">
            <a:extLst>
              <a:ext uri="{FF2B5EF4-FFF2-40B4-BE49-F238E27FC236}">
                <a16:creationId xmlns:a16="http://schemas.microsoft.com/office/drawing/2014/main" id="{01A76B81-3498-5946-9FA9-89216445FB34}"/>
              </a:ext>
            </a:extLst>
          </p:cNvPr>
          <p:cNvGrpSpPr/>
          <p:nvPr/>
        </p:nvGrpSpPr>
        <p:grpSpPr>
          <a:xfrm>
            <a:off x="0" y="6148818"/>
            <a:ext cx="11894049" cy="570481"/>
            <a:chOff x="0" y="6148818"/>
            <a:chExt cx="11894049" cy="570481"/>
          </a:xfrm>
        </p:grpSpPr>
        <p:sp>
          <p:nvSpPr>
            <p:cNvPr id="28" name="Rectangle 27">
              <a:extLst>
                <a:ext uri="{FF2B5EF4-FFF2-40B4-BE49-F238E27FC236}">
                  <a16:creationId xmlns:a16="http://schemas.microsoft.com/office/drawing/2014/main" id="{BB6D637B-9B93-A74F-9E42-B85B30815042}"/>
                </a:ext>
              </a:extLst>
            </p:cNvPr>
            <p:cNvSpPr/>
            <p:nvPr/>
          </p:nvSpPr>
          <p:spPr>
            <a:xfrm>
              <a:off x="908942" y="6410321"/>
              <a:ext cx="3702937"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12 – La RAI dans un contexte de formation à distance</a:t>
              </a:r>
            </a:p>
          </p:txBody>
        </p:sp>
        <p:cxnSp>
          <p:nvCxnSpPr>
            <p:cNvPr id="29" name="Connecteur droit 28">
              <a:extLst>
                <a:ext uri="{FF2B5EF4-FFF2-40B4-BE49-F238E27FC236}">
                  <a16:creationId xmlns:a16="http://schemas.microsoft.com/office/drawing/2014/main" id="{5C99BDB5-F546-B243-8F0A-ED4CDF7C216F}"/>
                </a:ext>
              </a:extLst>
            </p:cNvPr>
            <p:cNvCxnSpPr>
              <a:cxnSpLocks/>
            </p:cNvCxnSpPr>
            <p:nvPr/>
          </p:nvCxnSpPr>
          <p:spPr>
            <a:xfrm>
              <a:off x="4752474" y="6478858"/>
              <a:ext cx="592237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A08B459A-30EE-8C4B-B10E-D863228422CA}"/>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Google Shape;126;p27">
              <a:extLst>
                <a:ext uri="{FF2B5EF4-FFF2-40B4-BE49-F238E27FC236}">
                  <a16:creationId xmlns:a16="http://schemas.microsoft.com/office/drawing/2014/main" id="{D8381DFF-41E2-2C4D-9F6C-8E4D18FF6841}"/>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40000"/>
                      <a:lumOff val="60000"/>
                    </a:schemeClr>
                  </a:solidFill>
                  <a:latin typeface="Viga"/>
                  <a:ea typeface="Viga"/>
                  <a:cs typeface="Viga"/>
                  <a:sym typeface="Viga"/>
                </a:rPr>
                <a:t>Version : </a:t>
              </a:r>
              <a:r>
                <a:rPr lang="fr" sz="800">
                  <a:solidFill>
                    <a:schemeClr val="accent6">
                      <a:lumMod val="40000"/>
                      <a:lumOff val="60000"/>
                    </a:schemeClr>
                  </a:solidFill>
                  <a:latin typeface="Viga"/>
                  <a:ea typeface="Viga"/>
                  <a:cs typeface="Viga"/>
                  <a:sym typeface="Viga"/>
                </a:rPr>
                <a:t>2021-06-23</a:t>
              </a:r>
              <a:endParaRPr sz="800">
                <a:solidFill>
                  <a:schemeClr val="accent6">
                    <a:lumMod val="40000"/>
                    <a:lumOff val="60000"/>
                  </a:schemeClr>
                </a:solidFill>
                <a:latin typeface="Viga"/>
                <a:ea typeface="Viga"/>
                <a:cs typeface="Viga"/>
                <a:sym typeface="Viga"/>
              </a:endParaRPr>
            </a:p>
          </p:txBody>
        </p:sp>
        <p:pic>
          <p:nvPicPr>
            <p:cNvPr id="43" name="Graphique 42">
              <a:extLst>
                <a:ext uri="{FF2B5EF4-FFF2-40B4-BE49-F238E27FC236}">
                  <a16:creationId xmlns:a16="http://schemas.microsoft.com/office/drawing/2014/main" id="{DE6CEC26-35DC-6047-BA24-AAE2D05A5AF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2047" y="6148818"/>
              <a:ext cx="399337" cy="570481"/>
            </a:xfrm>
            <a:prstGeom prst="rect">
              <a:avLst/>
            </a:prstGeom>
          </p:spPr>
        </p:pic>
      </p:grpSp>
      <p:sp>
        <p:nvSpPr>
          <p:cNvPr id="39" name="ZoneTexte 38">
            <a:extLst>
              <a:ext uri="{FF2B5EF4-FFF2-40B4-BE49-F238E27FC236}">
                <a16:creationId xmlns:a16="http://schemas.microsoft.com/office/drawing/2014/main" id="{335D75BA-B162-417E-A777-1454AD9177D3}"/>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2560159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Graphique 11">
            <a:extLst>
              <a:ext uri="{FF2B5EF4-FFF2-40B4-BE49-F238E27FC236}">
                <a16:creationId xmlns:a16="http://schemas.microsoft.com/office/drawing/2014/main" id="{96AC56D6-6C9A-4B47-ACBC-308CD2E4C4BE}"/>
              </a:ext>
            </a:extLst>
          </p:cNvPr>
          <p:cNvSpPr/>
          <p:nvPr/>
        </p:nvSpPr>
        <p:spPr>
          <a:xfrm rot="353411">
            <a:off x="1672149" y="4209443"/>
            <a:ext cx="2652748" cy="2651277"/>
          </a:xfrm>
          <a:custGeom>
            <a:avLst/>
            <a:gdLst>
              <a:gd name="connsiteX0" fmla="*/ 216218 w 2708910"/>
              <a:gd name="connsiteY0" fmla="*/ 1338812 h 2699493"/>
              <a:gd name="connsiteX1" fmla="*/ 0 w 2708910"/>
              <a:gd name="connsiteY1" fmla="*/ 1390158 h 2699493"/>
              <a:gd name="connsiteX2" fmla="*/ 16193 w 2708910"/>
              <a:gd name="connsiteY2" fmla="*/ 1557510 h 2699493"/>
              <a:gd name="connsiteX3" fmla="*/ 239078 w 2708910"/>
              <a:gd name="connsiteY3" fmla="*/ 1568920 h 2699493"/>
              <a:gd name="connsiteX4" fmla="*/ 281940 w 2708910"/>
              <a:gd name="connsiteY4" fmla="*/ 1728665 h 2699493"/>
              <a:gd name="connsiteX5" fmla="*/ 95250 w 2708910"/>
              <a:gd name="connsiteY5" fmla="*/ 1852277 h 2699493"/>
              <a:gd name="connsiteX6" fmla="*/ 167640 w 2708910"/>
              <a:gd name="connsiteY6" fmla="*/ 2004414 h 2699493"/>
              <a:gd name="connsiteX7" fmla="*/ 381000 w 2708910"/>
              <a:gd name="connsiteY7" fmla="*/ 1938805 h 2699493"/>
              <a:gd name="connsiteX8" fmla="*/ 477203 w 2708910"/>
              <a:gd name="connsiteY8" fmla="*/ 2073827 h 2699493"/>
              <a:gd name="connsiteX9" fmla="*/ 344805 w 2708910"/>
              <a:gd name="connsiteY9" fmla="*/ 2251638 h 2699493"/>
              <a:gd name="connsiteX10" fmla="*/ 463868 w 2708910"/>
              <a:gd name="connsiteY10" fmla="*/ 2369545 h 2699493"/>
              <a:gd name="connsiteX11" fmla="*/ 641985 w 2708910"/>
              <a:gd name="connsiteY11" fmla="*/ 2234523 h 2699493"/>
              <a:gd name="connsiteX12" fmla="*/ 777240 w 2708910"/>
              <a:gd name="connsiteY12" fmla="*/ 2328658 h 2699493"/>
              <a:gd name="connsiteX13" fmla="*/ 712470 w 2708910"/>
              <a:gd name="connsiteY13" fmla="*/ 2541651 h 2699493"/>
              <a:gd name="connsiteX14" fmla="*/ 865823 w 2708910"/>
              <a:gd name="connsiteY14" fmla="*/ 2612014 h 2699493"/>
              <a:gd name="connsiteX15" fmla="*/ 985838 w 2708910"/>
              <a:gd name="connsiteY15" fmla="*/ 2423744 h 2699493"/>
              <a:gd name="connsiteX16" fmla="*/ 1146810 w 2708910"/>
              <a:gd name="connsiteY16" fmla="*/ 2464631 h 2699493"/>
              <a:gd name="connsiteX17" fmla="*/ 1160145 w 2708910"/>
              <a:gd name="connsiteY17" fmla="*/ 2686181 h 2699493"/>
              <a:gd name="connsiteX18" fmla="*/ 1328738 w 2708910"/>
              <a:gd name="connsiteY18" fmla="*/ 2699493 h 2699493"/>
              <a:gd name="connsiteX19" fmla="*/ 1378268 w 2708910"/>
              <a:gd name="connsiteY19" fmla="*/ 2482697 h 2699493"/>
              <a:gd name="connsiteX20" fmla="*/ 1543050 w 2708910"/>
              <a:gd name="connsiteY20" fmla="*/ 2466532 h 2699493"/>
              <a:gd name="connsiteX21" fmla="*/ 1631632 w 2708910"/>
              <a:gd name="connsiteY21" fmla="*/ 2670967 h 2699493"/>
              <a:gd name="connsiteX22" fmla="*/ 1793557 w 2708910"/>
              <a:gd name="connsiteY22" fmla="*/ 2626277 h 2699493"/>
              <a:gd name="connsiteX23" fmla="*/ 1764982 w 2708910"/>
              <a:gd name="connsiteY23" fmla="*/ 2405677 h 2699493"/>
              <a:gd name="connsiteX24" fmla="*/ 1913573 w 2708910"/>
              <a:gd name="connsiteY24" fmla="*/ 2336265 h 2699493"/>
              <a:gd name="connsiteX25" fmla="*/ 2067878 w 2708910"/>
              <a:gd name="connsiteY25" fmla="*/ 2498862 h 2699493"/>
              <a:gd name="connsiteX26" fmla="*/ 2205038 w 2708910"/>
              <a:gd name="connsiteY26" fmla="*/ 2401874 h 2699493"/>
              <a:gd name="connsiteX27" fmla="*/ 2102168 w 2708910"/>
              <a:gd name="connsiteY27" fmla="*/ 2204095 h 2699493"/>
              <a:gd name="connsiteX28" fmla="*/ 2163128 w 2708910"/>
              <a:gd name="connsiteY28" fmla="*/ 2147994 h 2699493"/>
              <a:gd name="connsiteX29" fmla="*/ 2220278 w 2708910"/>
              <a:gd name="connsiteY29" fmla="*/ 2087139 h 2699493"/>
              <a:gd name="connsiteX30" fmla="*/ 2420303 w 2708910"/>
              <a:gd name="connsiteY30" fmla="*/ 2186979 h 2699493"/>
              <a:gd name="connsiteX31" fmla="*/ 2516505 w 2708910"/>
              <a:gd name="connsiteY31" fmla="*/ 2048154 h 2699493"/>
              <a:gd name="connsiteX32" fmla="*/ 2352675 w 2708910"/>
              <a:gd name="connsiteY32" fmla="*/ 1896967 h 2699493"/>
              <a:gd name="connsiteX33" fmla="*/ 2421255 w 2708910"/>
              <a:gd name="connsiteY33" fmla="*/ 1745780 h 2699493"/>
              <a:gd name="connsiteX34" fmla="*/ 2642235 w 2708910"/>
              <a:gd name="connsiteY34" fmla="*/ 1772404 h 2699493"/>
              <a:gd name="connsiteX35" fmla="*/ 2685098 w 2708910"/>
              <a:gd name="connsiteY35" fmla="*/ 1609807 h 2699493"/>
              <a:gd name="connsiteX36" fmla="*/ 2479358 w 2708910"/>
              <a:gd name="connsiteY36" fmla="*/ 1524230 h 2699493"/>
              <a:gd name="connsiteX37" fmla="*/ 2492693 w 2708910"/>
              <a:gd name="connsiteY37" fmla="*/ 1360682 h 2699493"/>
              <a:gd name="connsiteX38" fmla="*/ 2708910 w 2708910"/>
              <a:gd name="connsiteY38" fmla="*/ 1309335 h 2699493"/>
              <a:gd name="connsiteX39" fmla="*/ 2692718 w 2708910"/>
              <a:gd name="connsiteY39" fmla="*/ 1141984 h 2699493"/>
              <a:gd name="connsiteX40" fmla="*/ 2469833 w 2708910"/>
              <a:gd name="connsiteY40" fmla="*/ 1130573 h 2699493"/>
              <a:gd name="connsiteX41" fmla="*/ 2426970 w 2708910"/>
              <a:gd name="connsiteY41" fmla="*/ 970829 h 2699493"/>
              <a:gd name="connsiteX42" fmla="*/ 2613660 w 2708910"/>
              <a:gd name="connsiteY42" fmla="*/ 847217 h 2699493"/>
              <a:gd name="connsiteX43" fmla="*/ 2541270 w 2708910"/>
              <a:gd name="connsiteY43" fmla="*/ 695079 h 2699493"/>
              <a:gd name="connsiteX44" fmla="*/ 2327910 w 2708910"/>
              <a:gd name="connsiteY44" fmla="*/ 760688 h 2699493"/>
              <a:gd name="connsiteX45" fmla="*/ 2231708 w 2708910"/>
              <a:gd name="connsiteY45" fmla="*/ 625666 h 2699493"/>
              <a:gd name="connsiteX46" fmla="*/ 2364105 w 2708910"/>
              <a:gd name="connsiteY46" fmla="*/ 447855 h 2699493"/>
              <a:gd name="connsiteX47" fmla="*/ 2245043 w 2708910"/>
              <a:gd name="connsiteY47" fmla="*/ 329949 h 2699493"/>
              <a:gd name="connsiteX48" fmla="*/ 2066925 w 2708910"/>
              <a:gd name="connsiteY48" fmla="*/ 464971 h 2699493"/>
              <a:gd name="connsiteX49" fmla="*/ 1931670 w 2708910"/>
              <a:gd name="connsiteY49" fmla="*/ 370836 h 2699493"/>
              <a:gd name="connsiteX50" fmla="*/ 1996440 w 2708910"/>
              <a:gd name="connsiteY50" fmla="*/ 157843 h 2699493"/>
              <a:gd name="connsiteX51" fmla="*/ 1843088 w 2708910"/>
              <a:gd name="connsiteY51" fmla="*/ 87479 h 2699493"/>
              <a:gd name="connsiteX52" fmla="*/ 1723073 w 2708910"/>
              <a:gd name="connsiteY52" fmla="*/ 275750 h 2699493"/>
              <a:gd name="connsiteX53" fmla="*/ 1562100 w 2708910"/>
              <a:gd name="connsiteY53" fmla="*/ 234863 h 2699493"/>
              <a:gd name="connsiteX54" fmla="*/ 1548765 w 2708910"/>
              <a:gd name="connsiteY54" fmla="*/ 13312 h 2699493"/>
              <a:gd name="connsiteX55" fmla="*/ 1380173 w 2708910"/>
              <a:gd name="connsiteY55" fmla="*/ 0 h 2699493"/>
              <a:gd name="connsiteX56" fmla="*/ 1330643 w 2708910"/>
              <a:gd name="connsiteY56" fmla="*/ 216796 h 2699493"/>
              <a:gd name="connsiteX57" fmla="*/ 1165860 w 2708910"/>
              <a:gd name="connsiteY57" fmla="*/ 232961 h 2699493"/>
              <a:gd name="connsiteX58" fmla="*/ 1077278 w 2708910"/>
              <a:gd name="connsiteY58" fmla="*/ 28526 h 2699493"/>
              <a:gd name="connsiteX59" fmla="*/ 915353 w 2708910"/>
              <a:gd name="connsiteY59" fmla="*/ 73216 h 2699493"/>
              <a:gd name="connsiteX60" fmla="*/ 943928 w 2708910"/>
              <a:gd name="connsiteY60" fmla="*/ 293816 h 2699493"/>
              <a:gd name="connsiteX61" fmla="*/ 795338 w 2708910"/>
              <a:gd name="connsiteY61" fmla="*/ 363229 h 2699493"/>
              <a:gd name="connsiteX62" fmla="*/ 641032 w 2708910"/>
              <a:gd name="connsiteY62" fmla="*/ 200632 h 2699493"/>
              <a:gd name="connsiteX63" fmla="*/ 503873 w 2708910"/>
              <a:gd name="connsiteY63" fmla="*/ 297619 h 2699493"/>
              <a:gd name="connsiteX64" fmla="*/ 606743 w 2708910"/>
              <a:gd name="connsiteY64" fmla="*/ 495398 h 2699493"/>
              <a:gd name="connsiteX65" fmla="*/ 545782 w 2708910"/>
              <a:gd name="connsiteY65" fmla="*/ 551499 h 2699493"/>
              <a:gd name="connsiteX66" fmla="*/ 488632 w 2708910"/>
              <a:gd name="connsiteY66" fmla="*/ 612354 h 2699493"/>
              <a:gd name="connsiteX67" fmla="*/ 288607 w 2708910"/>
              <a:gd name="connsiteY67" fmla="*/ 512514 h 2699493"/>
              <a:gd name="connsiteX68" fmla="*/ 192405 w 2708910"/>
              <a:gd name="connsiteY68" fmla="*/ 651340 h 2699493"/>
              <a:gd name="connsiteX69" fmla="*/ 356235 w 2708910"/>
              <a:gd name="connsiteY69" fmla="*/ 802526 h 2699493"/>
              <a:gd name="connsiteX70" fmla="*/ 287655 w 2708910"/>
              <a:gd name="connsiteY70" fmla="*/ 953713 h 2699493"/>
              <a:gd name="connsiteX71" fmla="*/ 66675 w 2708910"/>
              <a:gd name="connsiteY71" fmla="*/ 927089 h 2699493"/>
              <a:gd name="connsiteX72" fmla="*/ 23813 w 2708910"/>
              <a:gd name="connsiteY72" fmla="*/ 1089686 h 2699493"/>
              <a:gd name="connsiteX73" fmla="*/ 229553 w 2708910"/>
              <a:gd name="connsiteY73" fmla="*/ 1175264 h 2699493"/>
              <a:gd name="connsiteX74" fmla="*/ 216218 w 2708910"/>
              <a:gd name="connsiteY74" fmla="*/ 1338812 h 2699493"/>
              <a:gd name="connsiteX75" fmla="*/ 636270 w 2708910"/>
              <a:gd name="connsiteY75" fmla="*/ 638978 h 2699493"/>
              <a:gd name="connsiteX76" fmla="*/ 2067878 w 2708910"/>
              <a:gd name="connsiteY76" fmla="*/ 630421 h 2699493"/>
              <a:gd name="connsiteX77" fmla="*/ 2076450 w 2708910"/>
              <a:gd name="connsiteY77" fmla="*/ 2059564 h 2699493"/>
              <a:gd name="connsiteX78" fmla="*/ 644843 w 2708910"/>
              <a:gd name="connsiteY78" fmla="*/ 2068122 h 2699493"/>
              <a:gd name="connsiteX79" fmla="*/ 636270 w 2708910"/>
              <a:gd name="connsiteY79" fmla="*/ 638978 h 2699493"/>
              <a:gd name="connsiteX80" fmla="*/ 1386840 w 2708910"/>
              <a:gd name="connsiteY80" fmla="*/ 2311542 h 2699493"/>
              <a:gd name="connsiteX81" fmla="*/ 675323 w 2708910"/>
              <a:gd name="connsiteY81" fmla="*/ 2032940 h 2699493"/>
              <a:gd name="connsiteX82" fmla="*/ 389573 w 2708910"/>
              <a:gd name="connsiteY82" fmla="*/ 1354025 h 2699493"/>
              <a:gd name="connsiteX83" fmla="*/ 669607 w 2708910"/>
              <a:gd name="connsiteY83" fmla="*/ 671308 h 2699493"/>
              <a:gd name="connsiteX84" fmla="*/ 1324928 w 2708910"/>
              <a:gd name="connsiteY84" fmla="*/ 384148 h 2699493"/>
              <a:gd name="connsiteX85" fmla="*/ 2036445 w 2708910"/>
              <a:gd name="connsiteY85" fmla="*/ 662750 h 2699493"/>
              <a:gd name="connsiteX86" fmla="*/ 2045018 w 2708910"/>
              <a:gd name="connsiteY86" fmla="*/ 2027235 h 2699493"/>
              <a:gd name="connsiteX87" fmla="*/ 1386840 w 2708910"/>
              <a:gd name="connsiteY87" fmla="*/ 2311542 h 2699493"/>
              <a:gd name="connsiteX88" fmla="*/ 1324928 w 2708910"/>
              <a:gd name="connsiteY88" fmla="*/ 424084 h 2699493"/>
              <a:gd name="connsiteX89" fmla="*/ 696278 w 2708910"/>
              <a:gd name="connsiteY89" fmla="*/ 697932 h 2699493"/>
              <a:gd name="connsiteX90" fmla="*/ 428625 w 2708910"/>
              <a:gd name="connsiteY90" fmla="*/ 1353075 h 2699493"/>
              <a:gd name="connsiteX91" fmla="*/ 703898 w 2708910"/>
              <a:gd name="connsiteY91" fmla="*/ 2005365 h 2699493"/>
              <a:gd name="connsiteX92" fmla="*/ 1385888 w 2708910"/>
              <a:gd name="connsiteY92" fmla="*/ 2272557 h 2699493"/>
              <a:gd name="connsiteX93" fmla="*/ 2014538 w 2708910"/>
              <a:gd name="connsiteY93" fmla="*/ 1998709 h 2699493"/>
              <a:gd name="connsiteX94" fmla="*/ 2007870 w 2708910"/>
              <a:gd name="connsiteY94" fmla="*/ 691276 h 2699493"/>
              <a:gd name="connsiteX95" fmla="*/ 1324928 w 2708910"/>
              <a:gd name="connsiteY95" fmla="*/ 424084 h 269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708910" h="2699493">
                <a:moveTo>
                  <a:pt x="216218" y="1338812"/>
                </a:moveTo>
                <a:lnTo>
                  <a:pt x="0" y="1390158"/>
                </a:lnTo>
                <a:lnTo>
                  <a:pt x="16193" y="1557510"/>
                </a:lnTo>
                <a:lnTo>
                  <a:pt x="239078" y="1568920"/>
                </a:lnTo>
                <a:cubicBezTo>
                  <a:pt x="249555" y="1623119"/>
                  <a:pt x="263843" y="1677318"/>
                  <a:pt x="281940" y="1728665"/>
                </a:cubicBezTo>
                <a:lnTo>
                  <a:pt x="95250" y="1852277"/>
                </a:lnTo>
                <a:lnTo>
                  <a:pt x="167640" y="2004414"/>
                </a:lnTo>
                <a:lnTo>
                  <a:pt x="381000" y="1938805"/>
                </a:lnTo>
                <a:cubicBezTo>
                  <a:pt x="409575" y="1986348"/>
                  <a:pt x="441007" y="2031038"/>
                  <a:pt x="477203" y="2073827"/>
                </a:cubicBezTo>
                <a:lnTo>
                  <a:pt x="344805" y="2251638"/>
                </a:lnTo>
                <a:lnTo>
                  <a:pt x="463868" y="2369545"/>
                </a:lnTo>
                <a:lnTo>
                  <a:pt x="641985" y="2234523"/>
                </a:lnTo>
                <a:cubicBezTo>
                  <a:pt x="684848" y="2268754"/>
                  <a:pt x="729615" y="2301083"/>
                  <a:pt x="777240" y="2328658"/>
                </a:cubicBezTo>
                <a:lnTo>
                  <a:pt x="712470" y="2541651"/>
                </a:lnTo>
                <a:lnTo>
                  <a:pt x="865823" y="2612014"/>
                </a:lnTo>
                <a:lnTo>
                  <a:pt x="985838" y="2423744"/>
                </a:lnTo>
                <a:cubicBezTo>
                  <a:pt x="1039178" y="2440859"/>
                  <a:pt x="1091565" y="2456073"/>
                  <a:pt x="1146810" y="2464631"/>
                </a:cubicBezTo>
                <a:lnTo>
                  <a:pt x="1160145" y="2686181"/>
                </a:lnTo>
                <a:lnTo>
                  <a:pt x="1328738" y="2699493"/>
                </a:lnTo>
                <a:lnTo>
                  <a:pt x="1378268" y="2482697"/>
                </a:lnTo>
                <a:cubicBezTo>
                  <a:pt x="1432560" y="2480795"/>
                  <a:pt x="1488757" y="2476992"/>
                  <a:pt x="1543050" y="2466532"/>
                </a:cubicBezTo>
                <a:lnTo>
                  <a:pt x="1631632" y="2670967"/>
                </a:lnTo>
                <a:lnTo>
                  <a:pt x="1793557" y="2626277"/>
                </a:lnTo>
                <a:lnTo>
                  <a:pt x="1764982" y="2405677"/>
                </a:lnTo>
                <a:cubicBezTo>
                  <a:pt x="1816418" y="2384759"/>
                  <a:pt x="1865948" y="2362889"/>
                  <a:pt x="1913573" y="2336265"/>
                </a:cubicBezTo>
                <a:lnTo>
                  <a:pt x="2067878" y="2498862"/>
                </a:lnTo>
                <a:lnTo>
                  <a:pt x="2205038" y="2401874"/>
                </a:lnTo>
                <a:lnTo>
                  <a:pt x="2102168" y="2204095"/>
                </a:lnTo>
                <a:cubicBezTo>
                  <a:pt x="2122170" y="2186979"/>
                  <a:pt x="2143125" y="2167011"/>
                  <a:pt x="2163128" y="2147994"/>
                </a:cubicBezTo>
                <a:cubicBezTo>
                  <a:pt x="2183130" y="2128977"/>
                  <a:pt x="2201228" y="2107107"/>
                  <a:pt x="2220278" y="2087139"/>
                </a:cubicBezTo>
                <a:lnTo>
                  <a:pt x="2420303" y="2186979"/>
                </a:lnTo>
                <a:lnTo>
                  <a:pt x="2516505" y="2048154"/>
                </a:lnTo>
                <a:lnTo>
                  <a:pt x="2352675" y="1896967"/>
                </a:lnTo>
                <a:cubicBezTo>
                  <a:pt x="2380298" y="1847522"/>
                  <a:pt x="2402205" y="1799028"/>
                  <a:pt x="2421255" y="1745780"/>
                </a:cubicBezTo>
                <a:lnTo>
                  <a:pt x="2642235" y="1772404"/>
                </a:lnTo>
                <a:lnTo>
                  <a:pt x="2685098" y="1609807"/>
                </a:lnTo>
                <a:lnTo>
                  <a:pt x="2479358" y="1524230"/>
                </a:lnTo>
                <a:cubicBezTo>
                  <a:pt x="2487930" y="1469080"/>
                  <a:pt x="2492693" y="1414881"/>
                  <a:pt x="2492693" y="1360682"/>
                </a:cubicBezTo>
                <a:lnTo>
                  <a:pt x="2708910" y="1309335"/>
                </a:lnTo>
                <a:lnTo>
                  <a:pt x="2692718" y="1141984"/>
                </a:lnTo>
                <a:lnTo>
                  <a:pt x="2469833" y="1130573"/>
                </a:lnTo>
                <a:cubicBezTo>
                  <a:pt x="2459355" y="1076374"/>
                  <a:pt x="2445068" y="1022175"/>
                  <a:pt x="2426970" y="970829"/>
                </a:cubicBezTo>
                <a:lnTo>
                  <a:pt x="2613660" y="847217"/>
                </a:lnTo>
                <a:lnTo>
                  <a:pt x="2541270" y="695079"/>
                </a:lnTo>
                <a:lnTo>
                  <a:pt x="2327910" y="760688"/>
                </a:lnTo>
                <a:cubicBezTo>
                  <a:pt x="2299335" y="713145"/>
                  <a:pt x="2267903" y="668455"/>
                  <a:pt x="2231708" y="625666"/>
                </a:cubicBezTo>
                <a:lnTo>
                  <a:pt x="2364105" y="447855"/>
                </a:lnTo>
                <a:lnTo>
                  <a:pt x="2245043" y="329949"/>
                </a:lnTo>
                <a:lnTo>
                  <a:pt x="2066925" y="464971"/>
                </a:lnTo>
                <a:cubicBezTo>
                  <a:pt x="2024063" y="430740"/>
                  <a:pt x="1979295" y="398411"/>
                  <a:pt x="1931670" y="370836"/>
                </a:cubicBezTo>
                <a:lnTo>
                  <a:pt x="1996440" y="157843"/>
                </a:lnTo>
                <a:lnTo>
                  <a:pt x="1843088" y="87479"/>
                </a:lnTo>
                <a:lnTo>
                  <a:pt x="1723073" y="275750"/>
                </a:lnTo>
                <a:cubicBezTo>
                  <a:pt x="1669732" y="258634"/>
                  <a:pt x="1617345" y="243420"/>
                  <a:pt x="1562100" y="234863"/>
                </a:cubicBezTo>
                <a:lnTo>
                  <a:pt x="1548765" y="13312"/>
                </a:lnTo>
                <a:lnTo>
                  <a:pt x="1380173" y="0"/>
                </a:lnTo>
                <a:lnTo>
                  <a:pt x="1330643" y="216796"/>
                </a:lnTo>
                <a:cubicBezTo>
                  <a:pt x="1276350" y="218698"/>
                  <a:pt x="1220153" y="222501"/>
                  <a:pt x="1165860" y="232961"/>
                </a:cubicBezTo>
                <a:lnTo>
                  <a:pt x="1077278" y="28526"/>
                </a:lnTo>
                <a:lnTo>
                  <a:pt x="915353" y="73216"/>
                </a:lnTo>
                <a:lnTo>
                  <a:pt x="943928" y="293816"/>
                </a:lnTo>
                <a:cubicBezTo>
                  <a:pt x="892493" y="314735"/>
                  <a:pt x="842963" y="336605"/>
                  <a:pt x="795338" y="363229"/>
                </a:cubicBezTo>
                <a:lnTo>
                  <a:pt x="641032" y="200632"/>
                </a:lnTo>
                <a:lnTo>
                  <a:pt x="503873" y="297619"/>
                </a:lnTo>
                <a:lnTo>
                  <a:pt x="606743" y="495398"/>
                </a:lnTo>
                <a:cubicBezTo>
                  <a:pt x="586740" y="512514"/>
                  <a:pt x="565785" y="532482"/>
                  <a:pt x="545782" y="551499"/>
                </a:cubicBezTo>
                <a:cubicBezTo>
                  <a:pt x="525780" y="570516"/>
                  <a:pt x="507682" y="592386"/>
                  <a:pt x="488632" y="612354"/>
                </a:cubicBezTo>
                <a:lnTo>
                  <a:pt x="288607" y="512514"/>
                </a:lnTo>
                <a:lnTo>
                  <a:pt x="192405" y="651340"/>
                </a:lnTo>
                <a:lnTo>
                  <a:pt x="356235" y="802526"/>
                </a:lnTo>
                <a:cubicBezTo>
                  <a:pt x="328613" y="851971"/>
                  <a:pt x="306705" y="900465"/>
                  <a:pt x="287655" y="953713"/>
                </a:cubicBezTo>
                <a:lnTo>
                  <a:pt x="66675" y="927089"/>
                </a:lnTo>
                <a:lnTo>
                  <a:pt x="23813" y="1089686"/>
                </a:lnTo>
                <a:lnTo>
                  <a:pt x="229553" y="1175264"/>
                </a:lnTo>
                <a:cubicBezTo>
                  <a:pt x="220980" y="1227561"/>
                  <a:pt x="217170" y="1284613"/>
                  <a:pt x="216218" y="1338812"/>
                </a:cubicBezTo>
                <a:close/>
                <a:moveTo>
                  <a:pt x="636270" y="638978"/>
                </a:moveTo>
                <a:cubicBezTo>
                  <a:pt x="1027748" y="241519"/>
                  <a:pt x="1669732" y="239617"/>
                  <a:pt x="2067878" y="630421"/>
                </a:cubicBezTo>
                <a:cubicBezTo>
                  <a:pt x="2466023" y="1023126"/>
                  <a:pt x="2467928" y="1662105"/>
                  <a:pt x="2076450" y="2059564"/>
                </a:cubicBezTo>
                <a:cubicBezTo>
                  <a:pt x="1683068" y="2457024"/>
                  <a:pt x="1042988" y="2458926"/>
                  <a:pt x="644843" y="2068122"/>
                </a:cubicBezTo>
                <a:cubicBezTo>
                  <a:pt x="246698" y="1674466"/>
                  <a:pt x="241935" y="1034537"/>
                  <a:pt x="636270" y="638978"/>
                </a:cubicBezTo>
                <a:close/>
                <a:moveTo>
                  <a:pt x="1386840" y="2311542"/>
                </a:moveTo>
                <a:cubicBezTo>
                  <a:pt x="1119188" y="2320100"/>
                  <a:pt x="865823" y="2221211"/>
                  <a:pt x="675323" y="2032940"/>
                </a:cubicBezTo>
                <a:cubicBezTo>
                  <a:pt x="491490" y="1852277"/>
                  <a:pt x="389573" y="1610758"/>
                  <a:pt x="389573" y="1354025"/>
                </a:cubicBezTo>
                <a:cubicBezTo>
                  <a:pt x="387668" y="1096342"/>
                  <a:pt x="486728" y="852922"/>
                  <a:pt x="669607" y="671308"/>
                </a:cubicBezTo>
                <a:cubicBezTo>
                  <a:pt x="843915" y="494448"/>
                  <a:pt x="1077278" y="392705"/>
                  <a:pt x="1324928" y="384148"/>
                </a:cubicBezTo>
                <a:cubicBezTo>
                  <a:pt x="1592580" y="375590"/>
                  <a:pt x="1845945" y="474480"/>
                  <a:pt x="2036445" y="662750"/>
                </a:cubicBezTo>
                <a:cubicBezTo>
                  <a:pt x="2415540" y="1037389"/>
                  <a:pt x="2418398" y="1648792"/>
                  <a:pt x="2045018" y="2027235"/>
                </a:cubicBezTo>
                <a:cubicBezTo>
                  <a:pt x="1868805" y="2202193"/>
                  <a:pt x="1635443" y="2303935"/>
                  <a:pt x="1386840" y="2311542"/>
                </a:cubicBezTo>
                <a:close/>
                <a:moveTo>
                  <a:pt x="1324928" y="424084"/>
                </a:moveTo>
                <a:cubicBezTo>
                  <a:pt x="1085850" y="431691"/>
                  <a:pt x="862965" y="528679"/>
                  <a:pt x="696278" y="697932"/>
                </a:cubicBezTo>
                <a:cubicBezTo>
                  <a:pt x="521970" y="872890"/>
                  <a:pt x="426720" y="1106802"/>
                  <a:pt x="428625" y="1353075"/>
                </a:cubicBezTo>
                <a:cubicBezTo>
                  <a:pt x="430530" y="1600299"/>
                  <a:pt x="527685" y="1831358"/>
                  <a:pt x="703898" y="2005365"/>
                </a:cubicBezTo>
                <a:cubicBezTo>
                  <a:pt x="885825" y="2186029"/>
                  <a:pt x="1127760" y="2280164"/>
                  <a:pt x="1385888" y="2272557"/>
                </a:cubicBezTo>
                <a:cubicBezTo>
                  <a:pt x="1624965" y="2264950"/>
                  <a:pt x="1847850" y="2167962"/>
                  <a:pt x="2014538" y="1998709"/>
                </a:cubicBezTo>
                <a:cubicBezTo>
                  <a:pt x="2373630" y="1635480"/>
                  <a:pt x="2369820" y="1049750"/>
                  <a:pt x="2007870" y="691276"/>
                </a:cubicBezTo>
                <a:cubicBezTo>
                  <a:pt x="1824990" y="510612"/>
                  <a:pt x="1583055" y="415526"/>
                  <a:pt x="1324928" y="424084"/>
                </a:cubicBezTo>
                <a:close/>
              </a:path>
            </a:pathLst>
          </a:custGeom>
          <a:solidFill>
            <a:schemeClr val="accent3"/>
          </a:solidFill>
          <a:ln w="9525" cap="flat">
            <a:noFill/>
            <a:prstDash val="solid"/>
            <a:miter/>
          </a:ln>
        </p:spPr>
        <p:txBody>
          <a:bodyPr rtlCol="0" anchor="ctr"/>
          <a:lstStyle/>
          <a:p>
            <a:endParaRPr lang="fr-CA"/>
          </a:p>
        </p:txBody>
      </p:sp>
      <p:sp>
        <p:nvSpPr>
          <p:cNvPr id="131" name="Rectangle 130">
            <a:extLst>
              <a:ext uri="{FF2B5EF4-FFF2-40B4-BE49-F238E27FC236}">
                <a16:creationId xmlns:a16="http://schemas.microsoft.com/office/drawing/2014/main" id="{AEC99134-6850-44BB-8476-1AE5B5B08971}"/>
              </a:ext>
            </a:extLst>
          </p:cNvPr>
          <p:cNvSpPr/>
          <p:nvPr/>
        </p:nvSpPr>
        <p:spPr>
          <a:xfrm>
            <a:off x="1336253" y="6023281"/>
            <a:ext cx="3117681" cy="834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Titre 1">
            <a:extLst>
              <a:ext uri="{FF2B5EF4-FFF2-40B4-BE49-F238E27FC236}">
                <a16:creationId xmlns:a16="http://schemas.microsoft.com/office/drawing/2014/main" id="{43B23DF4-5CD7-9243-906E-22FD0C65968A}"/>
              </a:ext>
            </a:extLst>
          </p:cNvPr>
          <p:cNvSpPr>
            <a:spLocks noGrp="1"/>
          </p:cNvSpPr>
          <p:nvPr>
            <p:ph type="title"/>
          </p:nvPr>
        </p:nvSpPr>
        <p:spPr>
          <a:xfrm>
            <a:off x="384313" y="330283"/>
            <a:ext cx="11031832" cy="683930"/>
          </a:xfrm>
        </p:spPr>
        <p:txBody>
          <a:bodyPr>
            <a:noAutofit/>
          </a:bodyPr>
          <a:lstStyle/>
          <a:p>
            <a:pPr>
              <a:lnSpc>
                <a:spcPts val="4400"/>
              </a:lnSpc>
            </a:pPr>
            <a:r>
              <a:rPr lang="fr-FR" sz="4000"/>
              <a:t>Modèle de réponse à l’intervention (RAI) – Exemple d’application</a:t>
            </a:r>
          </a:p>
        </p:txBody>
      </p:sp>
      <p:sp>
        <p:nvSpPr>
          <p:cNvPr id="59" name="Rectangle : avec coin rogné 58">
            <a:extLst>
              <a:ext uri="{FF2B5EF4-FFF2-40B4-BE49-F238E27FC236}">
                <a16:creationId xmlns:a16="http://schemas.microsoft.com/office/drawing/2014/main" id="{54FDB068-97B3-D047-8611-2643FA9E0EFD}"/>
              </a:ext>
            </a:extLst>
          </p:cNvPr>
          <p:cNvSpPr/>
          <p:nvPr/>
        </p:nvSpPr>
        <p:spPr>
          <a:xfrm flipH="1">
            <a:off x="7561775" y="4988990"/>
            <a:ext cx="4630219" cy="1276464"/>
          </a:xfrm>
          <a:prstGeom prst="snip1Rect">
            <a:avLst>
              <a:gd name="adj" fmla="val 2347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72000" rIns="180000" bIns="0" rtlCol="0" anchor="t" anchorCtr="0"/>
          <a:lstStyle/>
          <a:p>
            <a:pPr marL="171450" indent="-171450">
              <a:spcAft>
                <a:spcPts val="400"/>
              </a:spcAft>
              <a:buFont typeface="Arial" panose="020B0604020202020204" pitchFamily="34" charset="0"/>
              <a:buChar char="•"/>
            </a:pPr>
            <a:r>
              <a:rPr lang="fr-CA" sz="1000">
                <a:solidFill>
                  <a:schemeClr val="bg1"/>
                </a:solidFill>
                <a:latin typeface="Viga" panose="020B0800030000020004" pitchFamily="34" charset="77"/>
              </a:rPr>
              <a:t>Que voulons-nous que nos élèves apprennent ?</a:t>
            </a:r>
          </a:p>
          <a:p>
            <a:pPr marL="171450" indent="-171450">
              <a:spcAft>
                <a:spcPts val="400"/>
              </a:spcAft>
              <a:buFont typeface="Arial" panose="020B0604020202020204" pitchFamily="34" charset="0"/>
              <a:buChar char="•"/>
            </a:pPr>
            <a:r>
              <a:rPr lang="fr-CA" sz="1000">
                <a:solidFill>
                  <a:schemeClr val="bg1"/>
                </a:solidFill>
                <a:latin typeface="Viga" panose="020B0800030000020004" pitchFamily="34" charset="77"/>
              </a:rPr>
              <a:t>Comment saurons-nous qu’ils l’ont appris ? </a:t>
            </a:r>
          </a:p>
          <a:p>
            <a:pPr marL="171450" indent="-171450">
              <a:spcAft>
                <a:spcPts val="400"/>
              </a:spcAft>
              <a:buFont typeface="Arial" panose="020B0604020202020204" pitchFamily="34" charset="0"/>
              <a:buChar char="•"/>
            </a:pPr>
            <a:r>
              <a:rPr lang="fr-CA" sz="1000">
                <a:solidFill>
                  <a:schemeClr val="bg1"/>
                </a:solidFill>
                <a:latin typeface="Viga" panose="020B0800030000020004" pitchFamily="34" charset="77"/>
              </a:rPr>
              <a:t>Quelles sont les interventions à mettre en place pour ceux qui </a:t>
            </a:r>
            <a:br>
              <a:rPr lang="fr-CA" sz="1000">
                <a:solidFill>
                  <a:schemeClr val="bg1"/>
                </a:solidFill>
                <a:latin typeface="Viga" panose="020B0800030000020004" pitchFamily="34" charset="77"/>
              </a:rPr>
            </a:br>
            <a:r>
              <a:rPr lang="fr-CA" sz="1000">
                <a:solidFill>
                  <a:schemeClr val="bg1"/>
                </a:solidFill>
                <a:latin typeface="Viga" panose="020B0800030000020004" pitchFamily="34" charset="77"/>
              </a:rPr>
              <a:t>ne l’ont pas appris ou partiellement appris ?</a:t>
            </a:r>
            <a:br>
              <a:rPr lang="fr-CA" sz="1000">
                <a:solidFill>
                  <a:schemeClr val="bg1"/>
                </a:solidFill>
                <a:latin typeface="Viga" panose="020B0800030000020004" pitchFamily="34" charset="77"/>
              </a:rPr>
            </a:br>
            <a:r>
              <a:rPr lang="fr-CA" sz="1000">
                <a:solidFill>
                  <a:schemeClr val="bg1"/>
                </a:solidFill>
                <a:latin typeface="Viga" panose="020B0800030000020004" pitchFamily="34" charset="77"/>
              </a:rPr>
              <a:t>Pour ceux qui le savent déjà ?</a:t>
            </a:r>
          </a:p>
        </p:txBody>
      </p:sp>
      <p:pic>
        <p:nvPicPr>
          <p:cNvPr id="69" name="Graphique 68">
            <a:extLst>
              <a:ext uri="{FF2B5EF4-FFF2-40B4-BE49-F238E27FC236}">
                <a16:creationId xmlns:a16="http://schemas.microsoft.com/office/drawing/2014/main" id="{41079C63-EF07-5643-9812-4C9D742A36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87379" y="4151870"/>
            <a:ext cx="1194897" cy="1194897"/>
          </a:xfrm>
          <a:prstGeom prst="rect">
            <a:avLst/>
          </a:prstGeom>
        </p:spPr>
      </p:pic>
      <p:sp>
        <p:nvSpPr>
          <p:cNvPr id="71" name="Rectangle 70">
            <a:extLst>
              <a:ext uri="{FF2B5EF4-FFF2-40B4-BE49-F238E27FC236}">
                <a16:creationId xmlns:a16="http://schemas.microsoft.com/office/drawing/2014/main" id="{940D5821-FCCD-AA42-B01C-DA7299091B8D}"/>
              </a:ext>
            </a:extLst>
          </p:cNvPr>
          <p:cNvSpPr/>
          <p:nvPr/>
        </p:nvSpPr>
        <p:spPr>
          <a:xfrm>
            <a:off x="9047753" y="1330759"/>
            <a:ext cx="2854807" cy="769441"/>
          </a:xfrm>
          <a:prstGeom prst="rect">
            <a:avLst/>
          </a:prstGeom>
        </p:spPr>
        <p:txBody>
          <a:bodyPr wrap="square" lIns="0" tIns="0" rIns="0" bIns="0">
            <a:spAutoFit/>
          </a:bodyPr>
          <a:lstStyle/>
          <a:p>
            <a:r>
              <a:rPr lang="fr-CA" sz="1000">
                <a:solidFill>
                  <a:schemeClr val="accent6"/>
                </a:solidFill>
                <a:latin typeface="Ubuntu" panose="020B0504030602030204" pitchFamily="34" charset="0"/>
              </a:rPr>
              <a:t>Organiser les services permet une intensification de l’intervention qui s'appuie sur une collecte de données (outils de dépistage, production des apprenant[e]s, tableaux de progression, etc.) et qui optimise les ressources.</a:t>
            </a:r>
          </a:p>
        </p:txBody>
      </p:sp>
      <p:sp>
        <p:nvSpPr>
          <p:cNvPr id="75" name="Rectangle 74">
            <a:extLst>
              <a:ext uri="{FF2B5EF4-FFF2-40B4-BE49-F238E27FC236}">
                <a16:creationId xmlns:a16="http://schemas.microsoft.com/office/drawing/2014/main" id="{75181857-06F9-9740-9926-A61414A1848E}"/>
              </a:ext>
            </a:extLst>
          </p:cNvPr>
          <p:cNvSpPr/>
          <p:nvPr/>
        </p:nvSpPr>
        <p:spPr>
          <a:xfrm>
            <a:off x="9047754" y="2539680"/>
            <a:ext cx="2965212" cy="615553"/>
          </a:xfrm>
          <a:prstGeom prst="rect">
            <a:avLst/>
          </a:prstGeom>
        </p:spPr>
        <p:txBody>
          <a:bodyPr wrap="square" lIns="0" tIns="0" rIns="0" bIns="0">
            <a:spAutoFit/>
          </a:bodyPr>
          <a:lstStyle/>
          <a:p>
            <a:r>
              <a:rPr lang="fr-CA" sz="1000">
                <a:solidFill>
                  <a:schemeClr val="accent6"/>
                </a:solidFill>
                <a:latin typeface="Ubuntu" panose="020B0504030602030204" pitchFamily="34" charset="0"/>
              </a:rPr>
              <a:t>Combinés, les services de l’enseignement et les services éducatifs complémentaires contribuent à ce que chaque individu se réalise</a:t>
            </a:r>
          </a:p>
          <a:p>
            <a:r>
              <a:rPr lang="fr-CA" sz="1000">
                <a:solidFill>
                  <a:schemeClr val="accent6"/>
                </a:solidFill>
                <a:latin typeface="Ubuntu" panose="020B0504030602030204" pitchFamily="34" charset="0"/>
              </a:rPr>
              <a:t>en tant qu’apprenant(e) et en tant que personne.</a:t>
            </a:r>
          </a:p>
        </p:txBody>
      </p:sp>
      <p:cxnSp>
        <p:nvCxnSpPr>
          <p:cNvPr id="76" name="Connecteur droit 75">
            <a:extLst>
              <a:ext uri="{FF2B5EF4-FFF2-40B4-BE49-F238E27FC236}">
                <a16:creationId xmlns:a16="http://schemas.microsoft.com/office/drawing/2014/main" id="{113CB8E3-356A-F349-85FD-CBC6264991A4}"/>
              </a:ext>
            </a:extLst>
          </p:cNvPr>
          <p:cNvCxnSpPr>
            <a:cxnSpLocks/>
          </p:cNvCxnSpPr>
          <p:nvPr/>
        </p:nvCxnSpPr>
        <p:spPr>
          <a:xfrm>
            <a:off x="9047753" y="2402021"/>
            <a:ext cx="1833584"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9" name="Groupe 8">
            <a:extLst>
              <a:ext uri="{FF2B5EF4-FFF2-40B4-BE49-F238E27FC236}">
                <a16:creationId xmlns:a16="http://schemas.microsoft.com/office/drawing/2014/main" id="{7A5C3C96-59A8-ED43-8CFE-695D9CD68C06}"/>
              </a:ext>
            </a:extLst>
          </p:cNvPr>
          <p:cNvGrpSpPr/>
          <p:nvPr/>
        </p:nvGrpSpPr>
        <p:grpSpPr>
          <a:xfrm>
            <a:off x="8930719" y="3646304"/>
            <a:ext cx="2916308" cy="1319257"/>
            <a:chOff x="8900714" y="3552034"/>
            <a:chExt cx="2916308" cy="1319257"/>
          </a:xfrm>
        </p:grpSpPr>
        <p:sp>
          <p:nvSpPr>
            <p:cNvPr id="70" name="Rectangle 69">
              <a:extLst>
                <a:ext uri="{FF2B5EF4-FFF2-40B4-BE49-F238E27FC236}">
                  <a16:creationId xmlns:a16="http://schemas.microsoft.com/office/drawing/2014/main" id="{12FC3AD2-97B1-3246-A55C-FBA5E75E69CF}"/>
                </a:ext>
              </a:extLst>
            </p:cNvPr>
            <p:cNvSpPr/>
            <p:nvPr/>
          </p:nvSpPr>
          <p:spPr>
            <a:xfrm>
              <a:off x="9017748" y="3794073"/>
              <a:ext cx="1102906" cy="461665"/>
            </a:xfrm>
            <a:prstGeom prst="rect">
              <a:avLst/>
            </a:prstGeom>
          </p:spPr>
          <p:txBody>
            <a:bodyPr wrap="square" lIns="0" tIns="0" rIns="0" bIns="0">
              <a:spAutoFit/>
            </a:bodyPr>
            <a:lstStyle/>
            <a:p>
              <a:r>
                <a:rPr lang="fr-CA" sz="1000" b="1">
                  <a:solidFill>
                    <a:schemeClr val="accent6"/>
                  </a:solidFill>
                  <a:latin typeface="Ubuntu" panose="020B0504030602030204" pitchFamily="34" charset="0"/>
                </a:rPr>
                <a:t>Co-intervention</a:t>
              </a:r>
            </a:p>
            <a:p>
              <a:pPr marL="171450" indent="-17145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rPr>
                <a:t>À l’externe</a:t>
              </a:r>
            </a:p>
            <a:p>
              <a:pPr marL="171450" indent="-17145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rPr>
                <a:t>À l’interne</a:t>
              </a:r>
            </a:p>
          </p:txBody>
        </p:sp>
        <p:sp>
          <p:nvSpPr>
            <p:cNvPr id="81" name="Rectangle 80">
              <a:extLst>
                <a:ext uri="{FF2B5EF4-FFF2-40B4-BE49-F238E27FC236}">
                  <a16:creationId xmlns:a16="http://schemas.microsoft.com/office/drawing/2014/main" id="{B3321CF9-A2B4-B348-817C-8BA283FB2EF7}"/>
                </a:ext>
              </a:extLst>
            </p:cNvPr>
            <p:cNvSpPr/>
            <p:nvPr/>
          </p:nvSpPr>
          <p:spPr>
            <a:xfrm>
              <a:off x="10173054" y="3794073"/>
              <a:ext cx="1643968" cy="1077218"/>
            </a:xfrm>
            <a:prstGeom prst="rect">
              <a:avLst/>
            </a:prstGeom>
          </p:spPr>
          <p:txBody>
            <a:bodyPr wrap="square" lIns="0" tIns="0" rIns="0" bIns="0">
              <a:spAutoFit/>
            </a:bodyPr>
            <a:lstStyle/>
            <a:p>
              <a:r>
                <a:rPr lang="fr-CA" sz="1000" b="1">
                  <a:solidFill>
                    <a:schemeClr val="accent6"/>
                  </a:solidFill>
                  <a:latin typeface="Ubuntu" panose="020B0504030602030204" pitchFamily="34" charset="0"/>
                </a:rPr>
                <a:t>Coenseignement</a:t>
              </a:r>
            </a:p>
            <a:p>
              <a:pPr marL="171450" indent="-17145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rPr>
                <a:t>Enseignement alternatif</a:t>
              </a:r>
            </a:p>
            <a:p>
              <a:pPr marL="171450" indent="-17145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rPr>
                <a:t>Soutien pédagogique ou comportemental</a:t>
              </a:r>
            </a:p>
            <a:p>
              <a:pPr marL="171450" indent="-17145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rPr>
                <a:t>Enseignement par ateliers</a:t>
              </a:r>
            </a:p>
            <a:p>
              <a:pPr marL="171450" indent="-17145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rPr>
                <a:t>Enseignement parallèle</a:t>
              </a:r>
            </a:p>
          </p:txBody>
        </p:sp>
        <p:sp>
          <p:nvSpPr>
            <p:cNvPr id="82" name="Rectangle 81">
              <a:extLst>
                <a:ext uri="{FF2B5EF4-FFF2-40B4-BE49-F238E27FC236}">
                  <a16:creationId xmlns:a16="http://schemas.microsoft.com/office/drawing/2014/main" id="{2C0336F7-FF3F-294A-B008-58D9FE479001}"/>
                </a:ext>
              </a:extLst>
            </p:cNvPr>
            <p:cNvSpPr/>
            <p:nvPr/>
          </p:nvSpPr>
          <p:spPr>
            <a:xfrm>
              <a:off x="8900714" y="3552034"/>
              <a:ext cx="2042853" cy="153888"/>
            </a:xfrm>
            <a:prstGeom prst="rect">
              <a:avLst/>
            </a:prstGeom>
          </p:spPr>
          <p:txBody>
            <a:bodyPr wrap="square" lIns="0" tIns="0" rIns="0" bIns="0">
              <a:spAutoFit/>
            </a:bodyPr>
            <a:lstStyle/>
            <a:p>
              <a:pPr algn="ctr"/>
              <a:r>
                <a:rPr lang="fr-CA" sz="1000" b="1">
                  <a:solidFill>
                    <a:schemeClr val="accent6"/>
                  </a:solidFill>
                  <a:latin typeface="Ubuntu" panose="020B0504030602030204" pitchFamily="34" charset="0"/>
                </a:rPr>
                <a:t>MODALITÉS D’INTERVENTION</a:t>
              </a:r>
              <a:endParaRPr lang="fr-CA" sz="1000">
                <a:solidFill>
                  <a:schemeClr val="accent6"/>
                </a:solidFill>
                <a:latin typeface="Ubuntu" panose="020B0504030602030204" pitchFamily="34" charset="0"/>
              </a:endParaRPr>
            </a:p>
          </p:txBody>
        </p:sp>
      </p:grpSp>
      <p:cxnSp>
        <p:nvCxnSpPr>
          <p:cNvPr id="83" name="Connecteur droit 82">
            <a:extLst>
              <a:ext uri="{FF2B5EF4-FFF2-40B4-BE49-F238E27FC236}">
                <a16:creationId xmlns:a16="http://schemas.microsoft.com/office/drawing/2014/main" id="{ABB99DC2-E432-FA4F-B4C4-43DA3BD41C8B}"/>
              </a:ext>
            </a:extLst>
          </p:cNvPr>
          <p:cNvCxnSpPr>
            <a:cxnSpLocks/>
          </p:cNvCxnSpPr>
          <p:nvPr/>
        </p:nvCxnSpPr>
        <p:spPr>
          <a:xfrm>
            <a:off x="9047753" y="3467550"/>
            <a:ext cx="1833584"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ZoneTexte 83">
            <a:extLst>
              <a:ext uri="{FF2B5EF4-FFF2-40B4-BE49-F238E27FC236}">
                <a16:creationId xmlns:a16="http://schemas.microsoft.com/office/drawing/2014/main" id="{85D2088A-0DAA-024C-A451-BDC2296BB645}"/>
              </a:ext>
            </a:extLst>
          </p:cNvPr>
          <p:cNvSpPr txBox="1"/>
          <p:nvPr/>
        </p:nvSpPr>
        <p:spPr>
          <a:xfrm>
            <a:off x="2821639" y="1311790"/>
            <a:ext cx="437066" cy="470363"/>
          </a:xfrm>
          <a:prstGeom prst="rect">
            <a:avLst/>
          </a:prstGeom>
          <a:noFill/>
        </p:spPr>
        <p:txBody>
          <a:bodyPr wrap="square" lIns="0" tIns="0" rIns="0" bIns="0" rtlCol="0" anchor="t" anchorCtr="0">
            <a:noAutofit/>
          </a:bodyPr>
          <a:lstStyle/>
          <a:p>
            <a:pPr algn="l"/>
            <a:r>
              <a:rPr lang="fr-FR" sz="2400">
                <a:solidFill>
                  <a:schemeClr val="bg1"/>
                </a:solidFill>
                <a:latin typeface="Viga" panose="020B0800030000020004" pitchFamily="34" charset="0"/>
              </a:rPr>
              <a:t>1</a:t>
            </a:r>
            <a:endParaRPr lang="fr-CA" sz="2400" err="1">
              <a:solidFill>
                <a:schemeClr val="bg1"/>
              </a:solidFill>
              <a:latin typeface="Viga" panose="020B0800030000020004" pitchFamily="34" charset="0"/>
            </a:endParaRPr>
          </a:p>
        </p:txBody>
      </p:sp>
      <p:sp>
        <p:nvSpPr>
          <p:cNvPr id="85" name="Rectangle 84">
            <a:extLst>
              <a:ext uri="{FF2B5EF4-FFF2-40B4-BE49-F238E27FC236}">
                <a16:creationId xmlns:a16="http://schemas.microsoft.com/office/drawing/2014/main" id="{83DD2110-2D93-624C-87A4-5FA47DBC3D43}"/>
              </a:ext>
            </a:extLst>
          </p:cNvPr>
          <p:cNvSpPr/>
          <p:nvPr/>
        </p:nvSpPr>
        <p:spPr>
          <a:xfrm>
            <a:off x="3770298" y="1066503"/>
            <a:ext cx="2316242" cy="784830"/>
          </a:xfrm>
          <a:prstGeom prst="rect">
            <a:avLst/>
          </a:prstGeom>
        </p:spPr>
        <p:txBody>
          <a:bodyPr wrap="square" lIns="0" tIns="0" rIns="0" bIns="0">
            <a:spAutoFit/>
          </a:bodyPr>
          <a:lstStyle/>
          <a:p>
            <a:pPr algn="ctr"/>
            <a:r>
              <a:rPr lang="fr-CA" sz="1100" b="1">
                <a:solidFill>
                  <a:schemeClr val="bg1"/>
                </a:solidFill>
                <a:latin typeface="Ubuntu" panose="020B0504030602030204" pitchFamily="34" charset="0"/>
              </a:rPr>
              <a:t>APPRENTISSAGES</a:t>
            </a:r>
            <a:endParaRPr lang="fr-CA" sz="800">
              <a:solidFill>
                <a:schemeClr val="bg1"/>
              </a:solidFill>
              <a:latin typeface="Ubuntu" panose="020B0504030602030204" pitchFamily="34" charset="0"/>
            </a:endParaRPr>
          </a:p>
          <a:p>
            <a:pPr algn="ctr"/>
            <a:r>
              <a:rPr lang="fr-CA" sz="800">
                <a:solidFill>
                  <a:schemeClr val="bg1"/>
                </a:solidFill>
                <a:latin typeface="Ubuntu" panose="020B0504030602030204" pitchFamily="34" charset="0"/>
              </a:rPr>
              <a:t>Enseignement du concept de la fraction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selon des pratiques efficaces. Suite à une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1</a:t>
            </a:r>
            <a:r>
              <a:rPr lang="fr-CA" sz="800" baseline="30000">
                <a:solidFill>
                  <a:schemeClr val="bg1"/>
                </a:solidFill>
                <a:latin typeface="Ubuntu" panose="020B0504030602030204" pitchFamily="34" charset="0"/>
              </a:rPr>
              <a:t>ère</a:t>
            </a:r>
            <a:r>
              <a:rPr lang="fr-CA" sz="800">
                <a:solidFill>
                  <a:schemeClr val="bg1"/>
                </a:solidFill>
                <a:latin typeface="Ubuntu" panose="020B0504030602030204" pitchFamily="34" charset="0"/>
              </a:rPr>
              <a:t> évaluation, six élèves ont besoin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de consolidation et feront de nouvelles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pratiques coopératives.</a:t>
            </a:r>
          </a:p>
        </p:txBody>
      </p:sp>
      <p:sp>
        <p:nvSpPr>
          <p:cNvPr id="86" name="Rectangle 85">
            <a:extLst>
              <a:ext uri="{FF2B5EF4-FFF2-40B4-BE49-F238E27FC236}">
                <a16:creationId xmlns:a16="http://schemas.microsoft.com/office/drawing/2014/main" id="{0DCFA255-2D0A-7B46-B080-0D472A92F705}"/>
              </a:ext>
            </a:extLst>
          </p:cNvPr>
          <p:cNvSpPr/>
          <p:nvPr/>
        </p:nvSpPr>
        <p:spPr>
          <a:xfrm>
            <a:off x="5823812" y="1066503"/>
            <a:ext cx="2241338" cy="784830"/>
          </a:xfrm>
          <a:prstGeom prst="rect">
            <a:avLst/>
          </a:prstGeom>
          <a:ln>
            <a:noFill/>
          </a:ln>
        </p:spPr>
        <p:txBody>
          <a:bodyPr wrap="square" lIns="0" tIns="0" rIns="0" bIns="0">
            <a:spAutoFit/>
          </a:bodyPr>
          <a:lstStyle/>
          <a:p>
            <a:pPr algn="ctr"/>
            <a:r>
              <a:rPr lang="fr-CA" sz="1100" b="1">
                <a:solidFill>
                  <a:schemeClr val="bg1"/>
                </a:solidFill>
                <a:latin typeface="Ubuntu" panose="020B0504030602030204" pitchFamily="34" charset="0"/>
              </a:rPr>
              <a:t>COMPORTEMENTS</a:t>
            </a:r>
            <a:endParaRPr lang="fr-CA" sz="800">
              <a:solidFill>
                <a:schemeClr val="bg1"/>
              </a:solidFill>
              <a:latin typeface="Ubuntu" panose="020B0504030602030204" pitchFamily="34" charset="0"/>
            </a:endParaRPr>
          </a:p>
          <a:p>
            <a:pPr algn="ctr"/>
            <a:r>
              <a:rPr lang="fr-CA" sz="800">
                <a:solidFill>
                  <a:schemeClr val="bg1"/>
                </a:solidFill>
                <a:latin typeface="Ubuntu" panose="020B0504030602030204" pitchFamily="34" charset="0"/>
              </a:rPr>
              <a:t>Suite au modelage et à la pratique guidée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des comportements attendus lors de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transition, trois élèves dérangent systématiquement les autres pendant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les transitions.</a:t>
            </a:r>
          </a:p>
        </p:txBody>
      </p:sp>
      <p:sp>
        <p:nvSpPr>
          <p:cNvPr id="87" name="Rectangle 86">
            <a:extLst>
              <a:ext uri="{FF2B5EF4-FFF2-40B4-BE49-F238E27FC236}">
                <a16:creationId xmlns:a16="http://schemas.microsoft.com/office/drawing/2014/main" id="{10A63A48-A54E-6A43-9458-9CD7C0EB679A}"/>
              </a:ext>
            </a:extLst>
          </p:cNvPr>
          <p:cNvSpPr/>
          <p:nvPr/>
        </p:nvSpPr>
        <p:spPr>
          <a:xfrm>
            <a:off x="3884888" y="2013702"/>
            <a:ext cx="2087063" cy="1031051"/>
          </a:xfrm>
          <a:prstGeom prst="rect">
            <a:avLst/>
          </a:prstGeom>
        </p:spPr>
        <p:txBody>
          <a:bodyPr wrap="square" lIns="0" tIns="0" rIns="0" bIns="0">
            <a:spAutoFit/>
          </a:bodyPr>
          <a:lstStyle/>
          <a:p>
            <a:pPr algn="ctr"/>
            <a:r>
              <a:rPr lang="fr-CA" sz="1100" b="1">
                <a:solidFill>
                  <a:schemeClr val="bg1"/>
                </a:solidFill>
                <a:latin typeface="Ubuntu" panose="020B0504030602030204" pitchFamily="34" charset="0"/>
              </a:rPr>
              <a:t>APPRENTISSAGES</a:t>
            </a:r>
          </a:p>
          <a:p>
            <a:pPr algn="ctr"/>
            <a:r>
              <a:rPr lang="fr-CA" sz="800">
                <a:solidFill>
                  <a:schemeClr val="bg1"/>
                </a:solidFill>
                <a:latin typeface="Ubuntu" panose="020B0504030602030204" pitchFamily="34" charset="0"/>
              </a:rPr>
              <a:t>L’évaluation a démontré que 4 élèves éprouvent des difficultés importantes.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Ces élèves sont regroupés et travaillent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avec l’enseignant(e) avec du matériel avec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du matériel concret. (15 élèves sont en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pratique autonome avec des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tâches semi-concrètes).</a:t>
            </a:r>
          </a:p>
        </p:txBody>
      </p:sp>
      <p:sp>
        <p:nvSpPr>
          <p:cNvPr id="88" name="Rectangle 87">
            <a:extLst>
              <a:ext uri="{FF2B5EF4-FFF2-40B4-BE49-F238E27FC236}">
                <a16:creationId xmlns:a16="http://schemas.microsoft.com/office/drawing/2014/main" id="{857FC886-E6D3-284F-9617-E1553041688A}"/>
              </a:ext>
            </a:extLst>
          </p:cNvPr>
          <p:cNvSpPr/>
          <p:nvPr/>
        </p:nvSpPr>
        <p:spPr>
          <a:xfrm>
            <a:off x="6000799" y="2023976"/>
            <a:ext cx="1887364" cy="1031051"/>
          </a:xfrm>
          <a:prstGeom prst="rect">
            <a:avLst/>
          </a:prstGeom>
        </p:spPr>
        <p:txBody>
          <a:bodyPr wrap="square" lIns="0" tIns="0" rIns="0" bIns="0">
            <a:spAutoFit/>
          </a:bodyPr>
          <a:lstStyle/>
          <a:p>
            <a:pPr algn="ctr"/>
            <a:r>
              <a:rPr lang="fr-CA" sz="1100" b="1">
                <a:solidFill>
                  <a:schemeClr val="bg1"/>
                </a:solidFill>
                <a:latin typeface="Ubuntu" panose="020B0504030602030204" pitchFamily="34" charset="0"/>
              </a:rPr>
              <a:t>COMPORTEMENTS</a:t>
            </a:r>
          </a:p>
          <a:p>
            <a:pPr algn="ctr"/>
            <a:r>
              <a:rPr lang="fr-CA" sz="800">
                <a:solidFill>
                  <a:schemeClr val="bg1"/>
                </a:solidFill>
                <a:latin typeface="Ubuntu" panose="020B0504030602030204" pitchFamily="34" charset="0"/>
              </a:rPr>
              <a:t>Une rencontre hebdomadaire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de 15 minutes est ajoutée pour trois élèves ayant du mal  à gérer les moments de transition. Ils  sont rencontrés soit </a:t>
            </a:r>
            <a:r>
              <a:rPr lang="fr-CA" sz="800" err="1">
                <a:solidFill>
                  <a:schemeClr val="bg1"/>
                </a:solidFill>
                <a:latin typeface="Ubuntu" panose="020B0504030602030204" pitchFamily="34" charset="0"/>
              </a:rPr>
              <a:t>pr</a:t>
            </a:r>
            <a:r>
              <a:rPr lang="fr-CA" sz="800">
                <a:solidFill>
                  <a:schemeClr val="bg1"/>
                </a:solidFill>
                <a:latin typeface="Ubuntu" panose="020B0504030602030204" pitchFamily="34" charset="0"/>
              </a:rPr>
              <a:t> l’enseignant(e),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soit par le (la) T.E.S. de la classe,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selon l’horaire établi.</a:t>
            </a:r>
          </a:p>
        </p:txBody>
      </p:sp>
      <p:sp>
        <p:nvSpPr>
          <p:cNvPr id="89" name="Rectangle 88">
            <a:extLst>
              <a:ext uri="{FF2B5EF4-FFF2-40B4-BE49-F238E27FC236}">
                <a16:creationId xmlns:a16="http://schemas.microsoft.com/office/drawing/2014/main" id="{C9909C9D-D622-384C-A4F3-1E33288CF045}"/>
              </a:ext>
            </a:extLst>
          </p:cNvPr>
          <p:cNvSpPr/>
          <p:nvPr/>
        </p:nvSpPr>
        <p:spPr>
          <a:xfrm>
            <a:off x="4551451" y="3235097"/>
            <a:ext cx="2681555" cy="661720"/>
          </a:xfrm>
          <a:prstGeom prst="rect">
            <a:avLst/>
          </a:prstGeom>
          <a:ln>
            <a:noFill/>
          </a:ln>
        </p:spPr>
        <p:txBody>
          <a:bodyPr wrap="square" lIns="0" tIns="0" rIns="0" bIns="0">
            <a:spAutoFit/>
          </a:bodyPr>
          <a:lstStyle/>
          <a:p>
            <a:pPr algn="ctr"/>
            <a:r>
              <a:rPr lang="fr-CA" sz="1100" b="1">
                <a:solidFill>
                  <a:schemeClr val="bg1"/>
                </a:solidFill>
                <a:latin typeface="Ubuntu" panose="020B0504030602030204" pitchFamily="34" charset="0"/>
              </a:rPr>
              <a:t>APPRENTISSAGES</a:t>
            </a:r>
          </a:p>
          <a:p>
            <a:pPr algn="ctr"/>
            <a:r>
              <a:rPr lang="fr-CA" sz="800">
                <a:solidFill>
                  <a:schemeClr val="bg1"/>
                </a:solidFill>
                <a:latin typeface="Ubuntu" panose="020B0504030602030204" pitchFamily="34" charset="0"/>
              </a:rPr>
              <a:t>Une nouvelle évaluation du groupe montre que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deux élèves présentent toujours des difficultés.</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 Ils seront vus trois fois par semaine par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l’orthopédagogue jusqu’à la fin de l’étape.</a:t>
            </a:r>
          </a:p>
        </p:txBody>
      </p:sp>
      <p:sp>
        <p:nvSpPr>
          <p:cNvPr id="90" name="Rectangle 89">
            <a:extLst>
              <a:ext uri="{FF2B5EF4-FFF2-40B4-BE49-F238E27FC236}">
                <a16:creationId xmlns:a16="http://schemas.microsoft.com/office/drawing/2014/main" id="{763A6CF0-55D7-B447-9D2D-4549887E1ABC}"/>
              </a:ext>
            </a:extLst>
          </p:cNvPr>
          <p:cNvSpPr/>
          <p:nvPr/>
        </p:nvSpPr>
        <p:spPr>
          <a:xfrm>
            <a:off x="5137078" y="3967354"/>
            <a:ext cx="1506929" cy="1277273"/>
          </a:xfrm>
          <a:prstGeom prst="rect">
            <a:avLst/>
          </a:prstGeom>
        </p:spPr>
        <p:txBody>
          <a:bodyPr wrap="square" lIns="0" tIns="0" rIns="0" bIns="0">
            <a:spAutoFit/>
          </a:bodyPr>
          <a:lstStyle/>
          <a:p>
            <a:pPr algn="ctr"/>
            <a:r>
              <a:rPr lang="fr-CA" sz="1100" b="1">
                <a:solidFill>
                  <a:schemeClr val="bg1"/>
                </a:solidFill>
                <a:latin typeface="Ubuntu" panose="020B0504030602030204" pitchFamily="34" charset="0"/>
              </a:rPr>
              <a:t>COMPORTEMENTS</a:t>
            </a:r>
          </a:p>
          <a:p>
            <a:pPr algn="ctr"/>
            <a:r>
              <a:rPr lang="fr-CA" sz="800">
                <a:solidFill>
                  <a:schemeClr val="bg1"/>
                </a:solidFill>
                <a:latin typeface="Ubuntu" panose="020B0504030602030204" pitchFamily="34" charset="0"/>
              </a:rPr>
              <a:t>En addition aux mesures précédentes, demander au psychologue de rencontrer individuellement  l’élève qui perturbe la classe en raison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de l’anxiété qu’il n’arrive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pas à contrôler lors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des périodes de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transition.</a:t>
            </a:r>
          </a:p>
        </p:txBody>
      </p:sp>
      <p:sp>
        <p:nvSpPr>
          <p:cNvPr id="91" name="ZoneTexte 90">
            <a:extLst>
              <a:ext uri="{FF2B5EF4-FFF2-40B4-BE49-F238E27FC236}">
                <a16:creationId xmlns:a16="http://schemas.microsoft.com/office/drawing/2014/main" id="{15FC8770-0783-3D4D-9089-428653231FFA}"/>
              </a:ext>
            </a:extLst>
          </p:cNvPr>
          <p:cNvSpPr txBox="1"/>
          <p:nvPr/>
        </p:nvSpPr>
        <p:spPr>
          <a:xfrm>
            <a:off x="3540006" y="2342943"/>
            <a:ext cx="437066" cy="470363"/>
          </a:xfrm>
          <a:prstGeom prst="rect">
            <a:avLst/>
          </a:prstGeom>
          <a:noFill/>
        </p:spPr>
        <p:txBody>
          <a:bodyPr wrap="square" lIns="0" tIns="0" rIns="0" bIns="0" rtlCol="0" anchor="t" anchorCtr="0">
            <a:noAutofit/>
          </a:bodyPr>
          <a:lstStyle/>
          <a:p>
            <a:pPr algn="l"/>
            <a:r>
              <a:rPr lang="fr-FR" sz="2400">
                <a:solidFill>
                  <a:schemeClr val="bg1"/>
                </a:solidFill>
                <a:latin typeface="Viga" panose="020B0800030000020004" pitchFamily="34" charset="0"/>
              </a:rPr>
              <a:t>2</a:t>
            </a:r>
            <a:endParaRPr lang="fr-CA" sz="2400" err="1">
              <a:solidFill>
                <a:schemeClr val="bg1"/>
              </a:solidFill>
              <a:latin typeface="Viga" panose="020B0800030000020004" pitchFamily="34" charset="0"/>
            </a:endParaRPr>
          </a:p>
        </p:txBody>
      </p:sp>
      <p:sp>
        <p:nvSpPr>
          <p:cNvPr id="92" name="ZoneTexte 91">
            <a:extLst>
              <a:ext uri="{FF2B5EF4-FFF2-40B4-BE49-F238E27FC236}">
                <a16:creationId xmlns:a16="http://schemas.microsoft.com/office/drawing/2014/main" id="{881CEF43-D02D-C447-905D-CCC5C188A750}"/>
              </a:ext>
            </a:extLst>
          </p:cNvPr>
          <p:cNvSpPr txBox="1"/>
          <p:nvPr/>
        </p:nvSpPr>
        <p:spPr>
          <a:xfrm>
            <a:off x="4241529" y="3452116"/>
            <a:ext cx="437066" cy="426153"/>
          </a:xfrm>
          <a:prstGeom prst="rect">
            <a:avLst/>
          </a:prstGeom>
          <a:noFill/>
        </p:spPr>
        <p:txBody>
          <a:bodyPr wrap="square" lIns="0" tIns="0" rIns="0" bIns="0" rtlCol="0" anchor="t" anchorCtr="0">
            <a:noAutofit/>
          </a:bodyPr>
          <a:lstStyle/>
          <a:p>
            <a:pPr algn="l"/>
            <a:r>
              <a:rPr lang="fr-FR" sz="2400">
                <a:solidFill>
                  <a:schemeClr val="bg1"/>
                </a:solidFill>
                <a:latin typeface="Viga" panose="020B0800030000020004" pitchFamily="34" charset="0"/>
              </a:rPr>
              <a:t>3</a:t>
            </a:r>
            <a:endParaRPr lang="fr-CA" sz="2400" err="1">
              <a:solidFill>
                <a:schemeClr val="bg1"/>
              </a:solidFill>
              <a:latin typeface="Viga" panose="020B0800030000020004" pitchFamily="34" charset="0"/>
            </a:endParaRPr>
          </a:p>
        </p:txBody>
      </p:sp>
      <p:sp>
        <p:nvSpPr>
          <p:cNvPr id="105" name="Rectangle 104">
            <a:extLst>
              <a:ext uri="{FF2B5EF4-FFF2-40B4-BE49-F238E27FC236}">
                <a16:creationId xmlns:a16="http://schemas.microsoft.com/office/drawing/2014/main" id="{7E6F8349-B053-4397-AC99-10F5E97892E4}"/>
              </a:ext>
            </a:extLst>
          </p:cNvPr>
          <p:cNvSpPr/>
          <p:nvPr/>
        </p:nvSpPr>
        <p:spPr>
          <a:xfrm>
            <a:off x="358858" y="3086039"/>
            <a:ext cx="3558015" cy="940875"/>
          </a:xfrm>
          <a:prstGeom prst="rect">
            <a:avLst/>
          </a:prstGeom>
          <a:gradFill flip="none" rotWithShape="1">
            <a:gsLst>
              <a:gs pos="0">
                <a:srgbClr val="787878">
                  <a:tint val="66000"/>
                  <a:satMod val="160000"/>
                </a:srgbClr>
              </a:gs>
              <a:gs pos="50000">
                <a:srgbClr val="787878">
                  <a:tint val="44500"/>
                  <a:satMod val="160000"/>
                </a:srgb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r>
              <a:rPr lang="fr-CA" sz="1000">
                <a:solidFill>
                  <a:schemeClr val="accent6"/>
                </a:solidFill>
                <a:latin typeface="Ubuntu" panose="020B0504030602030204" pitchFamily="34" charset="0"/>
              </a:rPr>
              <a:t>Intervention </a:t>
            </a:r>
            <a:r>
              <a:rPr lang="fr-CA" sz="1000" b="1">
                <a:solidFill>
                  <a:schemeClr val="accent6"/>
                </a:solidFill>
                <a:latin typeface="Ubuntu" panose="020B0504030602030204" pitchFamily="34" charset="0"/>
              </a:rPr>
              <a:t>supplémentaire</a:t>
            </a:r>
            <a:r>
              <a:rPr lang="fr-CA" sz="1000">
                <a:solidFill>
                  <a:schemeClr val="accent6"/>
                </a:solidFill>
                <a:latin typeface="Ubuntu" panose="020B0504030602030204" pitchFamily="34" charset="0"/>
              </a:rPr>
              <a:t> </a:t>
            </a:r>
            <a:r>
              <a:rPr lang="fr-CA" sz="1000" b="1">
                <a:solidFill>
                  <a:schemeClr val="accent6"/>
                </a:solidFill>
                <a:latin typeface="Ubuntu" panose="020B0504030602030204" pitchFamily="34" charset="0"/>
              </a:rPr>
              <a:t>ciblée</a:t>
            </a:r>
            <a:r>
              <a:rPr lang="fr-CA" sz="1000">
                <a:solidFill>
                  <a:schemeClr val="accent6"/>
                </a:solidFill>
                <a:latin typeface="Ubuntu" panose="020B0504030602030204" pitchFamily="34" charset="0"/>
              </a:rPr>
              <a:t>, </a:t>
            </a:r>
            <a:r>
              <a:rPr lang="fr-CA" sz="1000" b="1">
                <a:solidFill>
                  <a:schemeClr val="accent6"/>
                </a:solidFill>
                <a:latin typeface="Ubuntu" panose="020B0504030602030204" pitchFamily="34" charset="0"/>
              </a:rPr>
              <a:t>intensive</a:t>
            </a:r>
            <a:r>
              <a:rPr lang="fr-CA" sz="1000">
                <a:solidFill>
                  <a:schemeClr val="accent6"/>
                </a:solidFill>
                <a:latin typeface="Ubuntu" panose="020B0504030602030204" pitchFamily="34" charset="0"/>
              </a:rPr>
              <a:t> et </a:t>
            </a:r>
            <a:r>
              <a:rPr lang="fr-CA" sz="1000" b="1">
                <a:solidFill>
                  <a:schemeClr val="accent6"/>
                </a:solidFill>
                <a:latin typeface="Ubuntu" panose="020B0504030602030204" pitchFamily="34" charset="0"/>
              </a:rPr>
              <a:t>soutenue</a:t>
            </a:r>
            <a:r>
              <a:rPr lang="fr-CA" sz="1000">
                <a:solidFill>
                  <a:schemeClr val="accent6"/>
                </a:solidFill>
                <a:latin typeface="Ubuntu" panose="020B0504030602030204" pitchFamily="34" charset="0"/>
              </a:rPr>
              <a:t> nécessaire auprès d’une </a:t>
            </a:r>
            <a:r>
              <a:rPr lang="fr-CA" sz="1000" b="1">
                <a:solidFill>
                  <a:schemeClr val="accent6"/>
                </a:solidFill>
                <a:latin typeface="Ubuntu" panose="020B0504030602030204" pitchFamily="34" charset="0"/>
              </a:rPr>
              <a:t>très faible proportion des élèves </a:t>
            </a:r>
            <a:r>
              <a:rPr lang="fr-CA" sz="1000">
                <a:solidFill>
                  <a:schemeClr val="accent6"/>
                </a:solidFill>
                <a:latin typeface="Ubuntu" panose="020B0504030602030204" pitchFamily="34" charset="0"/>
              </a:rPr>
              <a:t>pour répondre à des besoins très spécifiques</a:t>
            </a:r>
          </a:p>
        </p:txBody>
      </p:sp>
      <p:sp>
        <p:nvSpPr>
          <p:cNvPr id="106" name="Rectangle 105">
            <a:extLst>
              <a:ext uri="{FF2B5EF4-FFF2-40B4-BE49-F238E27FC236}">
                <a16:creationId xmlns:a16="http://schemas.microsoft.com/office/drawing/2014/main" id="{855A4B6B-F12A-48E5-9EA6-034BFA0EC229}"/>
              </a:ext>
            </a:extLst>
          </p:cNvPr>
          <p:cNvSpPr/>
          <p:nvPr/>
        </p:nvSpPr>
        <p:spPr>
          <a:xfrm>
            <a:off x="358857" y="921091"/>
            <a:ext cx="2417397" cy="943060"/>
          </a:xfrm>
          <a:prstGeom prst="rect">
            <a:avLst/>
          </a:prstGeom>
          <a:gradFill flip="none" rotWithShape="1">
            <a:gsLst>
              <a:gs pos="0">
                <a:schemeClr val="accent5">
                  <a:tint val="66000"/>
                  <a:satMod val="160000"/>
                </a:schemeClr>
              </a:gs>
              <a:gs pos="50000">
                <a:schemeClr val="accent5">
                  <a:tint val="44500"/>
                  <a:satMod val="16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r>
              <a:rPr lang="fr-CA" sz="1000">
                <a:solidFill>
                  <a:schemeClr val="accent6"/>
                </a:solidFill>
                <a:latin typeface="Ubuntu" panose="020B0504030602030204" pitchFamily="34" charset="0"/>
              </a:rPr>
              <a:t>Intervention </a:t>
            </a:r>
            <a:r>
              <a:rPr lang="fr-CA" sz="1000" b="1">
                <a:solidFill>
                  <a:schemeClr val="accent6"/>
                </a:solidFill>
                <a:latin typeface="Ubuntu" panose="020B0504030602030204" pitchFamily="34" charset="0"/>
              </a:rPr>
              <a:t>universelle</a:t>
            </a:r>
            <a:r>
              <a:rPr lang="fr-CA" sz="1000">
                <a:solidFill>
                  <a:schemeClr val="accent6"/>
                </a:solidFill>
                <a:latin typeface="Ubuntu" panose="020B0504030602030204" pitchFamily="34" charset="0"/>
              </a:rPr>
              <a:t> de grande qualité sur les contenus essentiels pour tous les élèves de la classe</a:t>
            </a:r>
          </a:p>
        </p:txBody>
      </p:sp>
      <p:sp>
        <p:nvSpPr>
          <p:cNvPr id="107" name="Rectangle 106">
            <a:extLst>
              <a:ext uri="{FF2B5EF4-FFF2-40B4-BE49-F238E27FC236}">
                <a16:creationId xmlns:a16="http://schemas.microsoft.com/office/drawing/2014/main" id="{3E25FDEA-1C26-460B-ACBF-FBE7031389F8}"/>
              </a:ext>
            </a:extLst>
          </p:cNvPr>
          <p:cNvSpPr/>
          <p:nvPr/>
        </p:nvSpPr>
        <p:spPr>
          <a:xfrm>
            <a:off x="358858" y="1882174"/>
            <a:ext cx="2846152" cy="1187192"/>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r>
              <a:rPr lang="fr-CA" sz="1000">
                <a:solidFill>
                  <a:schemeClr val="accent6"/>
                </a:solidFill>
                <a:latin typeface="Ubuntu" panose="020B0504030602030204" pitchFamily="34" charset="0"/>
              </a:rPr>
              <a:t>Intervention </a:t>
            </a:r>
            <a:r>
              <a:rPr lang="fr-CA" sz="1000" b="1">
                <a:solidFill>
                  <a:schemeClr val="accent6"/>
                </a:solidFill>
                <a:latin typeface="Ubuntu" panose="020B0504030602030204" pitchFamily="34" charset="0"/>
              </a:rPr>
              <a:t>additionnelle</a:t>
            </a:r>
            <a:r>
              <a:rPr lang="fr-CA" sz="1000">
                <a:solidFill>
                  <a:schemeClr val="accent6"/>
                </a:solidFill>
                <a:latin typeface="Ubuntu" panose="020B0504030602030204" pitchFamily="34" charset="0"/>
              </a:rPr>
              <a:t> </a:t>
            </a:r>
            <a:r>
              <a:rPr lang="fr-CA" sz="1000" b="1">
                <a:solidFill>
                  <a:schemeClr val="accent6"/>
                </a:solidFill>
                <a:latin typeface="Ubuntu" panose="020B0504030602030204" pitchFamily="34" charset="0"/>
              </a:rPr>
              <a:t>ciblée</a:t>
            </a:r>
            <a:r>
              <a:rPr lang="fr-CA" sz="1000">
                <a:solidFill>
                  <a:schemeClr val="accent6"/>
                </a:solidFill>
                <a:latin typeface="Ubuntu" panose="020B0504030602030204" pitchFamily="34" charset="0"/>
              </a:rPr>
              <a:t> et </a:t>
            </a:r>
            <a:r>
              <a:rPr lang="fr-CA" sz="1000" b="1">
                <a:solidFill>
                  <a:schemeClr val="accent6"/>
                </a:solidFill>
                <a:latin typeface="Ubuntu" panose="020B0504030602030204" pitchFamily="34" charset="0"/>
              </a:rPr>
              <a:t>intensive</a:t>
            </a:r>
            <a:r>
              <a:rPr lang="fr-CA" sz="1000">
                <a:solidFill>
                  <a:schemeClr val="accent6"/>
                </a:solidFill>
                <a:latin typeface="Ubuntu" panose="020B0504030602030204" pitchFamily="34" charset="0"/>
              </a:rPr>
              <a:t> nécessaire auprès de </a:t>
            </a:r>
            <a:r>
              <a:rPr lang="fr-CA" sz="1000" b="1">
                <a:solidFill>
                  <a:schemeClr val="accent6"/>
                </a:solidFill>
                <a:latin typeface="Ubuntu" panose="020B0504030602030204" pitchFamily="34" charset="0"/>
              </a:rPr>
              <a:t>certains élèves </a:t>
            </a:r>
            <a:r>
              <a:rPr lang="fr-CA" sz="1000">
                <a:solidFill>
                  <a:schemeClr val="accent6"/>
                </a:solidFill>
                <a:latin typeface="Ubuntu" panose="020B0504030602030204" pitchFamily="34" charset="0"/>
              </a:rPr>
              <a:t>pour qu’ils progressent de façon satisfaisante</a:t>
            </a:r>
          </a:p>
        </p:txBody>
      </p:sp>
      <p:grpSp>
        <p:nvGrpSpPr>
          <p:cNvPr id="108" name="Graphique 17">
            <a:extLst>
              <a:ext uri="{FF2B5EF4-FFF2-40B4-BE49-F238E27FC236}">
                <a16:creationId xmlns:a16="http://schemas.microsoft.com/office/drawing/2014/main" id="{A258AE1F-8D5F-4A0E-A154-CCA9174ED185}"/>
              </a:ext>
            </a:extLst>
          </p:cNvPr>
          <p:cNvGrpSpPr/>
          <p:nvPr/>
        </p:nvGrpSpPr>
        <p:grpSpPr>
          <a:xfrm>
            <a:off x="-434152" y="929205"/>
            <a:ext cx="9546627" cy="5343827"/>
            <a:chOff x="-10487" y="755295"/>
            <a:chExt cx="9546627" cy="5343827"/>
          </a:xfrm>
        </p:grpSpPr>
        <p:sp>
          <p:nvSpPr>
            <p:cNvPr id="109" name="Forme libre : forme 108">
              <a:extLst>
                <a:ext uri="{FF2B5EF4-FFF2-40B4-BE49-F238E27FC236}">
                  <a16:creationId xmlns:a16="http://schemas.microsoft.com/office/drawing/2014/main" id="{4F24D910-237A-454B-B389-26960C335637}"/>
                </a:ext>
              </a:extLst>
            </p:cNvPr>
            <p:cNvSpPr/>
            <p:nvPr/>
          </p:nvSpPr>
          <p:spPr>
            <a:xfrm>
              <a:off x="-10487" y="760089"/>
              <a:ext cx="14005" cy="13989"/>
            </a:xfrm>
            <a:custGeom>
              <a:avLst/>
              <a:gdLst/>
              <a:ahLst/>
              <a:cxnLst/>
              <a:rect l="l" t="t" r="r" b="b"/>
              <a:pathLst>
                <a:path w="14005" h="13989"/>
              </a:pathLst>
            </a:custGeom>
            <a:noFill/>
            <a:ln w="9509" cap="flat">
              <a:solidFill>
                <a:srgbClr val="E700CB"/>
              </a:solidFill>
              <a:prstDash val="solid"/>
              <a:miter/>
            </a:ln>
          </p:spPr>
          <p:txBody>
            <a:bodyPr rtlCol="0" anchor="ctr"/>
            <a:lstStyle/>
            <a:p>
              <a:endParaRPr lang="fr-CA"/>
            </a:p>
          </p:txBody>
        </p:sp>
        <p:sp>
          <p:nvSpPr>
            <p:cNvPr id="110" name="Forme libre : forme 109">
              <a:extLst>
                <a:ext uri="{FF2B5EF4-FFF2-40B4-BE49-F238E27FC236}">
                  <a16:creationId xmlns:a16="http://schemas.microsoft.com/office/drawing/2014/main" id="{C2B883A2-7562-4278-A474-D69A4B00E2EF}"/>
                </a:ext>
              </a:extLst>
            </p:cNvPr>
            <p:cNvSpPr/>
            <p:nvPr/>
          </p:nvSpPr>
          <p:spPr>
            <a:xfrm>
              <a:off x="3037809" y="755295"/>
              <a:ext cx="6498331" cy="5343827"/>
            </a:xfrm>
            <a:custGeom>
              <a:avLst/>
              <a:gdLst>
                <a:gd name="connsiteX0" fmla="*/ 3246664 w 6498330"/>
                <a:gd name="connsiteY0" fmla="*/ 5342448 h 5343827"/>
                <a:gd name="connsiteX1" fmla="*/ 6485606 w 6498330"/>
                <a:gd name="connsiteY1" fmla="*/ 15268 h 5343827"/>
                <a:gd name="connsiteX2" fmla="*/ 15285 w 6498330"/>
                <a:gd name="connsiteY2" fmla="*/ 15268 h 5343827"/>
              </a:gdLst>
              <a:ahLst/>
              <a:cxnLst>
                <a:cxn ang="0">
                  <a:pos x="connsiteX0" y="connsiteY0"/>
                </a:cxn>
                <a:cxn ang="0">
                  <a:pos x="connsiteX1" y="connsiteY1"/>
                </a:cxn>
                <a:cxn ang="0">
                  <a:pos x="connsiteX2" y="connsiteY2"/>
                </a:cxn>
              </a:cxnLst>
              <a:rect l="l" t="t" r="r" b="b"/>
              <a:pathLst>
                <a:path w="6498330" h="5343827">
                  <a:moveTo>
                    <a:pt x="3246664" y="5342448"/>
                  </a:moveTo>
                  <a:lnTo>
                    <a:pt x="6485606" y="15268"/>
                  </a:lnTo>
                  <a:lnTo>
                    <a:pt x="15285" y="15268"/>
                  </a:lnTo>
                  <a:close/>
                </a:path>
              </a:pathLst>
            </a:custGeom>
            <a:solidFill>
              <a:srgbClr val="45818E"/>
            </a:solidFill>
            <a:ln w="13861" cap="flat">
              <a:noFill/>
              <a:prstDash val="solid"/>
              <a:miter/>
            </a:ln>
          </p:spPr>
          <p:txBody>
            <a:bodyPr rtlCol="0" anchor="ctr"/>
            <a:lstStyle/>
            <a:p>
              <a:endParaRPr lang="fr-CA"/>
            </a:p>
          </p:txBody>
        </p:sp>
        <p:sp>
          <p:nvSpPr>
            <p:cNvPr id="111" name="Forme libre : forme 110">
              <a:extLst>
                <a:ext uri="{FF2B5EF4-FFF2-40B4-BE49-F238E27FC236}">
                  <a16:creationId xmlns:a16="http://schemas.microsoft.com/office/drawing/2014/main" id="{BAD85226-1E22-4B3A-B5F9-BB8842A82D3D}"/>
                </a:ext>
              </a:extLst>
            </p:cNvPr>
            <p:cNvSpPr/>
            <p:nvPr/>
          </p:nvSpPr>
          <p:spPr>
            <a:xfrm>
              <a:off x="3749264" y="1723899"/>
              <a:ext cx="5069818" cy="4182734"/>
            </a:xfrm>
            <a:custGeom>
              <a:avLst/>
              <a:gdLst>
                <a:gd name="connsiteX0" fmla="*/ 2535209 w 5069818"/>
                <a:gd name="connsiteY0" fmla="*/ 4175200 h 4182733"/>
                <a:gd name="connsiteX1" fmla="*/ 5055133 w 5069818"/>
                <a:gd name="connsiteY1" fmla="*/ 15268 h 4182733"/>
                <a:gd name="connsiteX2" fmla="*/ 15285 w 5069818"/>
                <a:gd name="connsiteY2" fmla="*/ 15268 h 4182733"/>
              </a:gdLst>
              <a:ahLst/>
              <a:cxnLst>
                <a:cxn ang="0">
                  <a:pos x="connsiteX0" y="connsiteY0"/>
                </a:cxn>
                <a:cxn ang="0">
                  <a:pos x="connsiteX1" y="connsiteY1"/>
                </a:cxn>
                <a:cxn ang="0">
                  <a:pos x="connsiteX2" y="connsiteY2"/>
                </a:cxn>
              </a:cxnLst>
              <a:rect l="l" t="t" r="r" b="b"/>
              <a:pathLst>
                <a:path w="5069818" h="4182733">
                  <a:moveTo>
                    <a:pt x="2535209" y="4175200"/>
                  </a:moveTo>
                  <a:lnTo>
                    <a:pt x="5055133" y="15268"/>
                  </a:lnTo>
                  <a:lnTo>
                    <a:pt x="15285" y="15268"/>
                  </a:lnTo>
                  <a:close/>
                </a:path>
              </a:pathLst>
            </a:custGeom>
            <a:solidFill>
              <a:srgbClr val="FAA32C"/>
            </a:solidFill>
            <a:ln w="13861" cap="flat">
              <a:noFill/>
              <a:prstDash val="solid"/>
              <a:miter/>
            </a:ln>
          </p:spPr>
          <p:txBody>
            <a:bodyPr rtlCol="0" anchor="ctr"/>
            <a:lstStyle/>
            <a:p>
              <a:endParaRPr lang="fr-CA"/>
            </a:p>
          </p:txBody>
        </p:sp>
        <p:sp>
          <p:nvSpPr>
            <p:cNvPr id="112" name="Forme libre : forme 111">
              <a:extLst>
                <a:ext uri="{FF2B5EF4-FFF2-40B4-BE49-F238E27FC236}">
                  <a16:creationId xmlns:a16="http://schemas.microsoft.com/office/drawing/2014/main" id="{FA4A3EDA-86A8-4B5E-AD51-3F0902E4F854}"/>
                </a:ext>
              </a:extLst>
            </p:cNvPr>
            <p:cNvSpPr/>
            <p:nvPr/>
          </p:nvSpPr>
          <p:spPr>
            <a:xfrm>
              <a:off x="4606371" y="2924162"/>
              <a:ext cx="3361205" cy="2797815"/>
            </a:xfrm>
            <a:custGeom>
              <a:avLst/>
              <a:gdLst>
                <a:gd name="connsiteX0" fmla="*/ 1678102 w 3361205"/>
                <a:gd name="connsiteY0" fmla="*/ 2788183 h 2797815"/>
                <a:gd name="connsiteX1" fmla="*/ 3348481 w 3361205"/>
                <a:gd name="connsiteY1" fmla="*/ 15268 h 2797815"/>
                <a:gd name="connsiteX2" fmla="*/ 15285 w 3361205"/>
                <a:gd name="connsiteY2" fmla="*/ 15268 h 2797815"/>
              </a:gdLst>
              <a:ahLst/>
              <a:cxnLst>
                <a:cxn ang="0">
                  <a:pos x="connsiteX0" y="connsiteY0"/>
                </a:cxn>
                <a:cxn ang="0">
                  <a:pos x="connsiteX1" y="connsiteY1"/>
                </a:cxn>
                <a:cxn ang="0">
                  <a:pos x="connsiteX2" y="connsiteY2"/>
                </a:cxn>
              </a:cxnLst>
              <a:rect l="l" t="t" r="r" b="b"/>
              <a:pathLst>
                <a:path w="3361205" h="2797815">
                  <a:moveTo>
                    <a:pt x="1678102" y="2788183"/>
                  </a:moveTo>
                  <a:lnTo>
                    <a:pt x="3348481" y="15268"/>
                  </a:lnTo>
                  <a:lnTo>
                    <a:pt x="15285" y="15268"/>
                  </a:lnTo>
                  <a:close/>
                </a:path>
              </a:pathLst>
            </a:custGeom>
            <a:solidFill>
              <a:srgbClr val="515151"/>
            </a:solidFill>
            <a:ln w="13861" cap="flat">
              <a:noFill/>
              <a:prstDash val="solid"/>
              <a:miter/>
            </a:ln>
          </p:spPr>
          <p:txBody>
            <a:bodyPr rtlCol="0" anchor="ctr"/>
            <a:lstStyle/>
            <a:p>
              <a:endParaRPr lang="fr-CA"/>
            </a:p>
          </p:txBody>
        </p:sp>
        <p:sp>
          <p:nvSpPr>
            <p:cNvPr id="113" name="Forme libre : forme 112">
              <a:extLst>
                <a:ext uri="{FF2B5EF4-FFF2-40B4-BE49-F238E27FC236}">
                  <a16:creationId xmlns:a16="http://schemas.microsoft.com/office/drawing/2014/main" id="{E68813F7-1AA4-46DA-81B8-90B06D9F4BD6}"/>
                </a:ext>
              </a:extLst>
            </p:cNvPr>
            <p:cNvSpPr/>
            <p:nvPr/>
          </p:nvSpPr>
          <p:spPr>
            <a:xfrm>
              <a:off x="31631" y="2857574"/>
              <a:ext cx="4957778" cy="69945"/>
            </a:xfrm>
            <a:custGeom>
              <a:avLst/>
              <a:gdLst>
                <a:gd name="connsiteX0" fmla="*/ 15285 w 4957778"/>
                <a:gd name="connsiteY0" fmla="*/ 15268 h 69945"/>
                <a:gd name="connsiteX1" fmla="*/ 4956257 w 4957778"/>
                <a:gd name="connsiteY1" fmla="*/ 15268 h 69945"/>
                <a:gd name="connsiteX2" fmla="*/ 4956257 w 4957778"/>
                <a:gd name="connsiteY2" fmla="*/ 67867 h 69945"/>
                <a:gd name="connsiteX3" fmla="*/ 15285 w 4957778"/>
                <a:gd name="connsiteY3" fmla="*/ 67867 h 69945"/>
              </a:gdLst>
              <a:ahLst/>
              <a:cxnLst>
                <a:cxn ang="0">
                  <a:pos x="connsiteX0" y="connsiteY0"/>
                </a:cxn>
                <a:cxn ang="0">
                  <a:pos x="connsiteX1" y="connsiteY1"/>
                </a:cxn>
                <a:cxn ang="0">
                  <a:pos x="connsiteX2" y="connsiteY2"/>
                </a:cxn>
                <a:cxn ang="0">
                  <a:pos x="connsiteX3" y="connsiteY3"/>
                </a:cxn>
              </a:cxnLst>
              <a:rect l="l" t="t" r="r" b="b"/>
              <a:pathLst>
                <a:path w="4957778" h="69945">
                  <a:moveTo>
                    <a:pt x="15285" y="15268"/>
                  </a:moveTo>
                  <a:lnTo>
                    <a:pt x="4956257" y="15268"/>
                  </a:lnTo>
                  <a:lnTo>
                    <a:pt x="4956257" y="67867"/>
                  </a:lnTo>
                  <a:lnTo>
                    <a:pt x="15285" y="67867"/>
                  </a:lnTo>
                  <a:close/>
                </a:path>
              </a:pathLst>
            </a:custGeom>
            <a:solidFill>
              <a:srgbClr val="FAA32C"/>
            </a:solidFill>
            <a:ln w="13861" cap="flat">
              <a:noFill/>
              <a:prstDash val="solid"/>
              <a:miter/>
            </a:ln>
          </p:spPr>
          <p:txBody>
            <a:bodyPr rtlCol="0" anchor="ctr"/>
            <a:lstStyle/>
            <a:p>
              <a:endParaRPr lang="fr-CA"/>
            </a:p>
          </p:txBody>
        </p:sp>
        <p:sp>
          <p:nvSpPr>
            <p:cNvPr id="114" name="Forme libre : forme 113">
              <a:extLst>
                <a:ext uri="{FF2B5EF4-FFF2-40B4-BE49-F238E27FC236}">
                  <a16:creationId xmlns:a16="http://schemas.microsoft.com/office/drawing/2014/main" id="{8033DB5D-CC96-48CF-AD08-F6B6C084958E}"/>
                </a:ext>
              </a:extLst>
            </p:cNvPr>
            <p:cNvSpPr/>
            <p:nvPr/>
          </p:nvSpPr>
          <p:spPr>
            <a:xfrm>
              <a:off x="37933" y="3837369"/>
              <a:ext cx="5559994" cy="69945"/>
            </a:xfrm>
            <a:custGeom>
              <a:avLst/>
              <a:gdLst>
                <a:gd name="connsiteX0" fmla="*/ 15285 w 5559994"/>
                <a:gd name="connsiteY0" fmla="*/ 15268 h 69945"/>
                <a:gd name="connsiteX1" fmla="*/ 5552311 w 5559994"/>
                <a:gd name="connsiteY1" fmla="*/ 15268 h 69945"/>
                <a:gd name="connsiteX2" fmla="*/ 5552311 w 5559994"/>
                <a:gd name="connsiteY2" fmla="*/ 67867 h 69945"/>
                <a:gd name="connsiteX3" fmla="*/ 15285 w 5559994"/>
                <a:gd name="connsiteY3" fmla="*/ 67867 h 69945"/>
              </a:gdLst>
              <a:ahLst/>
              <a:cxnLst>
                <a:cxn ang="0">
                  <a:pos x="connsiteX0" y="connsiteY0"/>
                </a:cxn>
                <a:cxn ang="0">
                  <a:pos x="connsiteX1" y="connsiteY1"/>
                </a:cxn>
                <a:cxn ang="0">
                  <a:pos x="connsiteX2" y="connsiteY2"/>
                </a:cxn>
                <a:cxn ang="0">
                  <a:pos x="connsiteX3" y="connsiteY3"/>
                </a:cxn>
              </a:cxnLst>
              <a:rect l="l" t="t" r="r" b="b"/>
              <a:pathLst>
                <a:path w="5559994" h="69945">
                  <a:moveTo>
                    <a:pt x="15285" y="15268"/>
                  </a:moveTo>
                  <a:lnTo>
                    <a:pt x="5552311" y="15268"/>
                  </a:lnTo>
                  <a:lnTo>
                    <a:pt x="5552311" y="67867"/>
                  </a:lnTo>
                  <a:lnTo>
                    <a:pt x="15285" y="67867"/>
                  </a:lnTo>
                  <a:close/>
                </a:path>
              </a:pathLst>
            </a:custGeom>
            <a:solidFill>
              <a:srgbClr val="515151"/>
            </a:solidFill>
            <a:ln w="13861" cap="flat">
              <a:noFill/>
              <a:prstDash val="solid"/>
              <a:miter/>
            </a:ln>
          </p:spPr>
          <p:txBody>
            <a:bodyPr rtlCol="0" anchor="ctr"/>
            <a:lstStyle/>
            <a:p>
              <a:endParaRPr lang="fr-CA"/>
            </a:p>
          </p:txBody>
        </p:sp>
        <p:sp>
          <p:nvSpPr>
            <p:cNvPr id="115" name="Forme libre : forme 114">
              <a:extLst>
                <a:ext uri="{FF2B5EF4-FFF2-40B4-BE49-F238E27FC236}">
                  <a16:creationId xmlns:a16="http://schemas.microsoft.com/office/drawing/2014/main" id="{82095BA4-D1B9-43B9-ADA8-311835CD2F34}"/>
                </a:ext>
              </a:extLst>
            </p:cNvPr>
            <p:cNvSpPr/>
            <p:nvPr/>
          </p:nvSpPr>
          <p:spPr>
            <a:xfrm>
              <a:off x="37933" y="1657031"/>
              <a:ext cx="4957778" cy="69945"/>
            </a:xfrm>
            <a:custGeom>
              <a:avLst/>
              <a:gdLst>
                <a:gd name="connsiteX0" fmla="*/ 15285 w 4957778"/>
                <a:gd name="connsiteY0" fmla="*/ 15268 h 69945"/>
                <a:gd name="connsiteX1" fmla="*/ 4956258 w 4957778"/>
                <a:gd name="connsiteY1" fmla="*/ 15268 h 69945"/>
                <a:gd name="connsiteX2" fmla="*/ 4956258 w 4957778"/>
                <a:gd name="connsiteY2" fmla="*/ 67867 h 69945"/>
                <a:gd name="connsiteX3" fmla="*/ 15285 w 4957778"/>
                <a:gd name="connsiteY3" fmla="*/ 67867 h 69945"/>
              </a:gdLst>
              <a:ahLst/>
              <a:cxnLst>
                <a:cxn ang="0">
                  <a:pos x="connsiteX0" y="connsiteY0"/>
                </a:cxn>
                <a:cxn ang="0">
                  <a:pos x="connsiteX1" y="connsiteY1"/>
                </a:cxn>
                <a:cxn ang="0">
                  <a:pos x="connsiteX2" y="connsiteY2"/>
                </a:cxn>
                <a:cxn ang="0">
                  <a:pos x="connsiteX3" y="connsiteY3"/>
                </a:cxn>
              </a:cxnLst>
              <a:rect l="l" t="t" r="r" b="b"/>
              <a:pathLst>
                <a:path w="4957778" h="69945">
                  <a:moveTo>
                    <a:pt x="15285" y="15268"/>
                  </a:moveTo>
                  <a:lnTo>
                    <a:pt x="4956258" y="15268"/>
                  </a:lnTo>
                  <a:lnTo>
                    <a:pt x="4956258" y="67867"/>
                  </a:lnTo>
                  <a:lnTo>
                    <a:pt x="15285" y="67867"/>
                  </a:lnTo>
                  <a:close/>
                </a:path>
              </a:pathLst>
            </a:custGeom>
            <a:solidFill>
              <a:srgbClr val="45818E"/>
            </a:solidFill>
            <a:ln w="13861" cap="flat">
              <a:noFill/>
              <a:prstDash val="solid"/>
              <a:miter/>
            </a:ln>
          </p:spPr>
          <p:txBody>
            <a:bodyPr rtlCol="0" anchor="ctr"/>
            <a:lstStyle/>
            <a:p>
              <a:endParaRPr lang="fr-CA"/>
            </a:p>
          </p:txBody>
        </p:sp>
        <p:sp>
          <p:nvSpPr>
            <p:cNvPr id="116" name="Forme libre : forme 115">
              <a:extLst>
                <a:ext uri="{FF2B5EF4-FFF2-40B4-BE49-F238E27FC236}">
                  <a16:creationId xmlns:a16="http://schemas.microsoft.com/office/drawing/2014/main" id="{6A3D51F0-70EA-4A9F-8347-81202BA81564}"/>
                </a:ext>
              </a:extLst>
            </p:cNvPr>
            <p:cNvSpPr/>
            <p:nvPr/>
          </p:nvSpPr>
          <p:spPr>
            <a:xfrm>
              <a:off x="4496012" y="3149106"/>
              <a:ext cx="518186" cy="517596"/>
            </a:xfrm>
            <a:custGeom>
              <a:avLst/>
              <a:gdLst>
                <a:gd name="connsiteX0" fmla="*/ 516105 w 518185"/>
                <a:gd name="connsiteY0" fmla="*/ 265393 h 517595"/>
                <a:gd name="connsiteX1" fmla="*/ 265695 w 518185"/>
                <a:gd name="connsiteY1" fmla="*/ 515517 h 517595"/>
                <a:gd name="connsiteX2" fmla="*/ 15285 w 518185"/>
                <a:gd name="connsiteY2" fmla="*/ 265393 h 517595"/>
                <a:gd name="connsiteX3" fmla="*/ 265695 w 518185"/>
                <a:gd name="connsiteY3" fmla="*/ 15268 h 517595"/>
                <a:gd name="connsiteX4" fmla="*/ 516105 w 518185"/>
                <a:gd name="connsiteY4" fmla="*/ 265393 h 5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85" h="517595">
                  <a:moveTo>
                    <a:pt x="516105" y="265393"/>
                  </a:moveTo>
                  <a:cubicBezTo>
                    <a:pt x="516105" y="403533"/>
                    <a:pt x="403993" y="515517"/>
                    <a:pt x="265695" y="515517"/>
                  </a:cubicBezTo>
                  <a:cubicBezTo>
                    <a:pt x="127398" y="515517"/>
                    <a:pt x="15285" y="403533"/>
                    <a:pt x="15285" y="265393"/>
                  </a:cubicBezTo>
                  <a:cubicBezTo>
                    <a:pt x="15285" y="127253"/>
                    <a:pt x="127398" y="15268"/>
                    <a:pt x="265695" y="15268"/>
                  </a:cubicBezTo>
                  <a:cubicBezTo>
                    <a:pt x="403993" y="15268"/>
                    <a:pt x="516105" y="127252"/>
                    <a:pt x="516105" y="265393"/>
                  </a:cubicBezTo>
                  <a:close/>
                </a:path>
              </a:pathLst>
            </a:custGeom>
            <a:solidFill>
              <a:srgbClr val="515151"/>
            </a:solidFill>
            <a:ln w="13861" cap="flat">
              <a:noFill/>
              <a:prstDash val="solid"/>
              <a:miter/>
            </a:ln>
          </p:spPr>
          <p:txBody>
            <a:bodyPr rtlCol="0" anchor="ctr"/>
            <a:lstStyle/>
            <a:p>
              <a:endParaRPr lang="fr-CA"/>
            </a:p>
          </p:txBody>
        </p:sp>
        <p:sp>
          <p:nvSpPr>
            <p:cNvPr id="117" name="Forme libre : forme 116">
              <a:extLst>
                <a:ext uri="{FF2B5EF4-FFF2-40B4-BE49-F238E27FC236}">
                  <a16:creationId xmlns:a16="http://schemas.microsoft.com/office/drawing/2014/main" id="{F89665C0-15A1-4667-AB67-F2B90D206B6D}"/>
                </a:ext>
              </a:extLst>
            </p:cNvPr>
            <p:cNvSpPr/>
            <p:nvPr/>
          </p:nvSpPr>
          <p:spPr>
            <a:xfrm>
              <a:off x="3781756" y="2043969"/>
              <a:ext cx="518186" cy="517596"/>
            </a:xfrm>
            <a:custGeom>
              <a:avLst/>
              <a:gdLst>
                <a:gd name="connsiteX0" fmla="*/ 516105 w 518185"/>
                <a:gd name="connsiteY0" fmla="*/ 265393 h 517595"/>
                <a:gd name="connsiteX1" fmla="*/ 265695 w 518185"/>
                <a:gd name="connsiteY1" fmla="*/ 515517 h 517595"/>
                <a:gd name="connsiteX2" fmla="*/ 15285 w 518185"/>
                <a:gd name="connsiteY2" fmla="*/ 265393 h 517595"/>
                <a:gd name="connsiteX3" fmla="*/ 265695 w 518185"/>
                <a:gd name="connsiteY3" fmla="*/ 15268 h 517595"/>
                <a:gd name="connsiteX4" fmla="*/ 516105 w 518185"/>
                <a:gd name="connsiteY4" fmla="*/ 265393 h 5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85" h="517595">
                  <a:moveTo>
                    <a:pt x="516105" y="265393"/>
                  </a:moveTo>
                  <a:cubicBezTo>
                    <a:pt x="516105" y="403533"/>
                    <a:pt x="403993" y="515517"/>
                    <a:pt x="265695" y="515517"/>
                  </a:cubicBezTo>
                  <a:cubicBezTo>
                    <a:pt x="127398" y="515517"/>
                    <a:pt x="15285" y="403533"/>
                    <a:pt x="15285" y="265393"/>
                  </a:cubicBezTo>
                  <a:cubicBezTo>
                    <a:pt x="15285" y="127252"/>
                    <a:pt x="127398" y="15268"/>
                    <a:pt x="265695" y="15268"/>
                  </a:cubicBezTo>
                  <a:cubicBezTo>
                    <a:pt x="403993" y="15268"/>
                    <a:pt x="516105" y="127253"/>
                    <a:pt x="516105" y="265393"/>
                  </a:cubicBezTo>
                  <a:close/>
                </a:path>
              </a:pathLst>
            </a:custGeom>
            <a:solidFill>
              <a:srgbClr val="FAA32C"/>
            </a:solidFill>
            <a:ln w="13861" cap="flat">
              <a:noFill/>
              <a:prstDash val="solid"/>
              <a:miter/>
            </a:ln>
          </p:spPr>
          <p:txBody>
            <a:bodyPr rtlCol="0" anchor="ctr"/>
            <a:lstStyle/>
            <a:p>
              <a:endParaRPr lang="fr-CA"/>
            </a:p>
          </p:txBody>
        </p:sp>
        <p:sp>
          <p:nvSpPr>
            <p:cNvPr id="118" name="Forme libre : forme 117">
              <a:extLst>
                <a:ext uri="{FF2B5EF4-FFF2-40B4-BE49-F238E27FC236}">
                  <a16:creationId xmlns:a16="http://schemas.microsoft.com/office/drawing/2014/main" id="{223AACAA-983E-4EAF-BBAF-BF65422EA4A9}"/>
                </a:ext>
              </a:extLst>
            </p:cNvPr>
            <p:cNvSpPr/>
            <p:nvPr/>
          </p:nvSpPr>
          <p:spPr>
            <a:xfrm>
              <a:off x="3067499" y="980799"/>
              <a:ext cx="518186" cy="517596"/>
            </a:xfrm>
            <a:custGeom>
              <a:avLst/>
              <a:gdLst>
                <a:gd name="connsiteX0" fmla="*/ 516105 w 518185"/>
                <a:gd name="connsiteY0" fmla="*/ 265393 h 517595"/>
                <a:gd name="connsiteX1" fmla="*/ 265695 w 518185"/>
                <a:gd name="connsiteY1" fmla="*/ 515517 h 517595"/>
                <a:gd name="connsiteX2" fmla="*/ 15285 w 518185"/>
                <a:gd name="connsiteY2" fmla="*/ 265393 h 517595"/>
                <a:gd name="connsiteX3" fmla="*/ 265695 w 518185"/>
                <a:gd name="connsiteY3" fmla="*/ 15268 h 517595"/>
                <a:gd name="connsiteX4" fmla="*/ 516105 w 518185"/>
                <a:gd name="connsiteY4" fmla="*/ 265393 h 5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85" h="517595">
                  <a:moveTo>
                    <a:pt x="516105" y="265393"/>
                  </a:moveTo>
                  <a:cubicBezTo>
                    <a:pt x="516105" y="403533"/>
                    <a:pt x="403993" y="515517"/>
                    <a:pt x="265695" y="515517"/>
                  </a:cubicBezTo>
                  <a:cubicBezTo>
                    <a:pt x="127398" y="515517"/>
                    <a:pt x="15285" y="403533"/>
                    <a:pt x="15285" y="265393"/>
                  </a:cubicBezTo>
                  <a:cubicBezTo>
                    <a:pt x="15285" y="127252"/>
                    <a:pt x="127397" y="15268"/>
                    <a:pt x="265695" y="15268"/>
                  </a:cubicBezTo>
                  <a:cubicBezTo>
                    <a:pt x="403993" y="15268"/>
                    <a:pt x="516105" y="127252"/>
                    <a:pt x="516105" y="265393"/>
                  </a:cubicBezTo>
                  <a:close/>
                </a:path>
              </a:pathLst>
            </a:custGeom>
            <a:solidFill>
              <a:srgbClr val="45818E"/>
            </a:solidFill>
            <a:ln w="13861" cap="flat">
              <a:noFill/>
              <a:prstDash val="solid"/>
              <a:miter/>
            </a:ln>
          </p:spPr>
          <p:txBody>
            <a:bodyPr rtlCol="0" anchor="ctr"/>
            <a:lstStyle/>
            <a:p>
              <a:endParaRPr lang="fr-CA"/>
            </a:p>
          </p:txBody>
        </p:sp>
      </p:grpSp>
      <p:sp>
        <p:nvSpPr>
          <p:cNvPr id="119" name="Rectangle 118">
            <a:extLst>
              <a:ext uri="{FF2B5EF4-FFF2-40B4-BE49-F238E27FC236}">
                <a16:creationId xmlns:a16="http://schemas.microsoft.com/office/drawing/2014/main" id="{321B8DC4-D4E9-4DE4-9EEA-51D3E5B5DAFD}"/>
              </a:ext>
            </a:extLst>
          </p:cNvPr>
          <p:cNvSpPr/>
          <p:nvPr/>
        </p:nvSpPr>
        <p:spPr>
          <a:xfrm>
            <a:off x="2285798" y="4851685"/>
            <a:ext cx="1422205" cy="545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CA" sz="1200">
                <a:solidFill>
                  <a:schemeClr val="accent4"/>
                </a:solidFill>
                <a:latin typeface="+mj-lt"/>
              </a:rPr>
              <a:t>Tous les élèves peuvent apprendre</a:t>
            </a:r>
          </a:p>
        </p:txBody>
      </p:sp>
      <p:sp>
        <p:nvSpPr>
          <p:cNvPr id="120" name="ZoneTexte 119">
            <a:extLst>
              <a:ext uri="{FF2B5EF4-FFF2-40B4-BE49-F238E27FC236}">
                <a16:creationId xmlns:a16="http://schemas.microsoft.com/office/drawing/2014/main" id="{B92378B9-E69F-440E-90E8-D23E72F30FDC}"/>
              </a:ext>
            </a:extLst>
          </p:cNvPr>
          <p:cNvSpPr txBox="1"/>
          <p:nvPr/>
        </p:nvSpPr>
        <p:spPr>
          <a:xfrm>
            <a:off x="2821085" y="1269901"/>
            <a:ext cx="437066" cy="470363"/>
          </a:xfrm>
          <a:prstGeom prst="rect">
            <a:avLst/>
          </a:prstGeom>
          <a:noFill/>
        </p:spPr>
        <p:txBody>
          <a:bodyPr wrap="square" lIns="0" tIns="0" rIns="0" bIns="0" rtlCol="0" anchor="t" anchorCtr="0">
            <a:noAutofit/>
          </a:bodyPr>
          <a:lstStyle/>
          <a:p>
            <a:pPr algn="l"/>
            <a:r>
              <a:rPr lang="fr-FR" sz="2400">
                <a:solidFill>
                  <a:schemeClr val="bg1"/>
                </a:solidFill>
                <a:latin typeface="Viga" panose="020B0800030000020004" pitchFamily="34" charset="0"/>
              </a:rPr>
              <a:t>1</a:t>
            </a:r>
            <a:endParaRPr lang="fr-CA" sz="2400" err="1">
              <a:solidFill>
                <a:schemeClr val="bg1"/>
              </a:solidFill>
              <a:latin typeface="Viga" panose="020B0800030000020004" pitchFamily="34" charset="0"/>
            </a:endParaRPr>
          </a:p>
        </p:txBody>
      </p:sp>
      <p:sp>
        <p:nvSpPr>
          <p:cNvPr id="121" name="Rectangle 120">
            <a:extLst>
              <a:ext uri="{FF2B5EF4-FFF2-40B4-BE49-F238E27FC236}">
                <a16:creationId xmlns:a16="http://schemas.microsoft.com/office/drawing/2014/main" id="{FA25AC0E-0A3C-4079-9E51-C1428FBC6A2C}"/>
              </a:ext>
            </a:extLst>
          </p:cNvPr>
          <p:cNvSpPr/>
          <p:nvPr/>
        </p:nvSpPr>
        <p:spPr>
          <a:xfrm>
            <a:off x="3758858" y="1024614"/>
            <a:ext cx="2316242" cy="784830"/>
          </a:xfrm>
          <a:prstGeom prst="rect">
            <a:avLst/>
          </a:prstGeom>
        </p:spPr>
        <p:txBody>
          <a:bodyPr wrap="square" lIns="0" tIns="0" rIns="0" bIns="0" anchor="t">
            <a:spAutoFit/>
          </a:bodyPr>
          <a:lstStyle/>
          <a:p>
            <a:pPr algn="ctr"/>
            <a:r>
              <a:rPr lang="fr-CA" sz="1100" b="1">
                <a:solidFill>
                  <a:schemeClr val="bg1"/>
                </a:solidFill>
                <a:latin typeface="Ubuntu"/>
              </a:rPr>
              <a:t>APPRENTISSAGES</a:t>
            </a:r>
            <a:endParaRPr lang="fr-CA" sz="800">
              <a:solidFill>
                <a:schemeClr val="bg1"/>
              </a:solidFill>
              <a:latin typeface="Ubuntu"/>
            </a:endParaRPr>
          </a:p>
          <a:p>
            <a:pPr algn="ctr"/>
            <a:r>
              <a:rPr lang="fr-CA" sz="800">
                <a:solidFill>
                  <a:schemeClr val="bg1"/>
                </a:solidFill>
                <a:latin typeface="Ubuntu"/>
              </a:rPr>
              <a:t>Enseignement du concept de la fraction </a:t>
            </a:r>
            <a:br>
              <a:rPr lang="fr-CA" sz="800">
                <a:latin typeface="Ubuntu" panose="020B0504030602030204" pitchFamily="34" charset="0"/>
              </a:rPr>
            </a:br>
            <a:r>
              <a:rPr lang="fr-CA" sz="800">
                <a:solidFill>
                  <a:schemeClr val="bg1"/>
                </a:solidFill>
                <a:latin typeface="Ubuntu"/>
              </a:rPr>
              <a:t>selon des pratiques efficaces. Après une </a:t>
            </a:r>
            <a:br>
              <a:rPr lang="fr-CA" sz="800">
                <a:latin typeface="Ubuntu" panose="020B0504030602030204" pitchFamily="34" charset="0"/>
              </a:rPr>
            </a:br>
            <a:r>
              <a:rPr lang="fr-CA" sz="800">
                <a:solidFill>
                  <a:schemeClr val="bg1"/>
                </a:solidFill>
                <a:latin typeface="Ubuntu"/>
              </a:rPr>
              <a:t>première évaluation, six élèves ont besoin </a:t>
            </a:r>
            <a:br>
              <a:rPr lang="fr-CA" sz="800">
                <a:latin typeface="Ubuntu" panose="020B0504030602030204" pitchFamily="34" charset="0"/>
              </a:rPr>
            </a:br>
            <a:r>
              <a:rPr lang="fr-CA" sz="800">
                <a:solidFill>
                  <a:schemeClr val="bg1"/>
                </a:solidFill>
                <a:latin typeface="Ubuntu"/>
              </a:rPr>
              <a:t>de consolidation et feront de nouvelles </a:t>
            </a:r>
            <a:br>
              <a:rPr lang="fr-CA" sz="800">
                <a:latin typeface="Ubuntu" panose="020B0504030602030204" pitchFamily="34" charset="0"/>
              </a:rPr>
            </a:br>
            <a:r>
              <a:rPr lang="fr-CA" sz="800">
                <a:solidFill>
                  <a:schemeClr val="bg1"/>
                </a:solidFill>
                <a:latin typeface="Ubuntu"/>
              </a:rPr>
              <a:t>pratiques coopératives.</a:t>
            </a:r>
          </a:p>
        </p:txBody>
      </p:sp>
      <p:sp>
        <p:nvSpPr>
          <p:cNvPr id="122" name="Rectangle 121">
            <a:extLst>
              <a:ext uri="{FF2B5EF4-FFF2-40B4-BE49-F238E27FC236}">
                <a16:creationId xmlns:a16="http://schemas.microsoft.com/office/drawing/2014/main" id="{EFB3CD14-DC34-41AF-93E4-49327E5E13AE}"/>
              </a:ext>
            </a:extLst>
          </p:cNvPr>
          <p:cNvSpPr/>
          <p:nvPr/>
        </p:nvSpPr>
        <p:spPr>
          <a:xfrm>
            <a:off x="5812372" y="1024614"/>
            <a:ext cx="2241338" cy="784830"/>
          </a:xfrm>
          <a:prstGeom prst="rect">
            <a:avLst/>
          </a:prstGeom>
          <a:ln>
            <a:noFill/>
          </a:ln>
        </p:spPr>
        <p:txBody>
          <a:bodyPr wrap="square" lIns="0" tIns="0" rIns="0" bIns="0" anchor="t">
            <a:spAutoFit/>
          </a:bodyPr>
          <a:lstStyle/>
          <a:p>
            <a:pPr algn="ctr"/>
            <a:r>
              <a:rPr lang="fr-CA" sz="1100" b="1">
                <a:solidFill>
                  <a:schemeClr val="bg1"/>
                </a:solidFill>
                <a:latin typeface="Ubuntu"/>
              </a:rPr>
              <a:t>COMPORTEMENTS</a:t>
            </a:r>
            <a:endParaRPr lang="fr-CA" sz="800">
              <a:solidFill>
                <a:schemeClr val="bg1"/>
              </a:solidFill>
              <a:latin typeface="Ubuntu"/>
            </a:endParaRPr>
          </a:p>
          <a:p>
            <a:pPr algn="ctr"/>
            <a:r>
              <a:rPr lang="fr-CA" sz="800">
                <a:solidFill>
                  <a:schemeClr val="bg1"/>
                </a:solidFill>
                <a:latin typeface="Ubuntu"/>
              </a:rPr>
              <a:t>Après le modelage et la pratique guidée </a:t>
            </a:r>
            <a:br>
              <a:rPr lang="fr-CA" sz="800">
                <a:latin typeface="Ubuntu" panose="020B0504030602030204" pitchFamily="34" charset="0"/>
              </a:rPr>
            </a:br>
            <a:r>
              <a:rPr lang="fr-CA" sz="800">
                <a:solidFill>
                  <a:schemeClr val="bg1"/>
                </a:solidFill>
                <a:latin typeface="Ubuntu"/>
              </a:rPr>
              <a:t>des comportements attendus lors d’une </a:t>
            </a:r>
            <a:br>
              <a:rPr lang="fr-CA" sz="800">
                <a:latin typeface="Ubuntu" panose="020B0504030602030204" pitchFamily="34" charset="0"/>
              </a:rPr>
            </a:br>
            <a:r>
              <a:rPr lang="fr-CA" sz="800">
                <a:solidFill>
                  <a:schemeClr val="bg1"/>
                </a:solidFill>
                <a:latin typeface="Ubuntu"/>
              </a:rPr>
              <a:t>transition, trois élèves dérangent systématiquement les autres pendant </a:t>
            </a:r>
            <a:br>
              <a:rPr lang="fr-CA" sz="800">
                <a:latin typeface="Ubuntu" panose="020B0504030602030204" pitchFamily="34" charset="0"/>
              </a:rPr>
            </a:br>
            <a:r>
              <a:rPr lang="fr-CA" sz="800">
                <a:solidFill>
                  <a:schemeClr val="bg1"/>
                </a:solidFill>
                <a:latin typeface="Ubuntu"/>
              </a:rPr>
              <a:t>les transitions.</a:t>
            </a:r>
          </a:p>
        </p:txBody>
      </p:sp>
      <p:sp>
        <p:nvSpPr>
          <p:cNvPr id="123" name="Rectangle 122">
            <a:extLst>
              <a:ext uri="{FF2B5EF4-FFF2-40B4-BE49-F238E27FC236}">
                <a16:creationId xmlns:a16="http://schemas.microsoft.com/office/drawing/2014/main" id="{C52A3CD4-3F97-492B-9DD9-0D8B43977F7B}"/>
              </a:ext>
            </a:extLst>
          </p:cNvPr>
          <p:cNvSpPr/>
          <p:nvPr/>
        </p:nvSpPr>
        <p:spPr>
          <a:xfrm>
            <a:off x="3873448" y="1990479"/>
            <a:ext cx="2087063" cy="1031051"/>
          </a:xfrm>
          <a:prstGeom prst="rect">
            <a:avLst/>
          </a:prstGeom>
        </p:spPr>
        <p:txBody>
          <a:bodyPr wrap="square" lIns="0" tIns="0" rIns="0" bIns="0" anchor="t">
            <a:spAutoFit/>
          </a:bodyPr>
          <a:lstStyle/>
          <a:p>
            <a:pPr algn="ctr"/>
            <a:r>
              <a:rPr lang="fr-CA" sz="1100" b="1">
                <a:latin typeface="Ubuntu"/>
              </a:rPr>
              <a:t>APPRENTISSAGES</a:t>
            </a:r>
          </a:p>
          <a:p>
            <a:pPr algn="ctr"/>
            <a:r>
              <a:rPr lang="fr-CA" sz="800">
                <a:latin typeface="Ubuntu"/>
              </a:rPr>
              <a:t>L’évaluation a démontré que quatre élèves éprouvent des difficultés importantes. </a:t>
            </a:r>
            <a:br>
              <a:rPr lang="fr-CA" sz="800">
                <a:latin typeface="Ubuntu" panose="020B0504030602030204" pitchFamily="34" charset="0"/>
              </a:rPr>
            </a:br>
            <a:r>
              <a:rPr lang="fr-CA" sz="800">
                <a:latin typeface="Ubuntu"/>
              </a:rPr>
              <a:t>Ces élèves sont regroupés et travaillent </a:t>
            </a:r>
            <a:br>
              <a:rPr lang="fr-CA" sz="800">
                <a:latin typeface="Ubuntu" panose="020B0504030602030204" pitchFamily="34" charset="0"/>
              </a:rPr>
            </a:br>
            <a:r>
              <a:rPr lang="fr-CA" sz="800">
                <a:latin typeface="Ubuntu"/>
              </a:rPr>
              <a:t>auprès de l’enseignant(e) avec du matériel concret. (15 élèves sont en </a:t>
            </a:r>
            <a:br>
              <a:rPr lang="fr-CA" sz="800">
                <a:latin typeface="Ubuntu" panose="020B0504030602030204" pitchFamily="34" charset="0"/>
              </a:rPr>
            </a:br>
            <a:r>
              <a:rPr lang="fr-CA" sz="800">
                <a:latin typeface="Ubuntu"/>
              </a:rPr>
              <a:t>pratique autonome avec des </a:t>
            </a:r>
            <a:br>
              <a:rPr lang="fr-CA" sz="800">
                <a:latin typeface="Ubuntu" panose="020B0504030602030204" pitchFamily="34" charset="0"/>
              </a:rPr>
            </a:br>
            <a:r>
              <a:rPr lang="fr-CA" sz="800">
                <a:latin typeface="Ubuntu"/>
              </a:rPr>
              <a:t>tâches semi-concrètes.)</a:t>
            </a:r>
          </a:p>
        </p:txBody>
      </p:sp>
      <p:sp>
        <p:nvSpPr>
          <p:cNvPr id="124" name="Rectangle 123">
            <a:extLst>
              <a:ext uri="{FF2B5EF4-FFF2-40B4-BE49-F238E27FC236}">
                <a16:creationId xmlns:a16="http://schemas.microsoft.com/office/drawing/2014/main" id="{82CECB2B-58E7-4004-982E-A683FFE2F183}"/>
              </a:ext>
            </a:extLst>
          </p:cNvPr>
          <p:cNvSpPr/>
          <p:nvPr/>
        </p:nvSpPr>
        <p:spPr>
          <a:xfrm>
            <a:off x="6000799" y="2000753"/>
            <a:ext cx="1887364" cy="1031051"/>
          </a:xfrm>
          <a:prstGeom prst="rect">
            <a:avLst/>
          </a:prstGeom>
        </p:spPr>
        <p:txBody>
          <a:bodyPr wrap="square" lIns="0" tIns="0" rIns="0" bIns="0" anchor="t">
            <a:spAutoFit/>
          </a:bodyPr>
          <a:lstStyle/>
          <a:p>
            <a:pPr algn="ctr"/>
            <a:r>
              <a:rPr lang="fr-CA" sz="1100" b="1">
                <a:latin typeface="Ubuntu"/>
              </a:rPr>
              <a:t>COMPORTEMENTS</a:t>
            </a:r>
          </a:p>
          <a:p>
            <a:pPr algn="ctr"/>
            <a:r>
              <a:rPr lang="fr-CA" sz="800">
                <a:latin typeface="Ubuntu"/>
              </a:rPr>
              <a:t>Une rencontre hebdomadaire </a:t>
            </a:r>
            <a:br>
              <a:rPr lang="fr-CA" sz="800">
                <a:latin typeface="Ubuntu" panose="020B0504030602030204" pitchFamily="34" charset="0"/>
              </a:rPr>
            </a:br>
            <a:r>
              <a:rPr lang="fr-CA" sz="800">
                <a:latin typeface="Ubuntu"/>
              </a:rPr>
              <a:t>de 15 minutes est ajoutée pour les trois élèves ayant du mal à gérer les moments de transition. Ils sont rencontrés soit par l’enseignant(e),  </a:t>
            </a:r>
            <a:br>
              <a:rPr lang="fr-CA" sz="800">
                <a:latin typeface="Ubuntu" panose="020B0504030602030204" pitchFamily="34" charset="0"/>
              </a:rPr>
            </a:br>
            <a:r>
              <a:rPr lang="fr-CA" sz="800">
                <a:latin typeface="Ubuntu"/>
              </a:rPr>
              <a:t>soit par le ou la T.E.S. de la classe, </a:t>
            </a:r>
            <a:br>
              <a:rPr lang="fr-CA" sz="800">
                <a:latin typeface="Ubuntu" panose="020B0504030602030204" pitchFamily="34" charset="0"/>
              </a:rPr>
            </a:br>
            <a:r>
              <a:rPr lang="fr-CA" sz="800">
                <a:latin typeface="Ubuntu"/>
              </a:rPr>
              <a:t>selon l’horaire établi.</a:t>
            </a:r>
          </a:p>
        </p:txBody>
      </p:sp>
      <p:sp>
        <p:nvSpPr>
          <p:cNvPr id="125" name="Rectangle 124">
            <a:extLst>
              <a:ext uri="{FF2B5EF4-FFF2-40B4-BE49-F238E27FC236}">
                <a16:creationId xmlns:a16="http://schemas.microsoft.com/office/drawing/2014/main" id="{F6B5FE3D-B686-4DCD-B20B-94CB9874D92B}"/>
              </a:ext>
            </a:extLst>
          </p:cNvPr>
          <p:cNvSpPr/>
          <p:nvPr/>
        </p:nvSpPr>
        <p:spPr>
          <a:xfrm>
            <a:off x="4551451" y="3211696"/>
            <a:ext cx="2681555" cy="661720"/>
          </a:xfrm>
          <a:prstGeom prst="rect">
            <a:avLst/>
          </a:prstGeom>
          <a:ln>
            <a:noFill/>
          </a:ln>
        </p:spPr>
        <p:txBody>
          <a:bodyPr wrap="square" lIns="0" tIns="0" rIns="0" bIns="0" anchor="t">
            <a:spAutoFit/>
          </a:bodyPr>
          <a:lstStyle/>
          <a:p>
            <a:pPr algn="ctr"/>
            <a:r>
              <a:rPr lang="fr-CA" sz="1100" b="1">
                <a:solidFill>
                  <a:schemeClr val="bg1"/>
                </a:solidFill>
                <a:latin typeface="Ubuntu"/>
              </a:rPr>
              <a:t>APPRENTISSAGES</a:t>
            </a:r>
          </a:p>
          <a:p>
            <a:pPr algn="ctr"/>
            <a:r>
              <a:rPr lang="fr-CA" sz="800">
                <a:solidFill>
                  <a:schemeClr val="bg1"/>
                </a:solidFill>
                <a:latin typeface="Ubuntu"/>
              </a:rPr>
              <a:t>Une nouvelle évaluation du groupe montre que  </a:t>
            </a:r>
            <a:br>
              <a:rPr lang="fr-CA" sz="800">
                <a:latin typeface="Ubuntu"/>
              </a:rPr>
            </a:br>
            <a:r>
              <a:rPr lang="fr-CA" sz="800">
                <a:solidFill>
                  <a:schemeClr val="bg1"/>
                </a:solidFill>
                <a:latin typeface="Ubuntu"/>
              </a:rPr>
              <a:t>deux élèves présentent toujours des difficultés.</a:t>
            </a:r>
            <a:br>
              <a:rPr lang="fr-CA" sz="800">
                <a:latin typeface="Ubuntu" panose="020B0504030602030204" pitchFamily="34" charset="0"/>
              </a:rPr>
            </a:br>
            <a:r>
              <a:rPr lang="fr-CA" sz="800">
                <a:solidFill>
                  <a:schemeClr val="bg1"/>
                </a:solidFill>
                <a:latin typeface="Ubuntu"/>
              </a:rPr>
              <a:t> Ils seront vus trois fois par semaine par </a:t>
            </a:r>
            <a:br>
              <a:rPr lang="fr-CA" sz="800">
                <a:latin typeface="Ubuntu" panose="020B0504030602030204" pitchFamily="34" charset="0"/>
              </a:rPr>
            </a:br>
            <a:r>
              <a:rPr lang="fr-CA" sz="800">
                <a:solidFill>
                  <a:schemeClr val="bg1"/>
                </a:solidFill>
                <a:latin typeface="Ubuntu"/>
              </a:rPr>
              <a:t>l’orthopédagogue jusqu’à la fin de l’étape.</a:t>
            </a:r>
          </a:p>
        </p:txBody>
      </p:sp>
      <p:sp>
        <p:nvSpPr>
          <p:cNvPr id="126" name="Rectangle 125">
            <a:extLst>
              <a:ext uri="{FF2B5EF4-FFF2-40B4-BE49-F238E27FC236}">
                <a16:creationId xmlns:a16="http://schemas.microsoft.com/office/drawing/2014/main" id="{E5D3BBE0-38DE-4702-9C67-572AF4139972}"/>
              </a:ext>
            </a:extLst>
          </p:cNvPr>
          <p:cNvSpPr/>
          <p:nvPr/>
        </p:nvSpPr>
        <p:spPr>
          <a:xfrm>
            <a:off x="5137078" y="3967354"/>
            <a:ext cx="1506929" cy="1400383"/>
          </a:xfrm>
          <a:prstGeom prst="rect">
            <a:avLst/>
          </a:prstGeom>
        </p:spPr>
        <p:txBody>
          <a:bodyPr wrap="square" lIns="0" tIns="0" rIns="0" bIns="0" anchor="t">
            <a:spAutoFit/>
          </a:bodyPr>
          <a:lstStyle/>
          <a:p>
            <a:pPr algn="ctr"/>
            <a:r>
              <a:rPr lang="fr-CA" sz="1100" b="1">
                <a:solidFill>
                  <a:schemeClr val="bg1"/>
                </a:solidFill>
                <a:latin typeface="Ubuntu"/>
              </a:rPr>
              <a:t>COMPORTEMENTS</a:t>
            </a:r>
          </a:p>
          <a:p>
            <a:pPr algn="ctr"/>
            <a:r>
              <a:rPr lang="fr-CA" sz="800">
                <a:solidFill>
                  <a:schemeClr val="bg1"/>
                </a:solidFill>
                <a:latin typeface="Ubuntu"/>
              </a:rPr>
              <a:t>En plus des mesures précédentes, le ou la psychologue rencontre individuellement l’élève qui perturbe la classe</a:t>
            </a:r>
            <a:br>
              <a:rPr lang="fr-CA" sz="800">
                <a:latin typeface="Ubuntu" panose="020B0504030602030204" pitchFamily="34" charset="0"/>
              </a:rPr>
            </a:br>
            <a:r>
              <a:rPr lang="fr-CA" sz="800">
                <a:solidFill>
                  <a:schemeClr val="bg1"/>
                </a:solidFill>
                <a:latin typeface="Ubuntu"/>
              </a:rPr>
              <a:t>en raison </a:t>
            </a:r>
            <a:br>
              <a:rPr lang="fr-CA" sz="800">
                <a:latin typeface="Ubuntu" panose="020B0504030602030204" pitchFamily="34" charset="0"/>
              </a:rPr>
            </a:br>
            <a:r>
              <a:rPr lang="fr-CA" sz="800">
                <a:solidFill>
                  <a:schemeClr val="bg1"/>
                </a:solidFill>
                <a:latin typeface="Ubuntu"/>
              </a:rPr>
              <a:t>de l’anxiété qu’il n’arrive </a:t>
            </a:r>
            <a:br>
              <a:rPr lang="fr-CA" sz="800">
                <a:latin typeface="Ubuntu" panose="020B0504030602030204" pitchFamily="34" charset="0"/>
              </a:rPr>
            </a:br>
            <a:r>
              <a:rPr lang="fr-CA" sz="800">
                <a:solidFill>
                  <a:schemeClr val="bg1"/>
                </a:solidFill>
                <a:latin typeface="Ubuntu"/>
              </a:rPr>
              <a:t>pas à contrôler lors </a:t>
            </a:r>
            <a:br>
              <a:rPr lang="fr-CA" sz="800">
                <a:latin typeface="Ubuntu" panose="020B0504030602030204" pitchFamily="34" charset="0"/>
              </a:rPr>
            </a:br>
            <a:r>
              <a:rPr lang="fr-CA" sz="800">
                <a:solidFill>
                  <a:schemeClr val="bg1"/>
                </a:solidFill>
                <a:latin typeface="Ubuntu"/>
              </a:rPr>
              <a:t>des périodes de </a:t>
            </a:r>
            <a:br>
              <a:rPr lang="fr-CA" sz="800">
                <a:latin typeface="Ubuntu" panose="020B0504030602030204" pitchFamily="34" charset="0"/>
              </a:rPr>
            </a:br>
            <a:r>
              <a:rPr lang="fr-CA" sz="800">
                <a:solidFill>
                  <a:schemeClr val="bg1"/>
                </a:solidFill>
                <a:latin typeface="Ubuntu"/>
              </a:rPr>
              <a:t>transition.</a:t>
            </a:r>
          </a:p>
        </p:txBody>
      </p:sp>
      <p:sp>
        <p:nvSpPr>
          <p:cNvPr id="127" name="Rectangle 17">
            <a:extLst>
              <a:ext uri="{FF2B5EF4-FFF2-40B4-BE49-F238E27FC236}">
                <a16:creationId xmlns:a16="http://schemas.microsoft.com/office/drawing/2014/main" id="{1A3107A6-1919-49A2-8390-865988296A2B}"/>
              </a:ext>
            </a:extLst>
          </p:cNvPr>
          <p:cNvSpPr/>
          <p:nvPr/>
        </p:nvSpPr>
        <p:spPr>
          <a:xfrm>
            <a:off x="358858" y="5265911"/>
            <a:ext cx="4808546" cy="757370"/>
          </a:xfrm>
          <a:custGeom>
            <a:avLst/>
            <a:gdLst>
              <a:gd name="connsiteX0" fmla="*/ 0 w 5126182"/>
              <a:gd name="connsiteY0" fmla="*/ 0 h 748146"/>
              <a:gd name="connsiteX1" fmla="*/ 5126182 w 5126182"/>
              <a:gd name="connsiteY1" fmla="*/ 0 h 748146"/>
              <a:gd name="connsiteX2" fmla="*/ 5126182 w 5126182"/>
              <a:gd name="connsiteY2" fmla="*/ 748146 h 748146"/>
              <a:gd name="connsiteX3" fmla="*/ 0 w 5126182"/>
              <a:gd name="connsiteY3" fmla="*/ 748146 h 748146"/>
              <a:gd name="connsiteX4" fmla="*/ 0 w 5126182"/>
              <a:gd name="connsiteY4" fmla="*/ 0 h 748146"/>
              <a:gd name="connsiteX0" fmla="*/ 0 w 5395356"/>
              <a:gd name="connsiteY0" fmla="*/ 0 h 748146"/>
              <a:gd name="connsiteX1" fmla="*/ 5126182 w 5395356"/>
              <a:gd name="connsiteY1" fmla="*/ 0 h 748146"/>
              <a:gd name="connsiteX2" fmla="*/ 5395356 w 5395356"/>
              <a:gd name="connsiteY2" fmla="*/ 396758 h 748146"/>
              <a:gd name="connsiteX3" fmla="*/ 5126182 w 5395356"/>
              <a:gd name="connsiteY3" fmla="*/ 748146 h 748146"/>
              <a:gd name="connsiteX4" fmla="*/ 0 w 5395356"/>
              <a:gd name="connsiteY4" fmla="*/ 748146 h 748146"/>
              <a:gd name="connsiteX5" fmla="*/ 0 w 5395356"/>
              <a:gd name="connsiteY5" fmla="*/ 0 h 748146"/>
              <a:gd name="connsiteX0" fmla="*/ 0 w 5395356"/>
              <a:gd name="connsiteY0" fmla="*/ 0 h 748146"/>
              <a:gd name="connsiteX1" fmla="*/ 5126182 w 5395356"/>
              <a:gd name="connsiteY1" fmla="*/ 0 h 748146"/>
              <a:gd name="connsiteX2" fmla="*/ 5395356 w 5395356"/>
              <a:gd name="connsiteY2" fmla="*/ 396758 h 748146"/>
              <a:gd name="connsiteX3" fmla="*/ 5126182 w 5395356"/>
              <a:gd name="connsiteY3" fmla="*/ 748146 h 748146"/>
              <a:gd name="connsiteX4" fmla="*/ 0 w 5395356"/>
              <a:gd name="connsiteY4" fmla="*/ 748146 h 748146"/>
              <a:gd name="connsiteX5" fmla="*/ 0 w 5395356"/>
              <a:gd name="connsiteY5" fmla="*/ 0 h 748146"/>
              <a:gd name="connsiteX0" fmla="*/ 0 w 5395422"/>
              <a:gd name="connsiteY0" fmla="*/ 0 h 748146"/>
              <a:gd name="connsiteX1" fmla="*/ 5126182 w 5395422"/>
              <a:gd name="connsiteY1" fmla="*/ 0 h 748146"/>
              <a:gd name="connsiteX2" fmla="*/ 5395356 w 5395422"/>
              <a:gd name="connsiteY2" fmla="*/ 396758 h 748146"/>
              <a:gd name="connsiteX3" fmla="*/ 5126182 w 5395422"/>
              <a:gd name="connsiteY3" fmla="*/ 748146 h 748146"/>
              <a:gd name="connsiteX4" fmla="*/ 0 w 5395422"/>
              <a:gd name="connsiteY4" fmla="*/ 748146 h 748146"/>
              <a:gd name="connsiteX5" fmla="*/ 0 w 5395422"/>
              <a:gd name="connsiteY5" fmla="*/ 0 h 748146"/>
              <a:gd name="connsiteX0" fmla="*/ 0 w 5395422"/>
              <a:gd name="connsiteY0" fmla="*/ 70 h 748216"/>
              <a:gd name="connsiteX1" fmla="*/ 5126182 w 5395422"/>
              <a:gd name="connsiteY1" fmla="*/ 70 h 748216"/>
              <a:gd name="connsiteX2" fmla="*/ 5395356 w 5395422"/>
              <a:gd name="connsiteY2" fmla="*/ 396828 h 748216"/>
              <a:gd name="connsiteX3" fmla="*/ 5126182 w 5395422"/>
              <a:gd name="connsiteY3" fmla="*/ 748216 h 748216"/>
              <a:gd name="connsiteX4" fmla="*/ 0 w 5395422"/>
              <a:gd name="connsiteY4" fmla="*/ 748216 h 748216"/>
              <a:gd name="connsiteX5" fmla="*/ 0 w 5395422"/>
              <a:gd name="connsiteY5" fmla="*/ 70 h 7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5422" h="748216">
                <a:moveTo>
                  <a:pt x="0" y="70"/>
                </a:moveTo>
                <a:lnTo>
                  <a:pt x="5126182" y="70"/>
                </a:lnTo>
                <a:cubicBezTo>
                  <a:pt x="5129938" y="-6121"/>
                  <a:pt x="5391601" y="399670"/>
                  <a:pt x="5395356" y="396828"/>
                </a:cubicBezTo>
                <a:cubicBezTo>
                  <a:pt x="5399416" y="400075"/>
                  <a:pt x="5215907" y="631087"/>
                  <a:pt x="5126182" y="748216"/>
                </a:cubicBezTo>
                <a:lnTo>
                  <a:pt x="0" y="748216"/>
                </a:lnTo>
                <a:lnTo>
                  <a:pt x="0" y="7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288000" bIns="0" rtlCol="0" anchor="ctr"/>
          <a:lstStyle/>
          <a:p>
            <a:pPr>
              <a:spcAft>
                <a:spcPts val="400"/>
              </a:spcAft>
            </a:pPr>
            <a:r>
              <a:rPr lang="fr-CA" sz="1000">
                <a:solidFill>
                  <a:schemeClr val="bg1"/>
                </a:solidFill>
                <a:latin typeface="Viga" panose="020B0800030000020004" pitchFamily="34" charset="77"/>
              </a:rPr>
              <a:t>Tout au long du parcours, des pauses sont nécessaires pour prendre </a:t>
            </a:r>
            <a:br>
              <a:rPr lang="fr-CA" sz="1000">
                <a:solidFill>
                  <a:schemeClr val="bg1"/>
                </a:solidFill>
                <a:latin typeface="Viga" panose="020B0800030000020004" pitchFamily="34" charset="77"/>
              </a:rPr>
            </a:br>
            <a:r>
              <a:rPr lang="fr-CA" sz="1000">
                <a:solidFill>
                  <a:schemeClr val="bg1"/>
                </a:solidFill>
                <a:latin typeface="Viga" panose="020B0800030000020004" pitchFamily="34" charset="77"/>
              </a:rPr>
              <a:t>des mesures et réguler les actions éducatives afin de répondre le mieux possible aux besoins de chaque apprenant(e). </a:t>
            </a:r>
          </a:p>
        </p:txBody>
      </p:sp>
      <p:sp>
        <p:nvSpPr>
          <p:cNvPr id="128" name="ZoneTexte 127">
            <a:extLst>
              <a:ext uri="{FF2B5EF4-FFF2-40B4-BE49-F238E27FC236}">
                <a16:creationId xmlns:a16="http://schemas.microsoft.com/office/drawing/2014/main" id="{54F95E31-E6EA-4F1E-8A0C-7B2E8AD8B1F1}"/>
              </a:ext>
            </a:extLst>
          </p:cNvPr>
          <p:cNvSpPr txBox="1"/>
          <p:nvPr/>
        </p:nvSpPr>
        <p:spPr>
          <a:xfrm>
            <a:off x="3528566" y="2311940"/>
            <a:ext cx="437066" cy="470363"/>
          </a:xfrm>
          <a:prstGeom prst="rect">
            <a:avLst/>
          </a:prstGeom>
          <a:noFill/>
        </p:spPr>
        <p:txBody>
          <a:bodyPr wrap="square" lIns="0" tIns="0" rIns="0" bIns="0" rtlCol="0" anchor="t" anchorCtr="0">
            <a:noAutofit/>
          </a:bodyPr>
          <a:lstStyle/>
          <a:p>
            <a:pPr algn="l"/>
            <a:r>
              <a:rPr lang="fr-FR" sz="2400">
                <a:solidFill>
                  <a:schemeClr val="bg1"/>
                </a:solidFill>
                <a:latin typeface="Viga" panose="020B0800030000020004" pitchFamily="34" charset="0"/>
              </a:rPr>
              <a:t>2</a:t>
            </a:r>
            <a:endParaRPr lang="fr-CA" sz="2400" err="1">
              <a:solidFill>
                <a:schemeClr val="bg1"/>
              </a:solidFill>
              <a:latin typeface="Viga" panose="020B0800030000020004" pitchFamily="34" charset="0"/>
            </a:endParaRPr>
          </a:p>
        </p:txBody>
      </p:sp>
      <p:sp>
        <p:nvSpPr>
          <p:cNvPr id="129" name="ZoneTexte 128">
            <a:extLst>
              <a:ext uri="{FF2B5EF4-FFF2-40B4-BE49-F238E27FC236}">
                <a16:creationId xmlns:a16="http://schemas.microsoft.com/office/drawing/2014/main" id="{9226E44E-5FB0-498C-A23A-1835D5156DF3}"/>
              </a:ext>
            </a:extLst>
          </p:cNvPr>
          <p:cNvSpPr txBox="1"/>
          <p:nvPr/>
        </p:nvSpPr>
        <p:spPr>
          <a:xfrm>
            <a:off x="4240975" y="3421113"/>
            <a:ext cx="437066" cy="426153"/>
          </a:xfrm>
          <a:prstGeom prst="rect">
            <a:avLst/>
          </a:prstGeom>
          <a:noFill/>
        </p:spPr>
        <p:txBody>
          <a:bodyPr wrap="square" lIns="0" tIns="0" rIns="0" bIns="0" rtlCol="0" anchor="t" anchorCtr="0">
            <a:noAutofit/>
          </a:bodyPr>
          <a:lstStyle/>
          <a:p>
            <a:pPr algn="l"/>
            <a:r>
              <a:rPr lang="fr-FR" sz="2400">
                <a:solidFill>
                  <a:schemeClr val="bg1"/>
                </a:solidFill>
                <a:latin typeface="Viga" panose="020B0800030000020004" pitchFamily="34" charset="0"/>
              </a:rPr>
              <a:t>3</a:t>
            </a:r>
            <a:endParaRPr lang="fr-CA" sz="2400" err="1">
              <a:solidFill>
                <a:schemeClr val="bg1"/>
              </a:solidFill>
              <a:latin typeface="Viga" panose="020B0800030000020004" pitchFamily="34" charset="0"/>
            </a:endParaRPr>
          </a:p>
        </p:txBody>
      </p:sp>
      <p:sp>
        <p:nvSpPr>
          <p:cNvPr id="130" name="Graphique 11">
            <a:extLst>
              <a:ext uri="{FF2B5EF4-FFF2-40B4-BE49-F238E27FC236}">
                <a16:creationId xmlns:a16="http://schemas.microsoft.com/office/drawing/2014/main" id="{75B4101E-4DB3-42F4-9971-622A46F5316B}"/>
              </a:ext>
            </a:extLst>
          </p:cNvPr>
          <p:cNvSpPr/>
          <p:nvPr/>
        </p:nvSpPr>
        <p:spPr>
          <a:xfrm>
            <a:off x="937037" y="4297238"/>
            <a:ext cx="742815" cy="742815"/>
          </a:xfrm>
          <a:custGeom>
            <a:avLst/>
            <a:gdLst>
              <a:gd name="connsiteX0" fmla="*/ 66675 w 506729"/>
              <a:gd name="connsiteY0" fmla="*/ 197779 h 505857"/>
              <a:gd name="connsiteX1" fmla="*/ 5715 w 506729"/>
              <a:gd name="connsiteY1" fmla="*/ 198730 h 505857"/>
              <a:gd name="connsiteX2" fmla="*/ 0 w 506729"/>
              <a:gd name="connsiteY2" fmla="*/ 243420 h 505857"/>
              <a:gd name="connsiteX3" fmla="*/ 58102 w 506729"/>
              <a:gd name="connsiteY3" fmla="*/ 259585 h 505857"/>
              <a:gd name="connsiteX4" fmla="*/ 68580 w 506729"/>
              <a:gd name="connsiteY4" fmla="*/ 318538 h 505857"/>
              <a:gd name="connsiteX5" fmla="*/ 20002 w 506729"/>
              <a:gd name="connsiteY5" fmla="*/ 354671 h 505857"/>
              <a:gd name="connsiteX6" fmla="*/ 41910 w 506729"/>
              <a:gd name="connsiteY6" fmla="*/ 394607 h 505857"/>
              <a:gd name="connsiteX7" fmla="*/ 99060 w 506729"/>
              <a:gd name="connsiteY7" fmla="*/ 373688 h 505857"/>
              <a:gd name="connsiteX8" fmla="*/ 142875 w 506729"/>
              <a:gd name="connsiteY8" fmla="*/ 414575 h 505857"/>
              <a:gd name="connsiteX9" fmla="*/ 124777 w 506729"/>
              <a:gd name="connsiteY9" fmla="*/ 472578 h 505857"/>
              <a:gd name="connsiteX10" fmla="*/ 165735 w 506729"/>
              <a:gd name="connsiteY10" fmla="*/ 491595 h 505857"/>
              <a:gd name="connsiteX11" fmla="*/ 199072 w 506729"/>
              <a:gd name="connsiteY11" fmla="*/ 441199 h 505857"/>
              <a:gd name="connsiteX12" fmla="*/ 258127 w 506729"/>
              <a:gd name="connsiteY12" fmla="*/ 448806 h 505857"/>
              <a:gd name="connsiteX13" fmla="*/ 277177 w 506729"/>
              <a:gd name="connsiteY13" fmla="*/ 505858 h 505857"/>
              <a:gd name="connsiteX14" fmla="*/ 321945 w 506729"/>
              <a:gd name="connsiteY14" fmla="*/ 497300 h 505857"/>
              <a:gd name="connsiteX15" fmla="*/ 319088 w 506729"/>
              <a:gd name="connsiteY15" fmla="*/ 436445 h 505857"/>
              <a:gd name="connsiteX16" fmla="*/ 371475 w 506729"/>
              <a:gd name="connsiteY16" fmla="*/ 407919 h 505857"/>
              <a:gd name="connsiteX17" fmla="*/ 421005 w 506729"/>
              <a:gd name="connsiteY17" fmla="*/ 443101 h 505857"/>
              <a:gd name="connsiteX18" fmla="*/ 452438 w 506729"/>
              <a:gd name="connsiteY18" fmla="*/ 409821 h 505857"/>
              <a:gd name="connsiteX19" fmla="*/ 414338 w 506729"/>
              <a:gd name="connsiteY19" fmla="*/ 362278 h 505857"/>
              <a:gd name="connsiteX20" fmla="*/ 429577 w 506729"/>
              <a:gd name="connsiteY20" fmla="*/ 335654 h 505857"/>
              <a:gd name="connsiteX21" fmla="*/ 440055 w 506729"/>
              <a:gd name="connsiteY21" fmla="*/ 308079 h 505857"/>
              <a:gd name="connsiteX22" fmla="*/ 501015 w 506729"/>
              <a:gd name="connsiteY22" fmla="*/ 307128 h 505857"/>
              <a:gd name="connsiteX23" fmla="*/ 506730 w 506729"/>
              <a:gd name="connsiteY23" fmla="*/ 262437 h 505857"/>
              <a:gd name="connsiteX24" fmla="*/ 448627 w 506729"/>
              <a:gd name="connsiteY24" fmla="*/ 246273 h 505857"/>
              <a:gd name="connsiteX25" fmla="*/ 438150 w 506729"/>
              <a:gd name="connsiteY25" fmla="*/ 187319 h 505857"/>
              <a:gd name="connsiteX26" fmla="*/ 486727 w 506729"/>
              <a:gd name="connsiteY26" fmla="*/ 151187 h 505857"/>
              <a:gd name="connsiteX27" fmla="*/ 464820 w 506729"/>
              <a:gd name="connsiteY27" fmla="*/ 111251 h 505857"/>
              <a:gd name="connsiteX28" fmla="*/ 407670 w 506729"/>
              <a:gd name="connsiteY28" fmla="*/ 132170 h 505857"/>
              <a:gd name="connsiteX29" fmla="*/ 363855 w 506729"/>
              <a:gd name="connsiteY29" fmla="*/ 91282 h 505857"/>
              <a:gd name="connsiteX30" fmla="*/ 381952 w 506729"/>
              <a:gd name="connsiteY30" fmla="*/ 33280 h 505857"/>
              <a:gd name="connsiteX31" fmla="*/ 340995 w 506729"/>
              <a:gd name="connsiteY31" fmla="*/ 14263 h 505857"/>
              <a:gd name="connsiteX32" fmla="*/ 307657 w 506729"/>
              <a:gd name="connsiteY32" fmla="*/ 64658 h 505857"/>
              <a:gd name="connsiteX33" fmla="*/ 248602 w 506729"/>
              <a:gd name="connsiteY33" fmla="*/ 57052 h 505857"/>
              <a:gd name="connsiteX34" fmla="*/ 229552 w 506729"/>
              <a:gd name="connsiteY34" fmla="*/ 0 h 505857"/>
              <a:gd name="connsiteX35" fmla="*/ 184785 w 506729"/>
              <a:gd name="connsiteY35" fmla="*/ 8558 h 505857"/>
              <a:gd name="connsiteX36" fmla="*/ 187642 w 506729"/>
              <a:gd name="connsiteY36" fmla="*/ 69413 h 505857"/>
              <a:gd name="connsiteX37" fmla="*/ 135255 w 506729"/>
              <a:gd name="connsiteY37" fmla="*/ 97939 h 505857"/>
              <a:gd name="connsiteX38" fmla="*/ 85725 w 506729"/>
              <a:gd name="connsiteY38" fmla="*/ 62757 h 505857"/>
              <a:gd name="connsiteX39" fmla="*/ 54292 w 506729"/>
              <a:gd name="connsiteY39" fmla="*/ 96037 h 505857"/>
              <a:gd name="connsiteX40" fmla="*/ 92392 w 506729"/>
              <a:gd name="connsiteY40" fmla="*/ 143580 h 505857"/>
              <a:gd name="connsiteX41" fmla="*/ 77152 w 506729"/>
              <a:gd name="connsiteY41" fmla="*/ 170204 h 505857"/>
              <a:gd name="connsiteX42" fmla="*/ 66675 w 506729"/>
              <a:gd name="connsiteY42" fmla="*/ 197779 h 505857"/>
              <a:gd name="connsiteX43" fmla="*/ 274320 w 506729"/>
              <a:gd name="connsiteY43" fmla="*/ 210140 h 505857"/>
              <a:gd name="connsiteX44" fmla="*/ 297180 w 506729"/>
              <a:gd name="connsiteY44" fmla="*/ 275750 h 505857"/>
              <a:gd name="connsiteX45" fmla="*/ 231457 w 506729"/>
              <a:gd name="connsiteY45" fmla="*/ 298570 h 505857"/>
              <a:gd name="connsiteX46" fmla="*/ 208597 w 506729"/>
              <a:gd name="connsiteY46" fmla="*/ 232961 h 505857"/>
              <a:gd name="connsiteX47" fmla="*/ 274320 w 506729"/>
              <a:gd name="connsiteY47" fmla="*/ 210140 h 50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6729" h="505857">
                <a:moveTo>
                  <a:pt x="66675" y="197779"/>
                </a:moveTo>
                <a:lnTo>
                  <a:pt x="5715" y="198730"/>
                </a:lnTo>
                <a:lnTo>
                  <a:pt x="0" y="243420"/>
                </a:lnTo>
                <a:lnTo>
                  <a:pt x="58102" y="259585"/>
                </a:lnTo>
                <a:cubicBezTo>
                  <a:pt x="59055" y="279553"/>
                  <a:pt x="61913" y="299521"/>
                  <a:pt x="68580" y="318538"/>
                </a:cubicBezTo>
                <a:lnTo>
                  <a:pt x="20002" y="354671"/>
                </a:lnTo>
                <a:lnTo>
                  <a:pt x="41910" y="394607"/>
                </a:lnTo>
                <a:lnTo>
                  <a:pt x="99060" y="373688"/>
                </a:lnTo>
                <a:cubicBezTo>
                  <a:pt x="111442" y="389853"/>
                  <a:pt x="125730" y="403165"/>
                  <a:pt x="142875" y="414575"/>
                </a:cubicBezTo>
                <a:lnTo>
                  <a:pt x="124777" y="472578"/>
                </a:lnTo>
                <a:lnTo>
                  <a:pt x="165735" y="491595"/>
                </a:lnTo>
                <a:lnTo>
                  <a:pt x="199072" y="441199"/>
                </a:lnTo>
                <a:cubicBezTo>
                  <a:pt x="219075" y="446904"/>
                  <a:pt x="239077" y="449757"/>
                  <a:pt x="258127" y="448806"/>
                </a:cubicBezTo>
                <a:lnTo>
                  <a:pt x="277177" y="505858"/>
                </a:lnTo>
                <a:lnTo>
                  <a:pt x="321945" y="497300"/>
                </a:lnTo>
                <a:lnTo>
                  <a:pt x="319088" y="436445"/>
                </a:lnTo>
                <a:cubicBezTo>
                  <a:pt x="338138" y="429789"/>
                  <a:pt x="356235" y="420280"/>
                  <a:pt x="371475" y="407919"/>
                </a:cubicBezTo>
                <a:lnTo>
                  <a:pt x="421005" y="443101"/>
                </a:lnTo>
                <a:lnTo>
                  <a:pt x="452438" y="409821"/>
                </a:lnTo>
                <a:lnTo>
                  <a:pt x="414338" y="362278"/>
                </a:lnTo>
                <a:cubicBezTo>
                  <a:pt x="420052" y="353720"/>
                  <a:pt x="424815" y="345162"/>
                  <a:pt x="429577" y="335654"/>
                </a:cubicBezTo>
                <a:cubicBezTo>
                  <a:pt x="433388" y="327096"/>
                  <a:pt x="437197" y="317587"/>
                  <a:pt x="440055" y="308079"/>
                </a:cubicBezTo>
                <a:lnTo>
                  <a:pt x="501015" y="307128"/>
                </a:lnTo>
                <a:lnTo>
                  <a:pt x="506730" y="262437"/>
                </a:lnTo>
                <a:lnTo>
                  <a:pt x="448627" y="246273"/>
                </a:lnTo>
                <a:cubicBezTo>
                  <a:pt x="447675" y="226305"/>
                  <a:pt x="444817" y="206337"/>
                  <a:pt x="438150" y="187319"/>
                </a:cubicBezTo>
                <a:lnTo>
                  <a:pt x="486727" y="151187"/>
                </a:lnTo>
                <a:lnTo>
                  <a:pt x="464820" y="111251"/>
                </a:lnTo>
                <a:lnTo>
                  <a:pt x="407670" y="132170"/>
                </a:lnTo>
                <a:cubicBezTo>
                  <a:pt x="395288" y="116005"/>
                  <a:pt x="381000" y="102693"/>
                  <a:pt x="363855" y="91282"/>
                </a:cubicBezTo>
                <a:lnTo>
                  <a:pt x="381952" y="33280"/>
                </a:lnTo>
                <a:lnTo>
                  <a:pt x="340995" y="14263"/>
                </a:lnTo>
                <a:lnTo>
                  <a:pt x="307657" y="64658"/>
                </a:lnTo>
                <a:cubicBezTo>
                  <a:pt x="287655" y="58953"/>
                  <a:pt x="267652" y="56101"/>
                  <a:pt x="248602" y="57052"/>
                </a:cubicBezTo>
                <a:lnTo>
                  <a:pt x="229552" y="0"/>
                </a:lnTo>
                <a:lnTo>
                  <a:pt x="184785" y="8558"/>
                </a:lnTo>
                <a:lnTo>
                  <a:pt x="187642" y="69413"/>
                </a:lnTo>
                <a:cubicBezTo>
                  <a:pt x="168592" y="76069"/>
                  <a:pt x="150495" y="85577"/>
                  <a:pt x="135255" y="97939"/>
                </a:cubicBezTo>
                <a:lnTo>
                  <a:pt x="85725" y="62757"/>
                </a:lnTo>
                <a:lnTo>
                  <a:pt x="54292" y="96037"/>
                </a:lnTo>
                <a:lnTo>
                  <a:pt x="92392" y="143580"/>
                </a:lnTo>
                <a:cubicBezTo>
                  <a:pt x="86677" y="152138"/>
                  <a:pt x="81915" y="160695"/>
                  <a:pt x="77152" y="170204"/>
                </a:cubicBezTo>
                <a:cubicBezTo>
                  <a:pt x="72390" y="179713"/>
                  <a:pt x="69532" y="188270"/>
                  <a:pt x="66675" y="197779"/>
                </a:cubicBezTo>
                <a:close/>
                <a:moveTo>
                  <a:pt x="274320" y="210140"/>
                </a:moveTo>
                <a:cubicBezTo>
                  <a:pt x="299085" y="221550"/>
                  <a:pt x="309563" y="251027"/>
                  <a:pt x="297180" y="275750"/>
                </a:cubicBezTo>
                <a:cubicBezTo>
                  <a:pt x="285750" y="300472"/>
                  <a:pt x="256222" y="310931"/>
                  <a:pt x="231457" y="298570"/>
                </a:cubicBezTo>
                <a:cubicBezTo>
                  <a:pt x="206692" y="287160"/>
                  <a:pt x="196215" y="257683"/>
                  <a:pt x="208597" y="232961"/>
                </a:cubicBezTo>
                <a:cubicBezTo>
                  <a:pt x="220980" y="209189"/>
                  <a:pt x="250507" y="198730"/>
                  <a:pt x="274320" y="210140"/>
                </a:cubicBezTo>
                <a:close/>
              </a:path>
            </a:pathLst>
          </a:custGeom>
          <a:solidFill>
            <a:srgbClr val="8C8C8C"/>
          </a:solidFill>
          <a:ln w="9525" cap="flat">
            <a:noFill/>
            <a:prstDash val="solid"/>
            <a:miter/>
          </a:ln>
        </p:spPr>
        <p:txBody>
          <a:bodyPr rtlCol="0" anchor="ctr"/>
          <a:lstStyle/>
          <a:p>
            <a:endParaRPr lang="fr-CA"/>
          </a:p>
        </p:txBody>
      </p:sp>
      <p:grpSp>
        <p:nvGrpSpPr>
          <p:cNvPr id="34" name="Groupe 33">
            <a:extLst>
              <a:ext uri="{FF2B5EF4-FFF2-40B4-BE49-F238E27FC236}">
                <a16:creationId xmlns:a16="http://schemas.microsoft.com/office/drawing/2014/main" id="{80ED365F-6871-5B4D-BC33-982C1DB2A221}"/>
              </a:ext>
            </a:extLst>
          </p:cNvPr>
          <p:cNvGrpSpPr/>
          <p:nvPr/>
        </p:nvGrpSpPr>
        <p:grpSpPr>
          <a:xfrm>
            <a:off x="0" y="6148818"/>
            <a:ext cx="11894049" cy="570481"/>
            <a:chOff x="0" y="6148818"/>
            <a:chExt cx="11894049" cy="570481"/>
          </a:xfrm>
        </p:grpSpPr>
        <p:cxnSp>
          <p:nvCxnSpPr>
            <p:cNvPr id="36" name="Connecteur droit 35">
              <a:extLst>
                <a:ext uri="{FF2B5EF4-FFF2-40B4-BE49-F238E27FC236}">
                  <a16:creationId xmlns:a16="http://schemas.microsoft.com/office/drawing/2014/main" id="{FE9A4217-6237-7A41-8793-A947BF10149F}"/>
                </a:ext>
              </a:extLst>
            </p:cNvPr>
            <p:cNvCxnSpPr>
              <a:cxnSpLocks/>
            </p:cNvCxnSpPr>
            <p:nvPr/>
          </p:nvCxnSpPr>
          <p:spPr>
            <a:xfrm>
              <a:off x="4752474" y="6478858"/>
              <a:ext cx="592237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D56B00E4-B397-6348-AB22-84DC7123BF36}"/>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Google Shape;126;p27">
              <a:extLst>
                <a:ext uri="{FF2B5EF4-FFF2-40B4-BE49-F238E27FC236}">
                  <a16:creationId xmlns:a16="http://schemas.microsoft.com/office/drawing/2014/main" id="{FDD6F485-4BA4-F744-BB29-69303E09F9DF}"/>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2021-06-23</a:t>
              </a:r>
              <a:endParaRPr sz="800">
                <a:solidFill>
                  <a:schemeClr val="accent6">
                    <a:lumMod val="20000"/>
                    <a:lumOff val="80000"/>
                  </a:schemeClr>
                </a:solidFill>
                <a:latin typeface="Viga"/>
                <a:ea typeface="Viga"/>
                <a:cs typeface="Viga"/>
                <a:sym typeface="Viga"/>
              </a:endParaRPr>
            </a:p>
          </p:txBody>
        </p:sp>
        <p:pic>
          <p:nvPicPr>
            <p:cNvPr id="39" name="Graphique 38">
              <a:extLst>
                <a:ext uri="{FF2B5EF4-FFF2-40B4-BE49-F238E27FC236}">
                  <a16:creationId xmlns:a16="http://schemas.microsoft.com/office/drawing/2014/main" id="{C6FC6C4E-280A-604A-8EDC-B0A29074D3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2047" y="6148818"/>
              <a:ext cx="399337" cy="570481"/>
            </a:xfrm>
            <a:prstGeom prst="rect">
              <a:avLst/>
            </a:prstGeom>
          </p:spPr>
        </p:pic>
        <p:sp>
          <p:nvSpPr>
            <p:cNvPr id="35" name="Rectangle 34">
              <a:extLst>
                <a:ext uri="{FF2B5EF4-FFF2-40B4-BE49-F238E27FC236}">
                  <a16:creationId xmlns:a16="http://schemas.microsoft.com/office/drawing/2014/main" id="{1DE41F97-107A-E147-A2E9-03340BB60609}"/>
                </a:ext>
              </a:extLst>
            </p:cNvPr>
            <p:cNvSpPr/>
            <p:nvPr/>
          </p:nvSpPr>
          <p:spPr>
            <a:xfrm>
              <a:off x="908942" y="6410321"/>
              <a:ext cx="3702937"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12 – La RAI dans un contexte de formation à distance</a:t>
              </a:r>
            </a:p>
          </p:txBody>
        </p:sp>
      </p:grpSp>
      <p:sp>
        <p:nvSpPr>
          <p:cNvPr id="56" name="ZoneTexte 55">
            <a:extLst>
              <a:ext uri="{FF2B5EF4-FFF2-40B4-BE49-F238E27FC236}">
                <a16:creationId xmlns:a16="http://schemas.microsoft.com/office/drawing/2014/main" id="{C53BD05C-0EBE-47FE-9115-F13FA95FA3C7}"/>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468537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B7D3F8A8-A67B-2440-A568-5459E516257A}"/>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2C55CA78-8F3C-FB46-BC9D-87D14A87B274}"/>
              </a:ext>
            </a:extLst>
          </p:cNvPr>
          <p:cNvSpPr txBox="1">
            <a:spLocks/>
          </p:cNvSpPr>
          <p:nvPr/>
        </p:nvSpPr>
        <p:spPr>
          <a:xfrm>
            <a:off x="978726" y="2417688"/>
            <a:ext cx="10229850" cy="1015794"/>
          </a:xfrm>
          <a:prstGeom prst="rect">
            <a:avLst/>
          </a:prstGeom>
        </p:spPr>
        <p:txBody>
          <a:bodyPr spcFirstLastPara="1" vert="horz" wrap="square" lIns="91425" tIns="91425" rIns="91425" bIns="91425" rtlCol="0" anchor="t" anchorCtr="0">
            <a:no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fr-CA" sz="6600">
                <a:solidFill>
                  <a:srgbClr val="FAA32C"/>
                </a:solidFill>
                <a:latin typeface="Viga" panose="020B0604020202020204" charset="0"/>
              </a:rPr>
              <a:t>Présentation sommaire</a:t>
            </a:r>
            <a:endParaRPr lang="fr-CA" sz="6600"/>
          </a:p>
        </p:txBody>
      </p:sp>
      <p:sp>
        <p:nvSpPr>
          <p:cNvPr id="3" name="ZoneTexte 2">
            <a:extLst>
              <a:ext uri="{FF2B5EF4-FFF2-40B4-BE49-F238E27FC236}">
                <a16:creationId xmlns:a16="http://schemas.microsoft.com/office/drawing/2014/main" id="{DF679B4F-0F9A-3D46-98C6-5965CEE95A70}"/>
              </a:ext>
            </a:extLst>
          </p:cNvPr>
          <p:cNvSpPr txBox="1"/>
          <p:nvPr/>
        </p:nvSpPr>
        <p:spPr>
          <a:xfrm>
            <a:off x="7445829" y="757646"/>
            <a:ext cx="0" cy="0"/>
          </a:xfrm>
          <a:prstGeom prst="rect">
            <a:avLst/>
          </a:prstGeom>
          <a:noFill/>
        </p:spPr>
        <p:txBody>
          <a:bodyPr wrap="none" lIns="0" tIns="0" rIns="0" bIns="0" rtlCol="0" anchor="t" anchorCtr="0">
            <a:noAutofit/>
          </a:bodyPr>
          <a:lstStyle/>
          <a:p>
            <a:pPr algn="l"/>
            <a:endParaRPr lang="fr-FR" sz="1100" err="1">
              <a:latin typeface="Ubuntu" panose="020B0504030602030204" pitchFamily="34" charset="0"/>
            </a:endParaRPr>
          </a:p>
        </p:txBody>
      </p:sp>
      <p:sp>
        <p:nvSpPr>
          <p:cNvPr id="12" name="Rectangle 11">
            <a:extLst>
              <a:ext uri="{FF2B5EF4-FFF2-40B4-BE49-F238E27FC236}">
                <a16:creationId xmlns:a16="http://schemas.microsoft.com/office/drawing/2014/main" id="{CF4D3C5E-B5DF-1C40-ABB8-59E19994CF14}"/>
              </a:ext>
            </a:extLst>
          </p:cNvPr>
          <p:cNvSpPr/>
          <p:nvPr/>
        </p:nvSpPr>
        <p:spPr>
          <a:xfrm>
            <a:off x="3700416" y="3500718"/>
            <a:ext cx="4786469" cy="584775"/>
          </a:xfrm>
          <a:prstGeom prst="rect">
            <a:avLst/>
          </a:prstGeom>
        </p:spPr>
        <p:txBody>
          <a:bodyPr wrap="square">
            <a:spAutoFit/>
          </a:bodyPr>
          <a:lstStyle/>
          <a:p>
            <a:pPr algn="ctr"/>
            <a:r>
              <a:rPr lang="fr-CA" sz="3200">
                <a:solidFill>
                  <a:srgbClr val="FFFFFF"/>
                </a:solidFill>
                <a:latin typeface="Ubuntu" panose="020B0604020202020204" charset="0"/>
              </a:rPr>
              <a:t>de la </a:t>
            </a:r>
            <a:r>
              <a:rPr lang="fr-CA" sz="3200" err="1">
                <a:solidFill>
                  <a:srgbClr val="FFFFFF"/>
                </a:solidFill>
                <a:latin typeface="Ubuntu" panose="020B0604020202020204" charset="0"/>
              </a:rPr>
              <a:t>microformation</a:t>
            </a:r>
            <a:r>
              <a:rPr lang="fr-CA" sz="3200">
                <a:solidFill>
                  <a:srgbClr val="FFFFFF"/>
                </a:solidFill>
                <a:latin typeface="Ubuntu" panose="020B0604020202020204" charset="0"/>
              </a:rPr>
              <a:t> 1</a:t>
            </a:r>
            <a:endParaRPr lang="fr-FR" sz="3200"/>
          </a:p>
        </p:txBody>
      </p:sp>
    </p:spTree>
    <p:extLst>
      <p:ext uri="{BB962C8B-B14F-4D97-AF65-F5344CB8AC3E}">
        <p14:creationId xmlns:p14="http://schemas.microsoft.com/office/powerpoint/2010/main" val="36347933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F1A059A8-376D-5840-951D-3BF0B6C4EB32}"/>
              </a:ext>
            </a:extLst>
          </p:cNvPr>
          <p:cNvSpPr/>
          <p:nvPr/>
        </p:nvSpPr>
        <p:spPr>
          <a:xfrm>
            <a:off x="4513790" y="1002950"/>
            <a:ext cx="2903479" cy="307777"/>
          </a:xfrm>
          <a:prstGeom prst="rect">
            <a:avLst/>
          </a:prstGeom>
          <a:solidFill>
            <a:schemeClr val="accent1"/>
          </a:solidFill>
        </p:spPr>
        <p:txBody>
          <a:bodyPr wrap="square">
            <a:spAutoFit/>
          </a:bodyPr>
          <a:lstStyle/>
          <a:p>
            <a:pPr marL="19050">
              <a:spcAft>
                <a:spcPts val="300"/>
              </a:spcAft>
              <a:buClr>
                <a:schemeClr val="bg1"/>
              </a:buClr>
              <a:buSzPct val="100000"/>
            </a:pPr>
            <a:r>
              <a:rPr lang="fr-CA" sz="1400">
                <a:solidFill>
                  <a:schemeClr val="bg1"/>
                </a:solidFill>
                <a:latin typeface="Viga"/>
                <a:ea typeface="Viga"/>
                <a:cs typeface="Viga"/>
                <a:sym typeface="Viga"/>
              </a:rPr>
              <a:t>Organisation des services</a:t>
            </a:r>
          </a:p>
        </p:txBody>
      </p:sp>
      <p:sp>
        <p:nvSpPr>
          <p:cNvPr id="9" name="Titre 1">
            <a:extLst>
              <a:ext uri="{FF2B5EF4-FFF2-40B4-BE49-F238E27FC236}">
                <a16:creationId xmlns:a16="http://schemas.microsoft.com/office/drawing/2014/main" id="{6F75965C-C5D8-FC44-AB96-4CA107847CD2}"/>
              </a:ext>
            </a:extLst>
          </p:cNvPr>
          <p:cNvSpPr>
            <a:spLocks noGrp="1"/>
          </p:cNvSpPr>
          <p:nvPr>
            <p:ph type="title"/>
          </p:nvPr>
        </p:nvSpPr>
        <p:spPr>
          <a:xfrm>
            <a:off x="392280" y="251150"/>
            <a:ext cx="8969434" cy="562614"/>
          </a:xfrm>
        </p:spPr>
        <p:txBody>
          <a:bodyPr>
            <a:noAutofit/>
          </a:bodyPr>
          <a:lstStyle/>
          <a:p>
            <a:pPr algn="l">
              <a:lnSpc>
                <a:spcPts val="4400"/>
              </a:lnSpc>
            </a:pPr>
            <a:r>
              <a:rPr lang="fr-FR" sz="4000"/>
              <a:t>Fonctions numériques au service de la RAI</a:t>
            </a:r>
          </a:p>
        </p:txBody>
      </p:sp>
      <p:grpSp>
        <p:nvGrpSpPr>
          <p:cNvPr id="51" name="Groupe 50">
            <a:extLst>
              <a:ext uri="{FF2B5EF4-FFF2-40B4-BE49-F238E27FC236}">
                <a16:creationId xmlns:a16="http://schemas.microsoft.com/office/drawing/2014/main" id="{EEB74598-46DB-5749-AEE7-C4521B6B7CBD}"/>
              </a:ext>
            </a:extLst>
          </p:cNvPr>
          <p:cNvGrpSpPr/>
          <p:nvPr/>
        </p:nvGrpSpPr>
        <p:grpSpPr>
          <a:xfrm rot="19743439">
            <a:off x="794467" y="2634464"/>
            <a:ext cx="8406956" cy="2671369"/>
            <a:chOff x="294892" y="1155909"/>
            <a:chExt cx="8406956" cy="2671369"/>
          </a:xfrm>
        </p:grpSpPr>
        <p:pic>
          <p:nvPicPr>
            <p:cNvPr id="14" name="Graphique 13">
              <a:extLst>
                <a:ext uri="{FF2B5EF4-FFF2-40B4-BE49-F238E27FC236}">
                  <a16:creationId xmlns:a16="http://schemas.microsoft.com/office/drawing/2014/main" id="{33CB2374-0AC0-FA49-B20C-08F49812AE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892" y="1155909"/>
              <a:ext cx="8406956" cy="2671369"/>
            </a:xfrm>
            <a:prstGeom prst="rect">
              <a:avLst/>
            </a:prstGeom>
          </p:spPr>
        </p:pic>
        <p:sp>
          <p:nvSpPr>
            <p:cNvPr id="25" name="ZoneTexte 24">
              <a:extLst>
                <a:ext uri="{FF2B5EF4-FFF2-40B4-BE49-F238E27FC236}">
                  <a16:creationId xmlns:a16="http://schemas.microsoft.com/office/drawing/2014/main" id="{BD2C1D42-73CC-F240-A07B-E9809D91D95D}"/>
                </a:ext>
              </a:extLst>
            </p:cNvPr>
            <p:cNvSpPr txBox="1"/>
            <p:nvPr/>
          </p:nvSpPr>
          <p:spPr>
            <a:xfrm rot="2785018">
              <a:off x="453604" y="2126022"/>
              <a:ext cx="1206631" cy="557512"/>
            </a:xfrm>
            <a:prstGeom prst="rect">
              <a:avLst/>
            </a:prstGeom>
            <a:noFill/>
          </p:spPr>
          <p:txBody>
            <a:bodyPr wrap="square" lIns="0" tIns="0" rIns="0" bIns="0" rtlCol="0" anchor="ctr" anchorCtr="0">
              <a:noAutofit/>
            </a:bodyPr>
            <a:lstStyle/>
            <a:p>
              <a:pPr algn="ctr"/>
              <a:r>
                <a:rPr lang="fr-CA" sz="1000">
                  <a:solidFill>
                    <a:schemeClr val="lt1"/>
                  </a:solidFill>
                </a:rPr>
                <a:t>Collaboration interprofessionnelle</a:t>
              </a:r>
            </a:p>
            <a:p>
              <a:pPr algn="l"/>
              <a:endParaRPr lang="fr-FR" sz="1000" b="1" err="1">
                <a:solidFill>
                  <a:schemeClr val="accent6"/>
                </a:solidFill>
                <a:latin typeface="Ubuntu" panose="020B0504030602030204" pitchFamily="34" charset="0"/>
              </a:endParaRPr>
            </a:p>
          </p:txBody>
        </p:sp>
        <p:sp>
          <p:nvSpPr>
            <p:cNvPr id="26" name="ZoneTexte 25">
              <a:extLst>
                <a:ext uri="{FF2B5EF4-FFF2-40B4-BE49-F238E27FC236}">
                  <a16:creationId xmlns:a16="http://schemas.microsoft.com/office/drawing/2014/main" id="{61C49C6F-9A7F-7240-83B0-C4EA39998371}"/>
                </a:ext>
              </a:extLst>
            </p:cNvPr>
            <p:cNvSpPr txBox="1"/>
            <p:nvPr/>
          </p:nvSpPr>
          <p:spPr>
            <a:xfrm rot="2824416">
              <a:off x="7196433" y="2208037"/>
              <a:ext cx="1206631" cy="557512"/>
            </a:xfrm>
            <a:prstGeom prst="rect">
              <a:avLst/>
            </a:prstGeom>
            <a:noFill/>
          </p:spPr>
          <p:txBody>
            <a:bodyPr wrap="square" lIns="0" tIns="0" rIns="0" bIns="0" rtlCol="0" anchor="ctr" anchorCtr="0">
              <a:noAutofit/>
            </a:bodyPr>
            <a:lstStyle/>
            <a:p>
              <a:pPr algn="ctr"/>
              <a:r>
                <a:rPr lang="fr-CA" sz="1000">
                  <a:solidFill>
                    <a:schemeClr val="lt1"/>
                  </a:solidFill>
                </a:rPr>
                <a:t>Besoins des</a:t>
              </a:r>
              <a:br>
                <a:rPr lang="fr-CA" sz="1000">
                  <a:solidFill>
                    <a:schemeClr val="lt1"/>
                  </a:solidFill>
                </a:rPr>
              </a:br>
              <a:r>
                <a:rPr lang="fr-CA" sz="1000">
                  <a:solidFill>
                    <a:schemeClr val="lt1"/>
                  </a:solidFill>
                </a:rPr>
                <a:t>élèves</a:t>
              </a:r>
            </a:p>
          </p:txBody>
        </p:sp>
        <p:sp>
          <p:nvSpPr>
            <p:cNvPr id="27" name="ZoneTexte 26">
              <a:extLst>
                <a:ext uri="{FF2B5EF4-FFF2-40B4-BE49-F238E27FC236}">
                  <a16:creationId xmlns:a16="http://schemas.microsoft.com/office/drawing/2014/main" id="{53495151-D3F2-454A-91C7-FE182AF8B305}"/>
                </a:ext>
              </a:extLst>
            </p:cNvPr>
            <p:cNvSpPr txBox="1"/>
            <p:nvPr/>
          </p:nvSpPr>
          <p:spPr>
            <a:xfrm rot="2796943">
              <a:off x="3590040" y="2221667"/>
              <a:ext cx="1206631" cy="557512"/>
            </a:xfrm>
            <a:prstGeom prst="rect">
              <a:avLst/>
            </a:prstGeom>
            <a:noFill/>
          </p:spPr>
          <p:txBody>
            <a:bodyPr wrap="square" lIns="0" tIns="0" rIns="0" bIns="0" rtlCol="0" anchor="ctr" anchorCtr="0">
              <a:noAutofit/>
            </a:bodyPr>
            <a:lstStyle/>
            <a:p>
              <a:pPr algn="ctr"/>
              <a:r>
                <a:rPr lang="fr-CA" sz="1000">
                  <a:solidFill>
                    <a:schemeClr val="lt1"/>
                  </a:solidFill>
                </a:rPr>
                <a:t>Régulation</a:t>
              </a:r>
            </a:p>
          </p:txBody>
        </p:sp>
        <p:sp>
          <p:nvSpPr>
            <p:cNvPr id="29" name="ZoneTexte 28">
              <a:extLst>
                <a:ext uri="{FF2B5EF4-FFF2-40B4-BE49-F238E27FC236}">
                  <a16:creationId xmlns:a16="http://schemas.microsoft.com/office/drawing/2014/main" id="{64DB21FF-00C8-2342-B760-8CEB39969332}"/>
                </a:ext>
              </a:extLst>
            </p:cNvPr>
            <p:cNvSpPr txBox="1"/>
            <p:nvPr/>
          </p:nvSpPr>
          <p:spPr>
            <a:xfrm rot="2784836">
              <a:off x="2852881" y="2221432"/>
              <a:ext cx="1206631" cy="557512"/>
            </a:xfrm>
            <a:prstGeom prst="rect">
              <a:avLst/>
            </a:prstGeom>
            <a:noFill/>
          </p:spPr>
          <p:txBody>
            <a:bodyPr wrap="square" lIns="0" tIns="0" rIns="0" bIns="0" rtlCol="0" anchor="ctr" anchorCtr="0">
              <a:noAutofit/>
            </a:bodyPr>
            <a:lstStyle/>
            <a:p>
              <a:pPr algn="ctr"/>
              <a:r>
                <a:rPr lang="fr-CA" sz="1000">
                  <a:solidFill>
                    <a:schemeClr val="lt1"/>
                  </a:solidFill>
                </a:rPr>
                <a:t>Analyse de </a:t>
              </a:r>
              <a:br>
                <a:rPr lang="fr-CA" sz="1000">
                  <a:solidFill>
                    <a:schemeClr val="lt1"/>
                  </a:solidFill>
                </a:rPr>
              </a:br>
              <a:r>
                <a:rPr lang="fr-CA" sz="1000">
                  <a:solidFill>
                    <a:schemeClr val="lt1"/>
                  </a:solidFill>
                </a:rPr>
                <a:t>données</a:t>
              </a:r>
            </a:p>
          </p:txBody>
        </p:sp>
        <p:sp>
          <p:nvSpPr>
            <p:cNvPr id="28" name="ZoneTexte 27">
              <a:extLst>
                <a:ext uri="{FF2B5EF4-FFF2-40B4-BE49-F238E27FC236}">
                  <a16:creationId xmlns:a16="http://schemas.microsoft.com/office/drawing/2014/main" id="{0AEA45A8-A286-B247-A070-32C0D74DEC6C}"/>
                </a:ext>
              </a:extLst>
            </p:cNvPr>
            <p:cNvSpPr txBox="1"/>
            <p:nvPr/>
          </p:nvSpPr>
          <p:spPr>
            <a:xfrm rot="2854322">
              <a:off x="4310858" y="2214999"/>
              <a:ext cx="1206631" cy="557512"/>
            </a:xfrm>
            <a:prstGeom prst="rect">
              <a:avLst/>
            </a:prstGeom>
            <a:noFill/>
          </p:spPr>
          <p:txBody>
            <a:bodyPr wrap="square" lIns="0" tIns="0" rIns="0" bIns="0" rtlCol="0" anchor="ctr" anchorCtr="0">
              <a:noAutofit/>
            </a:bodyPr>
            <a:lstStyle/>
            <a:p>
              <a:pPr algn="ctr"/>
              <a:r>
                <a:rPr lang="fr-CA" sz="1000">
                  <a:solidFill>
                    <a:schemeClr val="lt1"/>
                  </a:solidFill>
                </a:rPr>
                <a:t>Suivi des </a:t>
              </a:r>
              <a:br>
                <a:rPr lang="fr-CA" sz="1000">
                  <a:solidFill>
                    <a:schemeClr val="lt1"/>
                  </a:solidFill>
                </a:rPr>
              </a:br>
              <a:r>
                <a:rPr lang="fr-CA" sz="1000">
                  <a:solidFill>
                    <a:schemeClr val="lt1"/>
                  </a:solidFill>
                </a:rPr>
                <a:t>apprenant(e)s</a:t>
              </a:r>
            </a:p>
          </p:txBody>
        </p:sp>
        <p:sp>
          <p:nvSpPr>
            <p:cNvPr id="30" name="ZoneTexte 29">
              <a:extLst>
                <a:ext uri="{FF2B5EF4-FFF2-40B4-BE49-F238E27FC236}">
                  <a16:creationId xmlns:a16="http://schemas.microsoft.com/office/drawing/2014/main" id="{F56A5102-1922-694D-90FC-B08870472710}"/>
                </a:ext>
              </a:extLst>
            </p:cNvPr>
            <p:cNvSpPr txBox="1"/>
            <p:nvPr/>
          </p:nvSpPr>
          <p:spPr>
            <a:xfrm rot="2779693">
              <a:off x="2125955" y="2215911"/>
              <a:ext cx="1206633" cy="557512"/>
            </a:xfrm>
            <a:prstGeom prst="rect">
              <a:avLst/>
            </a:prstGeom>
            <a:noFill/>
          </p:spPr>
          <p:txBody>
            <a:bodyPr wrap="square" lIns="0" tIns="0" rIns="0" bIns="0" rtlCol="0" anchor="ctr" anchorCtr="0">
              <a:noAutofit/>
            </a:bodyPr>
            <a:lstStyle/>
            <a:p>
              <a:pPr algn="ctr"/>
              <a:r>
                <a:rPr lang="fr-CA" sz="1000">
                  <a:solidFill>
                    <a:schemeClr val="lt1"/>
                  </a:solidFill>
                </a:rPr>
                <a:t>Enseignement </a:t>
              </a:r>
              <a:br>
                <a:rPr lang="fr-CA" sz="1000">
                  <a:solidFill>
                    <a:schemeClr val="lt1"/>
                  </a:solidFill>
                </a:rPr>
              </a:br>
              <a:r>
                <a:rPr lang="fr-CA" sz="1000">
                  <a:solidFill>
                    <a:schemeClr val="lt1"/>
                  </a:solidFill>
                </a:rPr>
                <a:t>explicite</a:t>
              </a:r>
            </a:p>
          </p:txBody>
        </p:sp>
        <p:sp>
          <p:nvSpPr>
            <p:cNvPr id="31" name="ZoneTexte 30">
              <a:extLst>
                <a:ext uri="{FF2B5EF4-FFF2-40B4-BE49-F238E27FC236}">
                  <a16:creationId xmlns:a16="http://schemas.microsoft.com/office/drawing/2014/main" id="{F53EB531-BB0C-9A44-BF07-7D6B9C4B24C2}"/>
                </a:ext>
              </a:extLst>
            </p:cNvPr>
            <p:cNvSpPr txBox="1"/>
            <p:nvPr/>
          </p:nvSpPr>
          <p:spPr>
            <a:xfrm rot="2898029">
              <a:off x="6473325" y="2238031"/>
              <a:ext cx="1206631" cy="557512"/>
            </a:xfrm>
            <a:prstGeom prst="rect">
              <a:avLst/>
            </a:prstGeom>
            <a:noFill/>
          </p:spPr>
          <p:txBody>
            <a:bodyPr wrap="square" lIns="0" tIns="0" rIns="0" bIns="0" rtlCol="0" anchor="ctr" anchorCtr="0">
              <a:noAutofit/>
            </a:bodyPr>
            <a:lstStyle/>
            <a:p>
              <a:pPr algn="ctr"/>
              <a:r>
                <a:rPr lang="fr-CA" sz="1000">
                  <a:solidFill>
                    <a:schemeClr val="lt1"/>
                  </a:solidFill>
                </a:rPr>
                <a:t>Intensité</a:t>
              </a:r>
            </a:p>
          </p:txBody>
        </p:sp>
        <p:sp>
          <p:nvSpPr>
            <p:cNvPr id="32" name="ZoneTexte 31">
              <a:extLst>
                <a:ext uri="{FF2B5EF4-FFF2-40B4-BE49-F238E27FC236}">
                  <a16:creationId xmlns:a16="http://schemas.microsoft.com/office/drawing/2014/main" id="{CFA81332-963F-3F43-83BA-36253248E82C}"/>
                </a:ext>
              </a:extLst>
            </p:cNvPr>
            <p:cNvSpPr txBox="1"/>
            <p:nvPr/>
          </p:nvSpPr>
          <p:spPr>
            <a:xfrm rot="2775477">
              <a:off x="5755476" y="2210178"/>
              <a:ext cx="1206631" cy="557512"/>
            </a:xfrm>
            <a:prstGeom prst="rect">
              <a:avLst/>
            </a:prstGeom>
            <a:noFill/>
          </p:spPr>
          <p:txBody>
            <a:bodyPr wrap="square" lIns="0" tIns="0" rIns="0" bIns="0" rtlCol="0" anchor="ctr" anchorCtr="0">
              <a:noAutofit/>
            </a:bodyPr>
            <a:lstStyle/>
            <a:p>
              <a:pPr algn="ctr"/>
              <a:r>
                <a:rPr lang="fr-CA" sz="1000">
                  <a:solidFill>
                    <a:schemeClr val="lt1"/>
                  </a:solidFill>
                </a:rPr>
                <a:t>Fréquence</a:t>
              </a:r>
            </a:p>
          </p:txBody>
        </p:sp>
        <p:sp>
          <p:nvSpPr>
            <p:cNvPr id="33" name="ZoneTexte 32">
              <a:extLst>
                <a:ext uri="{FF2B5EF4-FFF2-40B4-BE49-F238E27FC236}">
                  <a16:creationId xmlns:a16="http://schemas.microsoft.com/office/drawing/2014/main" id="{6823FD24-4C57-ED45-90C4-0DE7C4BCC8FA}"/>
                </a:ext>
              </a:extLst>
            </p:cNvPr>
            <p:cNvSpPr txBox="1"/>
            <p:nvPr/>
          </p:nvSpPr>
          <p:spPr>
            <a:xfrm rot="2951687">
              <a:off x="1392212" y="2276024"/>
              <a:ext cx="1206633" cy="557512"/>
            </a:xfrm>
            <a:prstGeom prst="rect">
              <a:avLst/>
            </a:prstGeom>
            <a:noFill/>
          </p:spPr>
          <p:txBody>
            <a:bodyPr wrap="square" lIns="0" tIns="0" rIns="0" bIns="0" rtlCol="0" anchor="ctr" anchorCtr="0">
              <a:noAutofit/>
            </a:bodyPr>
            <a:lstStyle/>
            <a:p>
              <a:pPr algn="ctr"/>
              <a:r>
                <a:rPr lang="fr-CA" sz="1000">
                  <a:solidFill>
                    <a:schemeClr val="lt1"/>
                  </a:solidFill>
                </a:rPr>
                <a:t>Cibles</a:t>
              </a:r>
            </a:p>
          </p:txBody>
        </p:sp>
        <p:sp>
          <p:nvSpPr>
            <p:cNvPr id="50" name="ZoneTexte 49">
              <a:extLst>
                <a:ext uri="{FF2B5EF4-FFF2-40B4-BE49-F238E27FC236}">
                  <a16:creationId xmlns:a16="http://schemas.microsoft.com/office/drawing/2014/main" id="{70A0F555-01E3-0249-BAC3-54B1A9EE36E2}"/>
                </a:ext>
              </a:extLst>
            </p:cNvPr>
            <p:cNvSpPr txBox="1"/>
            <p:nvPr/>
          </p:nvSpPr>
          <p:spPr>
            <a:xfrm rot="2844203">
              <a:off x="4980669" y="2183869"/>
              <a:ext cx="1206631" cy="557512"/>
            </a:xfrm>
            <a:prstGeom prst="rect">
              <a:avLst/>
            </a:prstGeom>
            <a:noFill/>
          </p:spPr>
          <p:txBody>
            <a:bodyPr wrap="square" lIns="0" tIns="0" rIns="0" bIns="0" rtlCol="0" anchor="ctr" anchorCtr="0">
              <a:noAutofit/>
            </a:bodyPr>
            <a:lstStyle/>
            <a:p>
              <a:pPr algn="ctr"/>
              <a:r>
                <a:rPr lang="fr-CA" sz="1000">
                  <a:solidFill>
                    <a:schemeClr val="lt1"/>
                  </a:solidFill>
                </a:rPr>
                <a:t>Structures différenciées</a:t>
              </a:r>
            </a:p>
          </p:txBody>
        </p:sp>
      </p:grpSp>
      <p:sp>
        <p:nvSpPr>
          <p:cNvPr id="53" name="ZoneTexte 52">
            <a:extLst>
              <a:ext uri="{FF2B5EF4-FFF2-40B4-BE49-F238E27FC236}">
                <a16:creationId xmlns:a16="http://schemas.microsoft.com/office/drawing/2014/main" id="{B38AD179-836D-C54F-8E14-66A7692E337D}"/>
              </a:ext>
            </a:extLst>
          </p:cNvPr>
          <p:cNvSpPr txBox="1"/>
          <p:nvPr/>
        </p:nvSpPr>
        <p:spPr>
          <a:xfrm rot="19742281">
            <a:off x="3042089" y="2752093"/>
            <a:ext cx="5210613" cy="319394"/>
          </a:xfrm>
          <a:prstGeom prst="rect">
            <a:avLst/>
          </a:prstGeom>
          <a:noFill/>
        </p:spPr>
        <p:txBody>
          <a:bodyPr wrap="square" lIns="0" tIns="0" rIns="0" bIns="0" rtlCol="0" anchor="t" anchorCtr="0">
            <a:noAutofit/>
          </a:bodyPr>
          <a:lstStyle/>
          <a:p>
            <a:r>
              <a:rPr lang="fr-CA" sz="1600">
                <a:solidFill>
                  <a:schemeClr val="accent1"/>
                </a:solidFill>
                <a:latin typeface="Viga" panose="020B0800030000020004" pitchFamily="34" charset="77"/>
              </a:rPr>
              <a:t>Ensemble dans la même direction</a:t>
            </a:r>
          </a:p>
          <a:p>
            <a:pPr algn="l"/>
            <a:endParaRPr lang="fr-FR" sz="1100" err="1">
              <a:latin typeface="Ubuntu" panose="020B0504030602030204" pitchFamily="34" charset="0"/>
            </a:endParaRPr>
          </a:p>
        </p:txBody>
      </p:sp>
      <p:sp>
        <p:nvSpPr>
          <p:cNvPr id="54" name="Rectangle 53">
            <a:extLst>
              <a:ext uri="{FF2B5EF4-FFF2-40B4-BE49-F238E27FC236}">
                <a16:creationId xmlns:a16="http://schemas.microsoft.com/office/drawing/2014/main" id="{E0C60FFD-036D-254B-8C8A-407B3F932629}"/>
              </a:ext>
            </a:extLst>
          </p:cNvPr>
          <p:cNvSpPr/>
          <p:nvPr/>
        </p:nvSpPr>
        <p:spPr>
          <a:xfrm>
            <a:off x="8055088" y="455955"/>
            <a:ext cx="1952334" cy="1107996"/>
          </a:xfrm>
          <a:prstGeom prst="rect">
            <a:avLst/>
          </a:prstGeom>
        </p:spPr>
        <p:txBody>
          <a:bodyPr wrap="square" lIns="0" tIns="0" rIns="0" bIns="0" anchor="t" anchorCtr="0">
            <a:spAutoFit/>
          </a:bodyPr>
          <a:lstStyle/>
          <a:p>
            <a:r>
              <a:rPr lang="fr-CA" sz="900" b="1">
                <a:solidFill>
                  <a:schemeClr val="accent6"/>
                </a:solidFill>
                <a:latin typeface="Ubuntu" panose="020B0504030602030204" pitchFamily="34" charset="0"/>
              </a:rPr>
              <a:t>Impacts sur les interventions</a:t>
            </a:r>
          </a:p>
          <a:p>
            <a:pPr marL="171450" indent="-171450">
              <a:buBlip>
                <a:blip r:embed="rId5">
                  <a:extLst>
                    <a:ext uri="{96DAC541-7B7A-43D3-8B79-37D633B846F1}">
                      <asvg:svgBlip xmlns:asvg="http://schemas.microsoft.com/office/drawing/2016/SVG/main" r:embed="rId6"/>
                    </a:ext>
                  </a:extLst>
                </a:blip>
              </a:buBlip>
            </a:pPr>
            <a:r>
              <a:rPr lang="fr-CA" sz="900">
                <a:solidFill>
                  <a:schemeClr val="accent6"/>
                </a:solidFill>
                <a:latin typeface="Ubuntu" panose="020B0504030602030204" pitchFamily="34" charset="0"/>
              </a:rPr>
              <a:t>Hausse de la qualité de l’enseignement</a:t>
            </a:r>
          </a:p>
          <a:p>
            <a:pPr marL="171450" indent="-171450">
              <a:buBlip>
                <a:blip r:embed="rId5">
                  <a:extLst>
                    <a:ext uri="{96DAC541-7B7A-43D3-8B79-37D633B846F1}">
                      <asvg:svgBlip xmlns:asvg="http://schemas.microsoft.com/office/drawing/2016/SVG/main" r:embed="rId6"/>
                    </a:ext>
                  </a:extLst>
                </a:blip>
              </a:buBlip>
            </a:pPr>
            <a:r>
              <a:rPr lang="fr-CA" sz="900">
                <a:solidFill>
                  <a:schemeClr val="accent6"/>
                </a:solidFill>
                <a:latin typeface="Ubuntu" panose="020B0504030602030204" pitchFamily="34" charset="0"/>
              </a:rPr>
              <a:t>Rigueur accrue dans les interventions et dans l’organisation des services</a:t>
            </a:r>
          </a:p>
          <a:p>
            <a:pPr marL="171450" indent="-171450">
              <a:buBlip>
                <a:blip r:embed="rId5">
                  <a:extLst>
                    <a:ext uri="{96DAC541-7B7A-43D3-8B79-37D633B846F1}">
                      <asvg:svgBlip xmlns:asvg="http://schemas.microsoft.com/office/drawing/2016/SVG/main" r:embed="rId6"/>
                    </a:ext>
                  </a:extLst>
                </a:blip>
              </a:buBlip>
            </a:pPr>
            <a:r>
              <a:rPr lang="fr-CA" sz="900">
                <a:solidFill>
                  <a:schemeClr val="accent6"/>
                </a:solidFill>
                <a:latin typeface="Ubuntu" panose="020B0504030602030204" pitchFamily="34" charset="0"/>
              </a:rPr>
              <a:t>Analyse de situation </a:t>
            </a:r>
            <a:br>
              <a:rPr lang="fr-CA" sz="900">
                <a:solidFill>
                  <a:schemeClr val="accent6"/>
                </a:solidFill>
                <a:latin typeface="Ubuntu" panose="020B0504030602030204" pitchFamily="34" charset="0"/>
              </a:rPr>
            </a:br>
            <a:r>
              <a:rPr lang="fr-CA" sz="900">
                <a:solidFill>
                  <a:schemeClr val="accent6"/>
                </a:solidFill>
                <a:latin typeface="Ubuntu" panose="020B0504030602030204" pitchFamily="34" charset="0"/>
              </a:rPr>
              <a:t>bien appuyée </a:t>
            </a:r>
          </a:p>
        </p:txBody>
      </p:sp>
      <p:sp>
        <p:nvSpPr>
          <p:cNvPr id="55" name="Rectangle 54">
            <a:extLst>
              <a:ext uri="{FF2B5EF4-FFF2-40B4-BE49-F238E27FC236}">
                <a16:creationId xmlns:a16="http://schemas.microsoft.com/office/drawing/2014/main" id="{FF09B1E4-8EFD-DD45-A8BE-B73837E0BED2}"/>
              </a:ext>
            </a:extLst>
          </p:cNvPr>
          <p:cNvSpPr/>
          <p:nvPr/>
        </p:nvSpPr>
        <p:spPr>
          <a:xfrm>
            <a:off x="8741720" y="2198903"/>
            <a:ext cx="1952333" cy="830997"/>
          </a:xfrm>
          <a:prstGeom prst="rect">
            <a:avLst/>
          </a:prstGeom>
        </p:spPr>
        <p:txBody>
          <a:bodyPr wrap="square" lIns="0" tIns="0" rIns="0" bIns="0" anchor="t" anchorCtr="0">
            <a:spAutoFit/>
          </a:bodyPr>
          <a:lstStyle/>
          <a:p>
            <a:r>
              <a:rPr lang="fr-CA" sz="900" b="1">
                <a:solidFill>
                  <a:schemeClr val="accent6"/>
                </a:solidFill>
                <a:latin typeface="Ubuntu" panose="020B0504030602030204" pitchFamily="34" charset="0"/>
              </a:rPr>
              <a:t>Impacts sur les intervenant(e)s </a:t>
            </a:r>
          </a:p>
          <a:p>
            <a:pPr marL="171450" indent="-171450">
              <a:buBlip>
                <a:blip r:embed="rId5">
                  <a:extLst>
                    <a:ext uri="{96DAC541-7B7A-43D3-8B79-37D633B846F1}">
                      <asvg:svgBlip xmlns:asvg="http://schemas.microsoft.com/office/drawing/2016/SVG/main" r:embed="rId6"/>
                    </a:ext>
                  </a:extLst>
                </a:blip>
              </a:buBlip>
            </a:pPr>
            <a:r>
              <a:rPr lang="fr-CA" sz="900">
                <a:solidFill>
                  <a:schemeClr val="accent6"/>
                </a:solidFill>
                <a:latin typeface="Ubuntu" panose="020B0504030602030204" pitchFamily="34" charset="0"/>
              </a:rPr>
              <a:t>Développement de l’expertise</a:t>
            </a:r>
          </a:p>
          <a:p>
            <a:pPr marL="171450" indent="-171450">
              <a:buBlip>
                <a:blip r:embed="rId5">
                  <a:extLst>
                    <a:ext uri="{96DAC541-7B7A-43D3-8B79-37D633B846F1}">
                      <asvg:svgBlip xmlns:asvg="http://schemas.microsoft.com/office/drawing/2016/SVG/main" r:embed="rId6"/>
                    </a:ext>
                  </a:extLst>
                </a:blip>
              </a:buBlip>
            </a:pPr>
            <a:r>
              <a:rPr lang="fr-CA" sz="900">
                <a:solidFill>
                  <a:schemeClr val="accent6"/>
                </a:solidFill>
                <a:latin typeface="Ubuntu" panose="020B0504030602030204" pitchFamily="34" charset="0"/>
              </a:rPr>
              <a:t>Acquisition de connaissances</a:t>
            </a:r>
          </a:p>
          <a:p>
            <a:pPr marL="171450" indent="-171450">
              <a:buBlip>
                <a:blip r:embed="rId5">
                  <a:extLst>
                    <a:ext uri="{96DAC541-7B7A-43D3-8B79-37D633B846F1}">
                      <asvg:svgBlip xmlns:asvg="http://schemas.microsoft.com/office/drawing/2016/SVG/main" r:embed="rId6"/>
                    </a:ext>
                  </a:extLst>
                </a:blip>
              </a:buBlip>
            </a:pPr>
            <a:r>
              <a:rPr lang="fr-CA" sz="900">
                <a:solidFill>
                  <a:schemeClr val="accent6"/>
                </a:solidFill>
                <a:latin typeface="Ubuntu" panose="020B0504030602030204" pitchFamily="34" charset="0"/>
              </a:rPr>
              <a:t>Sentiment de soutien et de sécurité</a:t>
            </a:r>
          </a:p>
          <a:p>
            <a:pPr marL="171450" indent="-171450">
              <a:buBlip>
                <a:blip r:embed="rId5">
                  <a:extLst>
                    <a:ext uri="{96DAC541-7B7A-43D3-8B79-37D633B846F1}">
                      <asvg:svgBlip xmlns:asvg="http://schemas.microsoft.com/office/drawing/2016/SVG/main" r:embed="rId6"/>
                    </a:ext>
                  </a:extLst>
                </a:blip>
              </a:buBlip>
            </a:pPr>
            <a:r>
              <a:rPr lang="fr-CA" sz="900">
                <a:solidFill>
                  <a:schemeClr val="accent6"/>
                </a:solidFill>
                <a:latin typeface="Ubuntu" panose="020B0504030602030204" pitchFamily="34" charset="0"/>
              </a:rPr>
              <a:t>Sentiment d’efficacité</a:t>
            </a:r>
          </a:p>
        </p:txBody>
      </p:sp>
      <p:sp>
        <p:nvSpPr>
          <p:cNvPr id="56" name="Rectangle 55">
            <a:extLst>
              <a:ext uri="{FF2B5EF4-FFF2-40B4-BE49-F238E27FC236}">
                <a16:creationId xmlns:a16="http://schemas.microsoft.com/office/drawing/2014/main" id="{EC95C44C-FFF2-B14F-976B-912436995822}"/>
              </a:ext>
            </a:extLst>
          </p:cNvPr>
          <p:cNvSpPr/>
          <p:nvPr/>
        </p:nvSpPr>
        <p:spPr>
          <a:xfrm>
            <a:off x="8742600" y="3073393"/>
            <a:ext cx="2511329" cy="830997"/>
          </a:xfrm>
          <a:prstGeom prst="rect">
            <a:avLst/>
          </a:prstGeom>
        </p:spPr>
        <p:txBody>
          <a:bodyPr wrap="square" lIns="0" tIns="0" rIns="0" bIns="0" anchor="t" anchorCtr="0">
            <a:spAutoFit/>
          </a:bodyPr>
          <a:lstStyle/>
          <a:p>
            <a:r>
              <a:rPr lang="fr-FR" sz="900" b="1">
                <a:solidFill>
                  <a:schemeClr val="accent6"/>
                </a:solidFill>
                <a:latin typeface="Ubuntu" panose="020B0504030602030204" pitchFamily="34" charset="0"/>
              </a:rPr>
              <a:t>Impacts sur les apprenant(e)s</a:t>
            </a:r>
            <a:endParaRPr lang="fr-CA" sz="900" b="1">
              <a:solidFill>
                <a:schemeClr val="accent6"/>
              </a:solidFill>
              <a:latin typeface="Ubuntu" panose="020B0504030602030204" pitchFamily="34" charset="0"/>
            </a:endParaRPr>
          </a:p>
          <a:p>
            <a:pPr marL="171450" indent="-171450">
              <a:buBlip>
                <a:blip r:embed="rId5">
                  <a:extLst>
                    <a:ext uri="{96DAC541-7B7A-43D3-8B79-37D633B846F1}">
                      <asvg:svgBlip xmlns:asvg="http://schemas.microsoft.com/office/drawing/2016/SVG/main" r:embed="rId6"/>
                    </a:ext>
                  </a:extLst>
                </a:blip>
              </a:buBlip>
            </a:pPr>
            <a:r>
              <a:rPr lang="fr-CA" sz="900">
                <a:solidFill>
                  <a:schemeClr val="accent6"/>
                </a:solidFill>
                <a:latin typeface="Ubuntu" panose="020B0504030602030204" pitchFamily="34" charset="0"/>
              </a:rPr>
              <a:t>Apprentissages de haut niveau pour l’ensemble</a:t>
            </a:r>
          </a:p>
          <a:p>
            <a:pPr marL="171450" indent="-171450">
              <a:buBlip>
                <a:blip r:embed="rId5">
                  <a:extLst>
                    <a:ext uri="{96DAC541-7B7A-43D3-8B79-37D633B846F1}">
                      <asvg:svgBlip xmlns:asvg="http://schemas.microsoft.com/office/drawing/2016/SVG/main" r:embed="rId6"/>
                    </a:ext>
                  </a:extLst>
                </a:blip>
              </a:buBlip>
            </a:pPr>
            <a:r>
              <a:rPr lang="fr-CA" sz="900">
                <a:solidFill>
                  <a:schemeClr val="accent6"/>
                </a:solidFill>
                <a:latin typeface="Ubuntu" panose="020B0504030602030204" pitchFamily="34" charset="0"/>
              </a:rPr>
              <a:t>Réponse adaptée aux besoins</a:t>
            </a:r>
          </a:p>
          <a:p>
            <a:pPr marL="171450" indent="-171450">
              <a:buBlip>
                <a:blip r:embed="rId5">
                  <a:extLst>
                    <a:ext uri="{96DAC541-7B7A-43D3-8B79-37D633B846F1}">
                      <asvg:svgBlip xmlns:asvg="http://schemas.microsoft.com/office/drawing/2016/SVG/main" r:embed="rId6"/>
                    </a:ext>
                  </a:extLst>
                </a:blip>
              </a:buBlip>
            </a:pPr>
            <a:r>
              <a:rPr lang="fr-CA" sz="900">
                <a:solidFill>
                  <a:schemeClr val="accent6"/>
                </a:solidFill>
                <a:latin typeface="Ubuntu" panose="020B0504030602030204" pitchFamily="34" charset="0"/>
              </a:rPr>
              <a:t>Impacts positifs sur les résultats</a:t>
            </a:r>
          </a:p>
          <a:p>
            <a:pPr marL="171450" indent="-171450">
              <a:buBlip>
                <a:blip r:embed="rId5">
                  <a:extLst>
                    <a:ext uri="{96DAC541-7B7A-43D3-8B79-37D633B846F1}">
                      <asvg:svgBlip xmlns:asvg="http://schemas.microsoft.com/office/drawing/2016/SVG/main" r:embed="rId6"/>
                    </a:ext>
                  </a:extLst>
                </a:blip>
              </a:buBlip>
            </a:pPr>
            <a:r>
              <a:rPr lang="fr-FR" sz="900">
                <a:solidFill>
                  <a:schemeClr val="accent6"/>
                </a:solidFill>
                <a:latin typeface="Ubuntu" panose="020B0504030602030204" pitchFamily="34" charset="0"/>
              </a:rPr>
              <a:t>R</a:t>
            </a:r>
            <a:r>
              <a:rPr lang="fr-CA" sz="900">
                <a:solidFill>
                  <a:schemeClr val="accent6"/>
                </a:solidFill>
                <a:latin typeface="Ubuntu" panose="020B0504030602030204" pitchFamily="34" charset="0"/>
              </a:rPr>
              <a:t>éduction des problèmes de comportement</a:t>
            </a:r>
          </a:p>
        </p:txBody>
      </p:sp>
      <p:cxnSp>
        <p:nvCxnSpPr>
          <p:cNvPr id="59" name="Connecteur droit 58">
            <a:extLst>
              <a:ext uri="{FF2B5EF4-FFF2-40B4-BE49-F238E27FC236}">
                <a16:creationId xmlns:a16="http://schemas.microsoft.com/office/drawing/2014/main" id="{B3DF3E3F-41E9-DE43-8817-164D70B7E6BE}"/>
              </a:ext>
            </a:extLst>
          </p:cNvPr>
          <p:cNvCxnSpPr>
            <a:cxnSpLocks/>
          </p:cNvCxnSpPr>
          <p:nvPr/>
        </p:nvCxnSpPr>
        <p:spPr>
          <a:xfrm flipV="1">
            <a:off x="8539700" y="1232715"/>
            <a:ext cx="1296565" cy="735724"/>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705745DE-6DCD-1145-B1A5-B8F6CA50D05E}"/>
              </a:ext>
            </a:extLst>
          </p:cNvPr>
          <p:cNvSpPr/>
          <p:nvPr/>
        </p:nvSpPr>
        <p:spPr>
          <a:xfrm>
            <a:off x="444306" y="1002950"/>
            <a:ext cx="3544252" cy="307777"/>
          </a:xfrm>
          <a:prstGeom prst="rect">
            <a:avLst/>
          </a:prstGeom>
          <a:solidFill>
            <a:schemeClr val="tx1"/>
          </a:solidFill>
        </p:spPr>
        <p:txBody>
          <a:bodyPr wrap="square">
            <a:spAutoFit/>
          </a:bodyPr>
          <a:lstStyle/>
          <a:p>
            <a:pPr>
              <a:spcAft>
                <a:spcPts val="300"/>
              </a:spcAft>
              <a:buClr>
                <a:schemeClr val="bg1"/>
              </a:buClr>
              <a:buSzPct val="100000"/>
            </a:pPr>
            <a:r>
              <a:rPr lang="fr-CA" sz="1400">
                <a:solidFill>
                  <a:schemeClr val="bg1"/>
                </a:solidFill>
                <a:latin typeface="Viga"/>
                <a:ea typeface="Viga"/>
                <a:cs typeface="Viga"/>
                <a:sym typeface="Viga"/>
              </a:rPr>
              <a:t>Régulation de l’enseignement</a:t>
            </a:r>
          </a:p>
        </p:txBody>
      </p:sp>
      <p:sp>
        <p:nvSpPr>
          <p:cNvPr id="65" name="Rectangle 64">
            <a:extLst>
              <a:ext uri="{FF2B5EF4-FFF2-40B4-BE49-F238E27FC236}">
                <a16:creationId xmlns:a16="http://schemas.microsoft.com/office/drawing/2014/main" id="{37B090E1-3876-E443-A085-5CAC3B00E99E}"/>
              </a:ext>
            </a:extLst>
          </p:cNvPr>
          <p:cNvSpPr/>
          <p:nvPr/>
        </p:nvSpPr>
        <p:spPr>
          <a:xfrm>
            <a:off x="444306" y="1341539"/>
            <a:ext cx="3489044" cy="1995290"/>
          </a:xfrm>
          <a:prstGeom prst="rect">
            <a:avLst/>
          </a:prstGeom>
        </p:spPr>
        <p:txBody>
          <a:bodyPr wrap="square">
            <a:spAutoFit/>
          </a:bodyPr>
          <a:lstStyle/>
          <a:p>
            <a:pPr>
              <a:lnSpc>
                <a:spcPct val="115000"/>
              </a:lnSpc>
              <a:buClr>
                <a:srgbClr val="333333"/>
              </a:buClr>
              <a:buSzPct val="100000"/>
            </a:pPr>
            <a:r>
              <a:rPr lang="fr-CA" sz="900" b="1">
                <a:solidFill>
                  <a:schemeClr val="accent4"/>
                </a:solidFill>
                <a:latin typeface="Ubuntu" panose="020B0504030602030204" pitchFamily="34" charset="0"/>
                <a:sym typeface="Ubuntu"/>
              </a:rPr>
              <a:t>Pour faciliter la collecte et l’analyse de données </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ea typeface="Ubuntu"/>
                <a:cs typeface="Ubuntu"/>
                <a:sym typeface="Ubuntu"/>
              </a:rPr>
              <a:t>Questionnaires en ligne</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ea typeface="Ubuntu"/>
                <a:cs typeface="Ubuntu"/>
                <a:sym typeface="Ubuntu"/>
              </a:rPr>
              <a:t>Corrections automatisées</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ea typeface="Ubuntu"/>
                <a:cs typeface="Ubuntu"/>
                <a:sym typeface="Ubuntu"/>
              </a:rPr>
              <a:t>Tableaux croisés</a:t>
            </a:r>
          </a:p>
          <a:p>
            <a:pPr lvl="0">
              <a:lnSpc>
                <a:spcPct val="115000"/>
              </a:lnSpc>
              <a:buClr>
                <a:srgbClr val="333333"/>
              </a:buClr>
              <a:buSzPct val="100000"/>
            </a:pPr>
            <a:r>
              <a:rPr lang="fr-CA" sz="900" b="1">
                <a:solidFill>
                  <a:schemeClr val="accent4"/>
                </a:solidFill>
                <a:latin typeface="Ubuntu" panose="020B0504030602030204" pitchFamily="34" charset="0"/>
                <a:sym typeface="Ubuntu"/>
              </a:rPr>
              <a:t>Pour rendre les progrès visibles et orienter les interventions</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ea typeface="Ubuntu"/>
                <a:cs typeface="Ubuntu"/>
                <a:sym typeface="Ubuntu"/>
              </a:rPr>
              <a:t>Capsules vidéo</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ea typeface="Ubuntu"/>
                <a:cs typeface="Ubuntu"/>
                <a:sym typeface="Ubuntu"/>
              </a:rPr>
              <a:t>Grilles de compilation</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ea typeface="Ubuntu"/>
                <a:cs typeface="Ubuntu"/>
                <a:sym typeface="Ubuntu"/>
              </a:rPr>
              <a:t>Graphiques</a:t>
            </a:r>
          </a:p>
          <a:p>
            <a:pPr lvl="0">
              <a:lnSpc>
                <a:spcPct val="115000"/>
              </a:lnSpc>
              <a:buClr>
                <a:srgbClr val="333333"/>
              </a:buClr>
              <a:buSzPct val="100000"/>
            </a:pPr>
            <a:r>
              <a:rPr lang="fr-CA" sz="900" b="1">
                <a:solidFill>
                  <a:schemeClr val="accent4"/>
                </a:solidFill>
                <a:latin typeface="Ubuntu" panose="020B0504030602030204" pitchFamily="34" charset="0"/>
                <a:ea typeface="Ubuntu"/>
                <a:cs typeface="Ubuntu"/>
                <a:sym typeface="Ubuntu"/>
              </a:rPr>
              <a:t>Pour faciliter, diversifier et personnaliser la rétroaction</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ea typeface="Ubuntu"/>
                <a:cs typeface="Ubuntu"/>
                <a:sym typeface="Ubuntu"/>
              </a:rPr>
              <a:t>Annotations</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ea typeface="Ubuntu"/>
                <a:cs typeface="Ubuntu"/>
                <a:sym typeface="Ubuntu"/>
              </a:rPr>
              <a:t>Commentaires écrits ou audio</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ea typeface="Ubuntu"/>
                <a:cs typeface="Ubuntu"/>
                <a:sym typeface="Ubuntu"/>
              </a:rPr>
              <a:t>Hyperliens (vers des exemples, des outils, une vidéo, etc.)</a:t>
            </a:r>
            <a:endParaRPr lang="fr-CA" sz="900">
              <a:solidFill>
                <a:schemeClr val="accent4"/>
              </a:solidFill>
              <a:latin typeface="Viga"/>
              <a:ea typeface="Viga"/>
              <a:cs typeface="Viga"/>
              <a:sym typeface="Viga"/>
            </a:endParaRPr>
          </a:p>
        </p:txBody>
      </p:sp>
      <p:sp>
        <p:nvSpPr>
          <p:cNvPr id="67" name="Rectangle 66">
            <a:extLst>
              <a:ext uri="{FF2B5EF4-FFF2-40B4-BE49-F238E27FC236}">
                <a16:creationId xmlns:a16="http://schemas.microsoft.com/office/drawing/2014/main" id="{8F8B17F7-A3BC-1943-878D-472F99D7200F}"/>
              </a:ext>
            </a:extLst>
          </p:cNvPr>
          <p:cNvSpPr/>
          <p:nvPr/>
        </p:nvSpPr>
        <p:spPr>
          <a:xfrm>
            <a:off x="4513790" y="1341539"/>
            <a:ext cx="3141312" cy="872226"/>
          </a:xfrm>
          <a:prstGeom prst="rect">
            <a:avLst/>
          </a:prstGeom>
        </p:spPr>
        <p:txBody>
          <a:bodyPr wrap="square">
            <a:spAutoFit/>
          </a:bodyPr>
          <a:lstStyle/>
          <a:p>
            <a:pPr>
              <a:lnSpc>
                <a:spcPct val="115000"/>
              </a:lnSpc>
              <a:buClr>
                <a:srgbClr val="333333"/>
              </a:buClr>
              <a:buSzPct val="100000"/>
            </a:pPr>
            <a:r>
              <a:rPr lang="fr-CA" sz="900" b="1">
                <a:solidFill>
                  <a:schemeClr val="accent4"/>
                </a:solidFill>
                <a:latin typeface="Ubuntu" panose="020B0504030602030204" pitchFamily="34" charset="0"/>
                <a:sym typeface="Ubuntu"/>
              </a:rPr>
              <a:t>Pour faciliter l’aménagement de l’horaire</a:t>
            </a:r>
          </a:p>
          <a:p>
            <a:pPr marL="192088"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sym typeface="Ubuntu"/>
              </a:rPr>
              <a:t>Calendrier partagé</a:t>
            </a:r>
          </a:p>
          <a:p>
            <a:pPr>
              <a:lnSpc>
                <a:spcPct val="115000"/>
              </a:lnSpc>
              <a:buClr>
                <a:srgbClr val="333333"/>
              </a:buClr>
              <a:buSzPct val="100000"/>
            </a:pPr>
            <a:r>
              <a:rPr lang="fr-CA" sz="900" b="1">
                <a:solidFill>
                  <a:schemeClr val="accent4"/>
                </a:solidFill>
                <a:latin typeface="Ubuntu" panose="020B0504030602030204" pitchFamily="34" charset="0"/>
                <a:sym typeface="Ubuntu"/>
              </a:rPr>
              <a:t>Pour favoriser le suivi des interventions</a:t>
            </a:r>
          </a:p>
          <a:p>
            <a:pPr marL="192088"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sym typeface="Ubuntu"/>
              </a:rPr>
              <a:t>Journal interactif</a:t>
            </a:r>
          </a:p>
          <a:p>
            <a:pPr marL="192088"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sym typeface="Ubuntu"/>
              </a:rPr>
              <a:t>Capsules vidéo</a:t>
            </a:r>
            <a:endParaRPr lang="fr-CA" sz="900">
              <a:solidFill>
                <a:schemeClr val="accent4"/>
              </a:solidFill>
              <a:latin typeface="Ubuntu" panose="020B0504030602030204" pitchFamily="34" charset="0"/>
              <a:sym typeface="Viga"/>
            </a:endParaRPr>
          </a:p>
        </p:txBody>
      </p:sp>
      <p:sp>
        <p:nvSpPr>
          <p:cNvPr id="68" name="Rectangle 67">
            <a:extLst>
              <a:ext uri="{FF2B5EF4-FFF2-40B4-BE49-F238E27FC236}">
                <a16:creationId xmlns:a16="http://schemas.microsoft.com/office/drawing/2014/main" id="{933B2A59-29DD-2740-B612-31DB446D2E1B}"/>
              </a:ext>
            </a:extLst>
          </p:cNvPr>
          <p:cNvSpPr/>
          <p:nvPr/>
        </p:nvSpPr>
        <p:spPr>
          <a:xfrm>
            <a:off x="7831119" y="4262367"/>
            <a:ext cx="4055117" cy="461665"/>
          </a:xfrm>
          <a:prstGeom prst="rect">
            <a:avLst/>
          </a:prstGeom>
          <a:solidFill>
            <a:schemeClr val="accent5"/>
          </a:solidFill>
        </p:spPr>
        <p:txBody>
          <a:bodyPr wrap="square">
            <a:spAutoFit/>
          </a:bodyPr>
          <a:lstStyle/>
          <a:p>
            <a:pPr>
              <a:spcAft>
                <a:spcPts val="300"/>
              </a:spcAft>
              <a:buClr>
                <a:schemeClr val="bg1"/>
              </a:buClr>
              <a:buSzPct val="100000"/>
            </a:pPr>
            <a:r>
              <a:rPr lang="fr-CA" sz="1400">
                <a:solidFill>
                  <a:schemeClr val="bg1"/>
                </a:solidFill>
                <a:latin typeface="Viga"/>
                <a:ea typeface="Viga"/>
                <a:cs typeface="Viga"/>
                <a:sym typeface="Viga"/>
              </a:rPr>
              <a:t>Travail collaboratif </a:t>
            </a:r>
            <a:br>
              <a:rPr lang="fr-CA" sz="1400">
                <a:solidFill>
                  <a:schemeClr val="bg1"/>
                </a:solidFill>
                <a:latin typeface="Viga"/>
                <a:ea typeface="Viga"/>
                <a:cs typeface="Viga"/>
                <a:sym typeface="Viga"/>
              </a:rPr>
            </a:br>
            <a:r>
              <a:rPr lang="fr-CA" sz="1000">
                <a:solidFill>
                  <a:schemeClr val="bg1"/>
                </a:solidFill>
                <a:latin typeface="Viga"/>
                <a:ea typeface="Viga"/>
                <a:cs typeface="Viga"/>
                <a:sym typeface="Viga"/>
              </a:rPr>
              <a:t>entre les élèves et entre les intervenant(e)s</a:t>
            </a:r>
          </a:p>
        </p:txBody>
      </p:sp>
      <p:sp>
        <p:nvSpPr>
          <p:cNvPr id="69" name="Rectangle 68">
            <a:extLst>
              <a:ext uri="{FF2B5EF4-FFF2-40B4-BE49-F238E27FC236}">
                <a16:creationId xmlns:a16="http://schemas.microsoft.com/office/drawing/2014/main" id="{39F8E52D-121C-984F-A608-8708CC68E882}"/>
              </a:ext>
            </a:extLst>
          </p:cNvPr>
          <p:cNvSpPr/>
          <p:nvPr/>
        </p:nvSpPr>
        <p:spPr>
          <a:xfrm>
            <a:off x="7831118" y="4752621"/>
            <a:ext cx="4023423" cy="1509324"/>
          </a:xfrm>
          <a:prstGeom prst="rect">
            <a:avLst/>
          </a:prstGeom>
        </p:spPr>
        <p:txBody>
          <a:bodyPr wrap="square">
            <a:spAutoFit/>
          </a:bodyPr>
          <a:lstStyle/>
          <a:p>
            <a:pPr lvl="0">
              <a:lnSpc>
                <a:spcPct val="115000"/>
              </a:lnSpc>
              <a:buClr>
                <a:srgbClr val="333333"/>
              </a:buClr>
              <a:buSzPct val="100000"/>
            </a:pPr>
            <a:r>
              <a:rPr lang="fr-CA" sz="900" b="1">
                <a:solidFill>
                  <a:schemeClr val="accent4"/>
                </a:solidFill>
                <a:latin typeface="Ubuntu" panose="020B0504030602030204" pitchFamily="34" charset="0"/>
                <a:sym typeface="Ubuntu"/>
              </a:rPr>
              <a:t>Pour faciliter la mise en commun de ressources</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ea typeface="Ubuntu"/>
                <a:cs typeface="Ubuntu"/>
                <a:sym typeface="Ubuntu"/>
              </a:rPr>
              <a:t>Bibliothèque en ligne</a:t>
            </a:r>
          </a:p>
          <a:p>
            <a:pPr>
              <a:lnSpc>
                <a:spcPct val="115000"/>
              </a:lnSpc>
              <a:buClr>
                <a:srgbClr val="333333"/>
              </a:buClr>
              <a:buSzPct val="100000"/>
            </a:pPr>
            <a:r>
              <a:rPr lang="fr-CA" sz="900" b="1">
                <a:solidFill>
                  <a:schemeClr val="accent4"/>
                </a:solidFill>
                <a:latin typeface="Ubuntu" panose="020B0504030602030204" pitchFamily="34" charset="0"/>
                <a:sym typeface="Ubuntu"/>
              </a:rPr>
              <a:t>Pour faciliter la création de documents ou de matériel</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ea typeface="Ubuntu"/>
                <a:cs typeface="Ubuntu"/>
                <a:sym typeface="Ubuntu"/>
              </a:rPr>
              <a:t>Murs collaboratifs</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ea typeface="Ubuntu"/>
                <a:cs typeface="Ubuntu"/>
                <a:sym typeface="Ubuntu"/>
              </a:rPr>
              <a:t>Fonction Commentaires</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ea typeface="Ubuntu"/>
                <a:cs typeface="Ubuntu"/>
                <a:sym typeface="Ubuntu"/>
              </a:rPr>
              <a:t>Hyperliens</a:t>
            </a:r>
          </a:p>
          <a:p>
            <a:pPr lvl="0">
              <a:lnSpc>
                <a:spcPct val="115000"/>
              </a:lnSpc>
              <a:buClr>
                <a:srgbClr val="333333"/>
              </a:buClr>
              <a:buSzPct val="100000"/>
            </a:pPr>
            <a:r>
              <a:rPr lang="fr-CA" sz="900" b="1">
                <a:solidFill>
                  <a:schemeClr val="accent4"/>
                </a:solidFill>
                <a:latin typeface="Ubuntu" panose="020B0504030602030204" pitchFamily="34" charset="0"/>
                <a:sym typeface="Ubuntu"/>
              </a:rPr>
              <a:t>Pour faciliter les échanges et le partage de documents</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ea typeface="Ubuntu"/>
                <a:cs typeface="Ubuntu"/>
                <a:sym typeface="Ubuntu"/>
              </a:rPr>
              <a:t>Plateforme de communication collaborative</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FR" sz="900">
                <a:solidFill>
                  <a:schemeClr val="accent4"/>
                </a:solidFill>
                <a:ea typeface="Ubuntu"/>
                <a:cs typeface="Ubuntu"/>
                <a:sym typeface="Ubuntu"/>
              </a:rPr>
              <a:t>S</a:t>
            </a:r>
            <a:r>
              <a:rPr lang="fr-CA" sz="900">
                <a:solidFill>
                  <a:schemeClr val="accent4"/>
                </a:solidFill>
                <a:ea typeface="Ubuntu"/>
                <a:cs typeface="Ubuntu"/>
                <a:sym typeface="Ubuntu"/>
              </a:rPr>
              <a:t>alles et sous-salles de discussion (</a:t>
            </a:r>
            <a:r>
              <a:rPr lang="fr-CA" sz="900" i="1" err="1">
                <a:solidFill>
                  <a:schemeClr val="accent4"/>
                </a:solidFill>
                <a:ea typeface="Ubuntu"/>
                <a:cs typeface="Ubuntu"/>
                <a:sym typeface="Ubuntu"/>
              </a:rPr>
              <a:t>Breakout</a:t>
            </a:r>
            <a:r>
              <a:rPr lang="fr-CA" sz="900" i="1">
                <a:solidFill>
                  <a:schemeClr val="accent4"/>
                </a:solidFill>
                <a:ea typeface="Ubuntu"/>
                <a:cs typeface="Ubuntu"/>
                <a:sym typeface="Ubuntu"/>
              </a:rPr>
              <a:t> room</a:t>
            </a:r>
            <a:r>
              <a:rPr lang="fr-CA" sz="900">
                <a:solidFill>
                  <a:schemeClr val="accent4"/>
                </a:solidFill>
                <a:ea typeface="Ubuntu"/>
                <a:cs typeface="Ubuntu"/>
                <a:sym typeface="Ubuntu"/>
              </a:rPr>
              <a:t>)</a:t>
            </a:r>
          </a:p>
        </p:txBody>
      </p:sp>
      <p:sp>
        <p:nvSpPr>
          <p:cNvPr id="71" name="Graphique 11">
            <a:extLst>
              <a:ext uri="{FF2B5EF4-FFF2-40B4-BE49-F238E27FC236}">
                <a16:creationId xmlns:a16="http://schemas.microsoft.com/office/drawing/2014/main" id="{EB8E82FB-8B04-E041-8F59-BBD0F3B7EA39}"/>
              </a:ext>
            </a:extLst>
          </p:cNvPr>
          <p:cNvSpPr/>
          <p:nvPr/>
        </p:nvSpPr>
        <p:spPr>
          <a:xfrm rot="150318">
            <a:off x="592767" y="3480510"/>
            <a:ext cx="1260000" cy="1260000"/>
          </a:xfrm>
          <a:custGeom>
            <a:avLst/>
            <a:gdLst>
              <a:gd name="connsiteX0" fmla="*/ 242888 w 2759392"/>
              <a:gd name="connsiteY0" fmla="*/ 1599348 h 2753692"/>
              <a:gd name="connsiteX1" fmla="*/ 37148 w 2759392"/>
              <a:gd name="connsiteY1" fmla="*/ 1694434 h 2753692"/>
              <a:gd name="connsiteX2" fmla="*/ 87630 w 2759392"/>
              <a:gd name="connsiteY2" fmla="*/ 1857982 h 2753692"/>
              <a:gd name="connsiteX3" fmla="*/ 311467 w 2759392"/>
              <a:gd name="connsiteY3" fmla="*/ 1823751 h 2753692"/>
              <a:gd name="connsiteX4" fmla="*/ 387667 w 2759392"/>
              <a:gd name="connsiteY4" fmla="*/ 1973987 h 2753692"/>
              <a:gd name="connsiteX5" fmla="*/ 227648 w 2759392"/>
              <a:gd name="connsiteY5" fmla="*/ 2133731 h 2753692"/>
              <a:gd name="connsiteX6" fmla="*/ 331470 w 2759392"/>
              <a:gd name="connsiteY6" fmla="*/ 2271606 h 2753692"/>
              <a:gd name="connsiteX7" fmla="*/ 529590 w 2759392"/>
              <a:gd name="connsiteY7" fmla="*/ 2163208 h 2753692"/>
              <a:gd name="connsiteX8" fmla="*/ 652463 w 2759392"/>
              <a:gd name="connsiteY8" fmla="*/ 2278262 h 2753692"/>
              <a:gd name="connsiteX9" fmla="*/ 555308 w 2759392"/>
              <a:gd name="connsiteY9" fmla="*/ 2482697 h 2753692"/>
              <a:gd name="connsiteX10" fmla="*/ 698183 w 2759392"/>
              <a:gd name="connsiteY10" fmla="*/ 2575881 h 2753692"/>
              <a:gd name="connsiteX11" fmla="*/ 848678 w 2759392"/>
              <a:gd name="connsiteY11" fmla="*/ 2405677 h 2753692"/>
              <a:gd name="connsiteX12" fmla="*/ 1003935 w 2759392"/>
              <a:gd name="connsiteY12" fmla="*/ 2471287 h 2753692"/>
              <a:gd name="connsiteX13" fmla="*/ 982980 w 2759392"/>
              <a:gd name="connsiteY13" fmla="*/ 2696641 h 2753692"/>
              <a:gd name="connsiteX14" fmla="*/ 1150620 w 2759392"/>
              <a:gd name="connsiteY14" fmla="*/ 2736577 h 2753692"/>
              <a:gd name="connsiteX15" fmla="*/ 1233488 w 2759392"/>
              <a:gd name="connsiteY15" fmla="*/ 2526437 h 2753692"/>
              <a:gd name="connsiteX16" fmla="*/ 1401127 w 2759392"/>
              <a:gd name="connsiteY16" fmla="*/ 2534995 h 2753692"/>
              <a:gd name="connsiteX17" fmla="*/ 1460183 w 2759392"/>
              <a:gd name="connsiteY17" fmla="*/ 2753692 h 2753692"/>
              <a:gd name="connsiteX18" fmla="*/ 1630680 w 2759392"/>
              <a:gd name="connsiteY18" fmla="*/ 2732773 h 2753692"/>
              <a:gd name="connsiteX19" fmla="*/ 1635443 w 2759392"/>
              <a:gd name="connsiteY19" fmla="*/ 2505518 h 2753692"/>
              <a:gd name="connsiteX20" fmla="*/ 1795463 w 2759392"/>
              <a:gd name="connsiteY20" fmla="*/ 2457024 h 2753692"/>
              <a:gd name="connsiteX21" fmla="*/ 1925002 w 2759392"/>
              <a:gd name="connsiteY21" fmla="*/ 2643393 h 2753692"/>
              <a:gd name="connsiteX22" fmla="*/ 2078355 w 2759392"/>
              <a:gd name="connsiteY22" fmla="*/ 2565422 h 2753692"/>
              <a:gd name="connsiteX23" fmla="*/ 2005965 w 2759392"/>
              <a:gd name="connsiteY23" fmla="*/ 2350528 h 2753692"/>
              <a:gd name="connsiteX24" fmla="*/ 2140268 w 2759392"/>
              <a:gd name="connsiteY24" fmla="*/ 2250687 h 2753692"/>
              <a:gd name="connsiteX25" fmla="*/ 2326958 w 2759392"/>
              <a:gd name="connsiteY25" fmla="*/ 2381906 h 2753692"/>
              <a:gd name="connsiteX26" fmla="*/ 2444115 w 2759392"/>
              <a:gd name="connsiteY26" fmla="*/ 2256392 h 2753692"/>
              <a:gd name="connsiteX27" fmla="*/ 2302193 w 2759392"/>
              <a:gd name="connsiteY27" fmla="*/ 2077630 h 2753692"/>
              <a:gd name="connsiteX28" fmla="*/ 2350770 w 2759392"/>
              <a:gd name="connsiteY28" fmla="*/ 2009168 h 2753692"/>
              <a:gd name="connsiteX29" fmla="*/ 2393633 w 2759392"/>
              <a:gd name="connsiteY29" fmla="*/ 1936903 h 2753692"/>
              <a:gd name="connsiteX30" fmla="*/ 2612708 w 2759392"/>
              <a:gd name="connsiteY30" fmla="*/ 1995856 h 2753692"/>
              <a:gd name="connsiteX31" fmla="*/ 2680335 w 2759392"/>
              <a:gd name="connsiteY31" fmla="*/ 1837063 h 2753692"/>
              <a:gd name="connsiteX32" fmla="*/ 2486978 w 2759392"/>
              <a:gd name="connsiteY32" fmla="*/ 1720107 h 2753692"/>
              <a:gd name="connsiteX33" fmla="*/ 2525078 w 2759392"/>
              <a:gd name="connsiteY33" fmla="*/ 1556559 h 2753692"/>
              <a:gd name="connsiteX34" fmla="*/ 2750820 w 2759392"/>
              <a:gd name="connsiteY34" fmla="*/ 1537542 h 2753692"/>
              <a:gd name="connsiteX35" fmla="*/ 2759393 w 2759392"/>
              <a:gd name="connsiteY35" fmla="*/ 1367337 h 2753692"/>
              <a:gd name="connsiteX36" fmla="*/ 2536508 w 2759392"/>
              <a:gd name="connsiteY36" fmla="*/ 1322647 h 2753692"/>
              <a:gd name="connsiteX37" fmla="*/ 2515553 w 2759392"/>
              <a:gd name="connsiteY37" fmla="*/ 1155296 h 2753692"/>
              <a:gd name="connsiteX38" fmla="*/ 2721293 w 2759392"/>
              <a:gd name="connsiteY38" fmla="*/ 1060210 h 2753692"/>
              <a:gd name="connsiteX39" fmla="*/ 2670810 w 2759392"/>
              <a:gd name="connsiteY39" fmla="*/ 896661 h 2753692"/>
              <a:gd name="connsiteX40" fmla="*/ 2446973 w 2759392"/>
              <a:gd name="connsiteY40" fmla="*/ 930892 h 2753692"/>
              <a:gd name="connsiteX41" fmla="*/ 2370773 w 2759392"/>
              <a:gd name="connsiteY41" fmla="*/ 780657 h 2753692"/>
              <a:gd name="connsiteX42" fmla="*/ 2530793 w 2759392"/>
              <a:gd name="connsiteY42" fmla="*/ 620912 h 2753692"/>
              <a:gd name="connsiteX43" fmla="*/ 2426970 w 2759392"/>
              <a:gd name="connsiteY43" fmla="*/ 483037 h 2753692"/>
              <a:gd name="connsiteX44" fmla="*/ 2228850 w 2759392"/>
              <a:gd name="connsiteY44" fmla="*/ 591435 h 2753692"/>
              <a:gd name="connsiteX45" fmla="*/ 2105978 w 2759392"/>
              <a:gd name="connsiteY45" fmla="*/ 476381 h 2753692"/>
              <a:gd name="connsiteX46" fmla="*/ 2202180 w 2759392"/>
              <a:gd name="connsiteY46" fmla="*/ 270995 h 2753692"/>
              <a:gd name="connsiteX47" fmla="*/ 2059305 w 2759392"/>
              <a:gd name="connsiteY47" fmla="*/ 177811 h 2753692"/>
              <a:gd name="connsiteX48" fmla="*/ 1908810 w 2759392"/>
              <a:gd name="connsiteY48" fmla="*/ 348015 h 2753692"/>
              <a:gd name="connsiteX49" fmla="*/ 1753552 w 2759392"/>
              <a:gd name="connsiteY49" fmla="*/ 282406 h 2753692"/>
              <a:gd name="connsiteX50" fmla="*/ 1774508 w 2759392"/>
              <a:gd name="connsiteY50" fmla="*/ 57052 h 2753692"/>
              <a:gd name="connsiteX51" fmla="*/ 1606868 w 2759392"/>
              <a:gd name="connsiteY51" fmla="*/ 17116 h 2753692"/>
              <a:gd name="connsiteX52" fmla="*/ 1524000 w 2759392"/>
              <a:gd name="connsiteY52" fmla="*/ 227256 h 2753692"/>
              <a:gd name="connsiteX53" fmla="*/ 1356360 w 2759392"/>
              <a:gd name="connsiteY53" fmla="*/ 218698 h 2753692"/>
              <a:gd name="connsiteX54" fmla="*/ 1297305 w 2759392"/>
              <a:gd name="connsiteY54" fmla="*/ 0 h 2753692"/>
              <a:gd name="connsiteX55" fmla="*/ 1126808 w 2759392"/>
              <a:gd name="connsiteY55" fmla="*/ 20919 h 2753692"/>
              <a:gd name="connsiteX56" fmla="*/ 1122045 w 2759392"/>
              <a:gd name="connsiteY56" fmla="*/ 248175 h 2753692"/>
              <a:gd name="connsiteX57" fmla="*/ 962025 w 2759392"/>
              <a:gd name="connsiteY57" fmla="*/ 296668 h 2753692"/>
              <a:gd name="connsiteX58" fmla="*/ 832485 w 2759392"/>
              <a:gd name="connsiteY58" fmla="*/ 110300 h 2753692"/>
              <a:gd name="connsiteX59" fmla="*/ 679133 w 2759392"/>
              <a:gd name="connsiteY59" fmla="*/ 188270 h 2753692"/>
              <a:gd name="connsiteX60" fmla="*/ 751523 w 2759392"/>
              <a:gd name="connsiteY60" fmla="*/ 403165 h 2753692"/>
              <a:gd name="connsiteX61" fmla="*/ 617220 w 2759392"/>
              <a:gd name="connsiteY61" fmla="*/ 503005 h 2753692"/>
              <a:gd name="connsiteX62" fmla="*/ 430530 w 2759392"/>
              <a:gd name="connsiteY62" fmla="*/ 371787 h 2753692"/>
              <a:gd name="connsiteX63" fmla="*/ 313373 w 2759392"/>
              <a:gd name="connsiteY63" fmla="*/ 497300 h 2753692"/>
              <a:gd name="connsiteX64" fmla="*/ 455295 w 2759392"/>
              <a:gd name="connsiteY64" fmla="*/ 675111 h 2753692"/>
              <a:gd name="connsiteX65" fmla="*/ 406717 w 2759392"/>
              <a:gd name="connsiteY65" fmla="*/ 743573 h 2753692"/>
              <a:gd name="connsiteX66" fmla="*/ 363855 w 2759392"/>
              <a:gd name="connsiteY66" fmla="*/ 815838 h 2753692"/>
              <a:gd name="connsiteX67" fmla="*/ 144780 w 2759392"/>
              <a:gd name="connsiteY67" fmla="*/ 756885 h 2753692"/>
              <a:gd name="connsiteX68" fmla="*/ 79058 w 2759392"/>
              <a:gd name="connsiteY68" fmla="*/ 917580 h 2753692"/>
              <a:gd name="connsiteX69" fmla="*/ 272415 w 2759392"/>
              <a:gd name="connsiteY69" fmla="*/ 1034536 h 2753692"/>
              <a:gd name="connsiteX70" fmla="*/ 234315 w 2759392"/>
              <a:gd name="connsiteY70" fmla="*/ 1198084 h 2753692"/>
              <a:gd name="connsiteX71" fmla="*/ 8573 w 2759392"/>
              <a:gd name="connsiteY71" fmla="*/ 1217102 h 2753692"/>
              <a:gd name="connsiteX72" fmla="*/ 0 w 2759392"/>
              <a:gd name="connsiteY72" fmla="*/ 1387306 h 2753692"/>
              <a:gd name="connsiteX73" fmla="*/ 222885 w 2759392"/>
              <a:gd name="connsiteY73" fmla="*/ 1431996 h 2753692"/>
              <a:gd name="connsiteX74" fmla="*/ 242888 w 2759392"/>
              <a:gd name="connsiteY74" fmla="*/ 1599348 h 2753692"/>
              <a:gd name="connsiteX75" fmla="*/ 538163 w 2759392"/>
              <a:gd name="connsiteY75" fmla="*/ 829151 h 2753692"/>
              <a:gd name="connsiteX76" fmla="*/ 1930718 w 2759392"/>
              <a:gd name="connsiteY76" fmla="*/ 538187 h 2753692"/>
              <a:gd name="connsiteX77" fmla="*/ 2222183 w 2759392"/>
              <a:gd name="connsiteY77" fmla="*/ 1928345 h 2753692"/>
              <a:gd name="connsiteX78" fmla="*/ 829628 w 2759392"/>
              <a:gd name="connsiteY78" fmla="*/ 2219309 h 2753692"/>
              <a:gd name="connsiteX79" fmla="*/ 538163 w 2759392"/>
              <a:gd name="connsiteY79" fmla="*/ 829151 h 2753692"/>
              <a:gd name="connsiteX80" fmla="*/ 1378268 w 2759392"/>
              <a:gd name="connsiteY80" fmla="*/ 2342921 h 2753692"/>
              <a:gd name="connsiteX81" fmla="*/ 850583 w 2759392"/>
              <a:gd name="connsiteY81" fmla="*/ 2186029 h 2753692"/>
              <a:gd name="connsiteX82" fmla="*/ 433388 w 2759392"/>
              <a:gd name="connsiteY82" fmla="*/ 1576527 h 2753692"/>
              <a:gd name="connsiteX83" fmla="*/ 569595 w 2759392"/>
              <a:gd name="connsiteY83" fmla="*/ 851020 h 2753692"/>
              <a:gd name="connsiteX84" fmla="*/ 1378268 w 2759392"/>
              <a:gd name="connsiteY84" fmla="*/ 413624 h 2753692"/>
              <a:gd name="connsiteX85" fmla="*/ 1905952 w 2759392"/>
              <a:gd name="connsiteY85" fmla="*/ 570516 h 2753692"/>
              <a:gd name="connsiteX86" fmla="*/ 2185035 w 2759392"/>
              <a:gd name="connsiteY86" fmla="*/ 1905525 h 2753692"/>
              <a:gd name="connsiteX87" fmla="*/ 1378268 w 2759392"/>
              <a:gd name="connsiteY87" fmla="*/ 2342921 h 2753692"/>
              <a:gd name="connsiteX88" fmla="*/ 1379220 w 2759392"/>
              <a:gd name="connsiteY88" fmla="*/ 448806 h 2753692"/>
              <a:gd name="connsiteX89" fmla="*/ 599123 w 2759392"/>
              <a:gd name="connsiteY89" fmla="*/ 869087 h 2753692"/>
              <a:gd name="connsiteX90" fmla="*/ 466725 w 2759392"/>
              <a:gd name="connsiteY90" fmla="*/ 1567969 h 2753692"/>
              <a:gd name="connsiteX91" fmla="*/ 868680 w 2759392"/>
              <a:gd name="connsiteY91" fmla="*/ 2155601 h 2753692"/>
              <a:gd name="connsiteX92" fmla="*/ 1377315 w 2759392"/>
              <a:gd name="connsiteY92" fmla="*/ 2306788 h 2753692"/>
              <a:gd name="connsiteX93" fmla="*/ 2157413 w 2759392"/>
              <a:gd name="connsiteY93" fmla="*/ 1886507 h 2753692"/>
              <a:gd name="connsiteX94" fmla="*/ 1886902 w 2759392"/>
              <a:gd name="connsiteY94" fmla="*/ 599993 h 2753692"/>
              <a:gd name="connsiteX95" fmla="*/ 1379220 w 2759392"/>
              <a:gd name="connsiteY95" fmla="*/ 448806 h 275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759392" h="2753692">
                <a:moveTo>
                  <a:pt x="242888" y="1599348"/>
                </a:moveTo>
                <a:lnTo>
                  <a:pt x="37148" y="1694434"/>
                </a:lnTo>
                <a:lnTo>
                  <a:pt x="87630" y="1857982"/>
                </a:lnTo>
                <a:lnTo>
                  <a:pt x="311467" y="1823751"/>
                </a:lnTo>
                <a:cubicBezTo>
                  <a:pt x="332423" y="1875097"/>
                  <a:pt x="358140" y="1925493"/>
                  <a:pt x="387667" y="1973987"/>
                </a:cubicBezTo>
                <a:lnTo>
                  <a:pt x="227648" y="2133731"/>
                </a:lnTo>
                <a:lnTo>
                  <a:pt x="331470" y="2271606"/>
                </a:lnTo>
                <a:lnTo>
                  <a:pt x="529590" y="2163208"/>
                </a:lnTo>
                <a:cubicBezTo>
                  <a:pt x="567690" y="2204095"/>
                  <a:pt x="608648" y="2242129"/>
                  <a:pt x="652463" y="2278262"/>
                </a:cubicBezTo>
                <a:lnTo>
                  <a:pt x="555308" y="2482697"/>
                </a:lnTo>
                <a:lnTo>
                  <a:pt x="698183" y="2575881"/>
                </a:lnTo>
                <a:lnTo>
                  <a:pt x="848678" y="2405677"/>
                </a:lnTo>
                <a:cubicBezTo>
                  <a:pt x="899160" y="2431351"/>
                  <a:pt x="950595" y="2454171"/>
                  <a:pt x="1003935" y="2471287"/>
                </a:cubicBezTo>
                <a:lnTo>
                  <a:pt x="982980" y="2696641"/>
                </a:lnTo>
                <a:lnTo>
                  <a:pt x="1150620" y="2736577"/>
                </a:lnTo>
                <a:lnTo>
                  <a:pt x="1233488" y="2526437"/>
                </a:lnTo>
                <a:cubicBezTo>
                  <a:pt x="1288733" y="2533093"/>
                  <a:pt x="1345883" y="2536896"/>
                  <a:pt x="1401127" y="2534995"/>
                </a:cubicBezTo>
                <a:lnTo>
                  <a:pt x="1460183" y="2753692"/>
                </a:lnTo>
                <a:lnTo>
                  <a:pt x="1630680" y="2732773"/>
                </a:lnTo>
                <a:lnTo>
                  <a:pt x="1635443" y="2505518"/>
                </a:lnTo>
                <a:cubicBezTo>
                  <a:pt x="1690688" y="2493157"/>
                  <a:pt x="1744027" y="2476041"/>
                  <a:pt x="1795463" y="2457024"/>
                </a:cubicBezTo>
                <a:lnTo>
                  <a:pt x="1925002" y="2643393"/>
                </a:lnTo>
                <a:lnTo>
                  <a:pt x="2078355" y="2565422"/>
                </a:lnTo>
                <a:lnTo>
                  <a:pt x="2005965" y="2350528"/>
                </a:lnTo>
                <a:cubicBezTo>
                  <a:pt x="2052638" y="2321051"/>
                  <a:pt x="2097405" y="2286820"/>
                  <a:pt x="2140268" y="2250687"/>
                </a:cubicBezTo>
                <a:lnTo>
                  <a:pt x="2326958" y="2381906"/>
                </a:lnTo>
                <a:lnTo>
                  <a:pt x="2444115" y="2256392"/>
                </a:lnTo>
                <a:lnTo>
                  <a:pt x="2302193" y="2077630"/>
                </a:lnTo>
                <a:cubicBezTo>
                  <a:pt x="2319338" y="2054810"/>
                  <a:pt x="2334578" y="2032940"/>
                  <a:pt x="2350770" y="2009168"/>
                </a:cubicBezTo>
                <a:cubicBezTo>
                  <a:pt x="2366010" y="1985397"/>
                  <a:pt x="2380298" y="1960675"/>
                  <a:pt x="2393633" y="1936903"/>
                </a:cubicBezTo>
                <a:lnTo>
                  <a:pt x="2612708" y="1995856"/>
                </a:lnTo>
                <a:lnTo>
                  <a:pt x="2680335" y="1837063"/>
                </a:lnTo>
                <a:lnTo>
                  <a:pt x="2486978" y="1720107"/>
                </a:lnTo>
                <a:cubicBezTo>
                  <a:pt x="2504123" y="1666859"/>
                  <a:pt x="2516505" y="1611709"/>
                  <a:pt x="2525078" y="1556559"/>
                </a:cubicBezTo>
                <a:lnTo>
                  <a:pt x="2750820" y="1537542"/>
                </a:lnTo>
                <a:lnTo>
                  <a:pt x="2759393" y="1367337"/>
                </a:lnTo>
                <a:lnTo>
                  <a:pt x="2536508" y="1322647"/>
                </a:lnTo>
                <a:cubicBezTo>
                  <a:pt x="2532698" y="1265596"/>
                  <a:pt x="2527935" y="1210445"/>
                  <a:pt x="2515553" y="1155296"/>
                </a:cubicBezTo>
                <a:lnTo>
                  <a:pt x="2721293" y="1060210"/>
                </a:lnTo>
                <a:lnTo>
                  <a:pt x="2670810" y="896661"/>
                </a:lnTo>
                <a:lnTo>
                  <a:pt x="2446973" y="930892"/>
                </a:lnTo>
                <a:cubicBezTo>
                  <a:pt x="2426018" y="879546"/>
                  <a:pt x="2400300" y="829151"/>
                  <a:pt x="2370773" y="780657"/>
                </a:cubicBezTo>
                <a:lnTo>
                  <a:pt x="2530793" y="620912"/>
                </a:lnTo>
                <a:lnTo>
                  <a:pt x="2426970" y="483037"/>
                </a:lnTo>
                <a:lnTo>
                  <a:pt x="2228850" y="591435"/>
                </a:lnTo>
                <a:cubicBezTo>
                  <a:pt x="2190750" y="550548"/>
                  <a:pt x="2149793" y="512514"/>
                  <a:pt x="2105978" y="476381"/>
                </a:cubicBezTo>
                <a:lnTo>
                  <a:pt x="2202180" y="270995"/>
                </a:lnTo>
                <a:lnTo>
                  <a:pt x="2059305" y="177811"/>
                </a:lnTo>
                <a:lnTo>
                  <a:pt x="1908810" y="348015"/>
                </a:lnTo>
                <a:cubicBezTo>
                  <a:pt x="1858327" y="322342"/>
                  <a:pt x="1806893" y="299521"/>
                  <a:pt x="1753552" y="282406"/>
                </a:cubicBezTo>
                <a:lnTo>
                  <a:pt x="1774508" y="57052"/>
                </a:lnTo>
                <a:lnTo>
                  <a:pt x="1606868" y="17116"/>
                </a:lnTo>
                <a:lnTo>
                  <a:pt x="1524000" y="227256"/>
                </a:lnTo>
                <a:cubicBezTo>
                  <a:pt x="1468755" y="220600"/>
                  <a:pt x="1411605" y="216796"/>
                  <a:pt x="1356360" y="218698"/>
                </a:cubicBezTo>
                <a:lnTo>
                  <a:pt x="1297305" y="0"/>
                </a:lnTo>
                <a:lnTo>
                  <a:pt x="1126808" y="20919"/>
                </a:lnTo>
                <a:lnTo>
                  <a:pt x="1122045" y="248175"/>
                </a:lnTo>
                <a:cubicBezTo>
                  <a:pt x="1066800" y="260536"/>
                  <a:pt x="1013460" y="277651"/>
                  <a:pt x="962025" y="296668"/>
                </a:cubicBezTo>
                <a:lnTo>
                  <a:pt x="832485" y="110300"/>
                </a:lnTo>
                <a:lnTo>
                  <a:pt x="679133" y="188270"/>
                </a:lnTo>
                <a:lnTo>
                  <a:pt x="751523" y="403165"/>
                </a:lnTo>
                <a:cubicBezTo>
                  <a:pt x="704850" y="432642"/>
                  <a:pt x="660083" y="466873"/>
                  <a:pt x="617220" y="503005"/>
                </a:cubicBezTo>
                <a:lnTo>
                  <a:pt x="430530" y="371787"/>
                </a:lnTo>
                <a:lnTo>
                  <a:pt x="313373" y="497300"/>
                </a:lnTo>
                <a:lnTo>
                  <a:pt x="455295" y="675111"/>
                </a:lnTo>
                <a:cubicBezTo>
                  <a:pt x="438150" y="697932"/>
                  <a:pt x="422910" y="719802"/>
                  <a:pt x="406717" y="743573"/>
                </a:cubicBezTo>
                <a:cubicBezTo>
                  <a:pt x="391478" y="767345"/>
                  <a:pt x="377190" y="792067"/>
                  <a:pt x="363855" y="815838"/>
                </a:cubicBezTo>
                <a:lnTo>
                  <a:pt x="144780" y="756885"/>
                </a:lnTo>
                <a:lnTo>
                  <a:pt x="79058" y="917580"/>
                </a:lnTo>
                <a:lnTo>
                  <a:pt x="272415" y="1034536"/>
                </a:lnTo>
                <a:cubicBezTo>
                  <a:pt x="255270" y="1087785"/>
                  <a:pt x="242888" y="1142935"/>
                  <a:pt x="234315" y="1198084"/>
                </a:cubicBezTo>
                <a:lnTo>
                  <a:pt x="8573" y="1217102"/>
                </a:lnTo>
                <a:lnTo>
                  <a:pt x="0" y="1387306"/>
                </a:lnTo>
                <a:lnTo>
                  <a:pt x="222885" y="1431996"/>
                </a:lnTo>
                <a:cubicBezTo>
                  <a:pt x="223838" y="1489048"/>
                  <a:pt x="230505" y="1544198"/>
                  <a:pt x="242888" y="1599348"/>
                </a:cubicBezTo>
                <a:close/>
                <a:moveTo>
                  <a:pt x="538163" y="829151"/>
                </a:moveTo>
                <a:cubicBezTo>
                  <a:pt x="842010" y="364180"/>
                  <a:pt x="1464945" y="234863"/>
                  <a:pt x="1930718" y="538187"/>
                </a:cubicBezTo>
                <a:cubicBezTo>
                  <a:pt x="2394585" y="841512"/>
                  <a:pt x="2526030" y="1463374"/>
                  <a:pt x="2222183" y="1928345"/>
                </a:cubicBezTo>
                <a:cubicBezTo>
                  <a:pt x="1918335" y="2391414"/>
                  <a:pt x="1294448" y="2522633"/>
                  <a:pt x="829628" y="2219309"/>
                </a:cubicBezTo>
                <a:cubicBezTo>
                  <a:pt x="363855" y="1915984"/>
                  <a:pt x="234315" y="1292220"/>
                  <a:pt x="538163" y="829151"/>
                </a:cubicBezTo>
                <a:close/>
                <a:moveTo>
                  <a:pt x="1378268" y="2342921"/>
                </a:moveTo>
                <a:cubicBezTo>
                  <a:pt x="1190625" y="2342921"/>
                  <a:pt x="1008698" y="2287771"/>
                  <a:pt x="850583" y="2186029"/>
                </a:cubicBezTo>
                <a:cubicBezTo>
                  <a:pt x="635318" y="2044350"/>
                  <a:pt x="486728" y="1829456"/>
                  <a:pt x="433388" y="1576527"/>
                </a:cubicBezTo>
                <a:cubicBezTo>
                  <a:pt x="380048" y="1325500"/>
                  <a:pt x="429578" y="1066866"/>
                  <a:pt x="569595" y="851020"/>
                </a:cubicBezTo>
                <a:cubicBezTo>
                  <a:pt x="748665" y="577173"/>
                  <a:pt x="1050608" y="413624"/>
                  <a:pt x="1378268" y="413624"/>
                </a:cubicBezTo>
                <a:cubicBezTo>
                  <a:pt x="1565910" y="413624"/>
                  <a:pt x="1747838" y="468774"/>
                  <a:pt x="1905952" y="570516"/>
                </a:cubicBezTo>
                <a:cubicBezTo>
                  <a:pt x="2350770" y="861480"/>
                  <a:pt x="2477453" y="1460522"/>
                  <a:pt x="2185035" y="1905525"/>
                </a:cubicBezTo>
                <a:cubicBezTo>
                  <a:pt x="2009775" y="2179373"/>
                  <a:pt x="1705927" y="2342921"/>
                  <a:pt x="1378268" y="2342921"/>
                </a:cubicBezTo>
                <a:close/>
                <a:moveTo>
                  <a:pt x="1379220" y="448806"/>
                </a:moveTo>
                <a:cubicBezTo>
                  <a:pt x="1063943" y="448806"/>
                  <a:pt x="771525" y="605698"/>
                  <a:pt x="599123" y="869087"/>
                </a:cubicBezTo>
                <a:cubicBezTo>
                  <a:pt x="462915" y="1077325"/>
                  <a:pt x="416242" y="1325500"/>
                  <a:pt x="466725" y="1567969"/>
                </a:cubicBezTo>
                <a:cubicBezTo>
                  <a:pt x="518160" y="1810439"/>
                  <a:pt x="660083" y="2019628"/>
                  <a:pt x="868680" y="2155601"/>
                </a:cubicBezTo>
                <a:cubicBezTo>
                  <a:pt x="1020128" y="2255442"/>
                  <a:pt x="1196340" y="2306788"/>
                  <a:pt x="1377315" y="2306788"/>
                </a:cubicBezTo>
                <a:cubicBezTo>
                  <a:pt x="1692593" y="2306788"/>
                  <a:pt x="1985010" y="2149896"/>
                  <a:pt x="2157413" y="1886507"/>
                </a:cubicBezTo>
                <a:cubicBezTo>
                  <a:pt x="2438400" y="1457669"/>
                  <a:pt x="2317433" y="880497"/>
                  <a:pt x="1886902" y="599993"/>
                </a:cubicBezTo>
                <a:cubicBezTo>
                  <a:pt x="1736408" y="500153"/>
                  <a:pt x="1561148" y="448806"/>
                  <a:pt x="1379220" y="448806"/>
                </a:cubicBezTo>
                <a:close/>
              </a:path>
            </a:pathLst>
          </a:custGeom>
          <a:solidFill>
            <a:srgbClr val="FAA32C"/>
          </a:solidFill>
          <a:ln w="9525" cap="flat">
            <a:noFill/>
            <a:prstDash val="solid"/>
            <a:miter/>
          </a:ln>
        </p:spPr>
        <p:txBody>
          <a:bodyPr rtlCol="0" anchor="ctr"/>
          <a:lstStyle/>
          <a:p>
            <a:endParaRPr lang="fr-CA"/>
          </a:p>
        </p:txBody>
      </p:sp>
      <p:grpSp>
        <p:nvGrpSpPr>
          <p:cNvPr id="73" name="Groupe 72">
            <a:extLst>
              <a:ext uri="{FF2B5EF4-FFF2-40B4-BE49-F238E27FC236}">
                <a16:creationId xmlns:a16="http://schemas.microsoft.com/office/drawing/2014/main" id="{AF42B6B2-202C-7D4A-8080-BF405096D8EC}"/>
              </a:ext>
            </a:extLst>
          </p:cNvPr>
          <p:cNvGrpSpPr/>
          <p:nvPr/>
        </p:nvGrpSpPr>
        <p:grpSpPr>
          <a:xfrm>
            <a:off x="5659342" y="4306811"/>
            <a:ext cx="1728000" cy="1728000"/>
            <a:chOff x="5638896" y="4776382"/>
            <a:chExt cx="1622048" cy="1622048"/>
          </a:xfrm>
        </p:grpSpPr>
        <p:sp>
          <p:nvSpPr>
            <p:cNvPr id="70" name="Graphique 11">
              <a:extLst>
                <a:ext uri="{FF2B5EF4-FFF2-40B4-BE49-F238E27FC236}">
                  <a16:creationId xmlns:a16="http://schemas.microsoft.com/office/drawing/2014/main" id="{33CC458D-0674-3940-80E9-9370690FA610}"/>
                </a:ext>
              </a:extLst>
            </p:cNvPr>
            <p:cNvSpPr/>
            <p:nvPr/>
          </p:nvSpPr>
          <p:spPr>
            <a:xfrm>
              <a:off x="5638896" y="4776382"/>
              <a:ext cx="1622048" cy="1622048"/>
            </a:xfrm>
            <a:custGeom>
              <a:avLst/>
              <a:gdLst>
                <a:gd name="connsiteX0" fmla="*/ 1089660 w 2214562"/>
                <a:gd name="connsiteY0" fmla="*/ 0 h 2214554"/>
                <a:gd name="connsiteX1" fmla="*/ 928688 w 2214562"/>
                <a:gd name="connsiteY1" fmla="*/ 16165 h 2214554"/>
                <a:gd name="connsiteX2" fmla="*/ 918210 w 2214562"/>
                <a:gd name="connsiteY2" fmla="*/ 231059 h 2214554"/>
                <a:gd name="connsiteX3" fmla="*/ 747713 w 2214562"/>
                <a:gd name="connsiteY3" fmla="*/ 286209 h 2214554"/>
                <a:gd name="connsiteX4" fmla="*/ 611505 w 2214562"/>
                <a:gd name="connsiteY4" fmla="*/ 118858 h 2214554"/>
                <a:gd name="connsiteX5" fmla="*/ 472440 w 2214562"/>
                <a:gd name="connsiteY5" fmla="*/ 202533 h 2214554"/>
                <a:gd name="connsiteX6" fmla="*/ 555308 w 2214562"/>
                <a:gd name="connsiteY6" fmla="*/ 401263 h 2214554"/>
                <a:gd name="connsiteX7" fmla="*/ 424815 w 2214562"/>
                <a:gd name="connsiteY7" fmla="*/ 525826 h 2214554"/>
                <a:gd name="connsiteX8" fmla="*/ 228600 w 2214562"/>
                <a:gd name="connsiteY8" fmla="*/ 434543 h 2214554"/>
                <a:gd name="connsiteX9" fmla="*/ 139065 w 2214562"/>
                <a:gd name="connsiteY9" fmla="*/ 571467 h 2214554"/>
                <a:gd name="connsiteX10" fmla="*/ 300990 w 2214562"/>
                <a:gd name="connsiteY10" fmla="*/ 713145 h 2214554"/>
                <a:gd name="connsiteX11" fmla="*/ 263843 w 2214562"/>
                <a:gd name="connsiteY11" fmla="*/ 798723 h 2214554"/>
                <a:gd name="connsiteX12" fmla="*/ 237173 w 2214562"/>
                <a:gd name="connsiteY12" fmla="*/ 881448 h 2214554"/>
                <a:gd name="connsiteX13" fmla="*/ 20955 w 2214562"/>
                <a:gd name="connsiteY13" fmla="*/ 883350 h 2214554"/>
                <a:gd name="connsiteX14" fmla="*/ 0 w 2214562"/>
                <a:gd name="connsiteY14" fmla="*/ 1043094 h 2214554"/>
                <a:gd name="connsiteX15" fmla="*/ 206693 w 2214562"/>
                <a:gd name="connsiteY15" fmla="*/ 1101097 h 2214554"/>
                <a:gd name="connsiteX16" fmla="*/ 223838 w 2214562"/>
                <a:gd name="connsiteY16" fmla="*/ 1280809 h 2214554"/>
                <a:gd name="connsiteX17" fmla="*/ 30480 w 2214562"/>
                <a:gd name="connsiteY17" fmla="*/ 1376846 h 2214554"/>
                <a:gd name="connsiteX18" fmla="*/ 80963 w 2214562"/>
                <a:gd name="connsiteY18" fmla="*/ 1529935 h 2214554"/>
                <a:gd name="connsiteX19" fmla="*/ 293370 w 2214562"/>
                <a:gd name="connsiteY19" fmla="*/ 1492851 h 2214554"/>
                <a:gd name="connsiteX20" fmla="*/ 384810 w 2214562"/>
                <a:gd name="connsiteY20" fmla="*/ 1645940 h 2214554"/>
                <a:gd name="connsiteX21" fmla="*/ 251460 w 2214562"/>
                <a:gd name="connsiteY21" fmla="*/ 1815193 h 2214554"/>
                <a:gd name="connsiteX22" fmla="*/ 364808 w 2214562"/>
                <a:gd name="connsiteY22" fmla="*/ 1931198 h 2214554"/>
                <a:gd name="connsiteX23" fmla="*/ 539115 w 2214562"/>
                <a:gd name="connsiteY23" fmla="*/ 1804733 h 2214554"/>
                <a:gd name="connsiteX24" fmla="*/ 688658 w 2214562"/>
                <a:gd name="connsiteY24" fmla="*/ 1903623 h 2214554"/>
                <a:gd name="connsiteX25" fmla="*/ 641985 w 2214562"/>
                <a:gd name="connsiteY25" fmla="*/ 2113763 h 2214554"/>
                <a:gd name="connsiteX26" fmla="*/ 795338 w 2214562"/>
                <a:gd name="connsiteY26" fmla="*/ 2169864 h 2214554"/>
                <a:gd name="connsiteX27" fmla="*/ 897255 w 2214562"/>
                <a:gd name="connsiteY27" fmla="*/ 1980643 h 2214554"/>
                <a:gd name="connsiteX28" fmla="*/ 1075373 w 2214562"/>
                <a:gd name="connsiteY28" fmla="*/ 2004414 h 2214554"/>
                <a:gd name="connsiteX29" fmla="*/ 1124903 w 2214562"/>
                <a:gd name="connsiteY29" fmla="*/ 2214554 h 2214554"/>
                <a:gd name="connsiteX30" fmla="*/ 1285875 w 2214562"/>
                <a:gd name="connsiteY30" fmla="*/ 2198390 h 2214554"/>
                <a:gd name="connsiteX31" fmla="*/ 1296353 w 2214562"/>
                <a:gd name="connsiteY31" fmla="*/ 1983495 h 2214554"/>
                <a:gd name="connsiteX32" fmla="*/ 1466850 w 2214562"/>
                <a:gd name="connsiteY32" fmla="*/ 1928345 h 2214554"/>
                <a:gd name="connsiteX33" fmla="*/ 1603058 w 2214562"/>
                <a:gd name="connsiteY33" fmla="*/ 2095697 h 2214554"/>
                <a:gd name="connsiteX34" fmla="*/ 1742123 w 2214562"/>
                <a:gd name="connsiteY34" fmla="*/ 2012021 h 2214554"/>
                <a:gd name="connsiteX35" fmla="*/ 1659255 w 2214562"/>
                <a:gd name="connsiteY35" fmla="*/ 1813291 h 2214554"/>
                <a:gd name="connsiteX36" fmla="*/ 1789748 w 2214562"/>
                <a:gd name="connsiteY36" fmla="*/ 1688728 h 2214554"/>
                <a:gd name="connsiteX37" fmla="*/ 1985963 w 2214562"/>
                <a:gd name="connsiteY37" fmla="*/ 1780011 h 2214554"/>
                <a:gd name="connsiteX38" fmla="*/ 2075498 w 2214562"/>
                <a:gd name="connsiteY38" fmla="*/ 1643087 h 2214554"/>
                <a:gd name="connsiteX39" fmla="*/ 1913573 w 2214562"/>
                <a:gd name="connsiteY39" fmla="*/ 1501409 h 2214554"/>
                <a:gd name="connsiteX40" fmla="*/ 1950720 w 2214562"/>
                <a:gd name="connsiteY40" fmla="*/ 1415832 h 2214554"/>
                <a:gd name="connsiteX41" fmla="*/ 1977390 w 2214562"/>
                <a:gd name="connsiteY41" fmla="*/ 1333107 h 2214554"/>
                <a:gd name="connsiteX42" fmla="*/ 2193608 w 2214562"/>
                <a:gd name="connsiteY42" fmla="*/ 1331205 h 2214554"/>
                <a:gd name="connsiteX43" fmla="*/ 2214563 w 2214562"/>
                <a:gd name="connsiteY43" fmla="*/ 1171460 h 2214554"/>
                <a:gd name="connsiteX44" fmla="*/ 2007870 w 2214562"/>
                <a:gd name="connsiteY44" fmla="*/ 1113458 h 2214554"/>
                <a:gd name="connsiteX45" fmla="*/ 1990725 w 2214562"/>
                <a:gd name="connsiteY45" fmla="*/ 933745 h 2214554"/>
                <a:gd name="connsiteX46" fmla="*/ 2184083 w 2214562"/>
                <a:gd name="connsiteY46" fmla="*/ 837708 h 2214554"/>
                <a:gd name="connsiteX47" fmla="*/ 2133600 w 2214562"/>
                <a:gd name="connsiteY47" fmla="*/ 684620 h 2214554"/>
                <a:gd name="connsiteX48" fmla="*/ 1921193 w 2214562"/>
                <a:gd name="connsiteY48" fmla="*/ 721703 h 2214554"/>
                <a:gd name="connsiteX49" fmla="*/ 1829753 w 2214562"/>
                <a:gd name="connsiteY49" fmla="*/ 568615 h 2214554"/>
                <a:gd name="connsiteX50" fmla="*/ 1963103 w 2214562"/>
                <a:gd name="connsiteY50" fmla="*/ 399361 h 2214554"/>
                <a:gd name="connsiteX51" fmla="*/ 1849755 w 2214562"/>
                <a:gd name="connsiteY51" fmla="*/ 283356 h 2214554"/>
                <a:gd name="connsiteX52" fmla="*/ 1675448 w 2214562"/>
                <a:gd name="connsiteY52" fmla="*/ 409821 h 2214554"/>
                <a:gd name="connsiteX53" fmla="*/ 1525905 w 2214562"/>
                <a:gd name="connsiteY53" fmla="*/ 310931 h 2214554"/>
                <a:gd name="connsiteX54" fmla="*/ 1572578 w 2214562"/>
                <a:gd name="connsiteY54" fmla="*/ 100791 h 2214554"/>
                <a:gd name="connsiteX55" fmla="*/ 1419225 w 2214562"/>
                <a:gd name="connsiteY55" fmla="*/ 44690 h 2214554"/>
                <a:gd name="connsiteX56" fmla="*/ 1317308 w 2214562"/>
                <a:gd name="connsiteY56" fmla="*/ 233912 h 2214554"/>
                <a:gd name="connsiteX57" fmla="*/ 1139190 w 2214562"/>
                <a:gd name="connsiteY57" fmla="*/ 210140 h 2214554"/>
                <a:gd name="connsiteX58" fmla="*/ 1089660 w 2214562"/>
                <a:gd name="connsiteY58" fmla="*/ 0 h 2214554"/>
                <a:gd name="connsiteX59" fmla="*/ 1755458 w 2214562"/>
                <a:gd name="connsiteY59" fmla="*/ 1347370 h 2214554"/>
                <a:gd name="connsiteX60" fmla="*/ 867728 w 2214562"/>
                <a:gd name="connsiteY60" fmla="*/ 1753387 h 2214554"/>
                <a:gd name="connsiteX61" fmla="*/ 461010 w 2214562"/>
                <a:gd name="connsiteY61" fmla="*/ 867185 h 2214554"/>
                <a:gd name="connsiteX62" fmla="*/ 1349693 w 2214562"/>
                <a:gd name="connsiteY62" fmla="*/ 462118 h 2214554"/>
                <a:gd name="connsiteX63" fmla="*/ 1755458 w 2214562"/>
                <a:gd name="connsiteY63" fmla="*/ 1347370 h 221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14562" h="2214554">
                  <a:moveTo>
                    <a:pt x="1089660" y="0"/>
                  </a:moveTo>
                  <a:lnTo>
                    <a:pt x="928688" y="16165"/>
                  </a:lnTo>
                  <a:lnTo>
                    <a:pt x="918210" y="231059"/>
                  </a:lnTo>
                  <a:cubicBezTo>
                    <a:pt x="860108" y="244371"/>
                    <a:pt x="802958" y="262438"/>
                    <a:pt x="747713" y="286209"/>
                  </a:cubicBezTo>
                  <a:lnTo>
                    <a:pt x="611505" y="118858"/>
                  </a:lnTo>
                  <a:lnTo>
                    <a:pt x="472440" y="202533"/>
                  </a:lnTo>
                  <a:lnTo>
                    <a:pt x="555308" y="401263"/>
                  </a:lnTo>
                  <a:cubicBezTo>
                    <a:pt x="509588" y="437396"/>
                    <a:pt x="464820" y="478283"/>
                    <a:pt x="424815" y="525826"/>
                  </a:cubicBezTo>
                  <a:lnTo>
                    <a:pt x="228600" y="434543"/>
                  </a:lnTo>
                  <a:lnTo>
                    <a:pt x="139065" y="571467"/>
                  </a:lnTo>
                  <a:lnTo>
                    <a:pt x="300990" y="713145"/>
                  </a:lnTo>
                  <a:cubicBezTo>
                    <a:pt x="287655" y="741671"/>
                    <a:pt x="275273" y="770197"/>
                    <a:pt x="263843" y="798723"/>
                  </a:cubicBezTo>
                  <a:cubicBezTo>
                    <a:pt x="254318" y="825347"/>
                    <a:pt x="244793" y="854824"/>
                    <a:pt x="237173" y="881448"/>
                  </a:cubicBezTo>
                  <a:lnTo>
                    <a:pt x="20955" y="883350"/>
                  </a:lnTo>
                  <a:lnTo>
                    <a:pt x="0" y="1043094"/>
                  </a:lnTo>
                  <a:lnTo>
                    <a:pt x="206693" y="1101097"/>
                  </a:lnTo>
                  <a:cubicBezTo>
                    <a:pt x="205740" y="1160050"/>
                    <a:pt x="212408" y="1220905"/>
                    <a:pt x="223838" y="1280809"/>
                  </a:cubicBezTo>
                  <a:lnTo>
                    <a:pt x="30480" y="1376846"/>
                  </a:lnTo>
                  <a:lnTo>
                    <a:pt x="80963" y="1529935"/>
                  </a:lnTo>
                  <a:lnTo>
                    <a:pt x="293370" y="1492851"/>
                  </a:lnTo>
                  <a:cubicBezTo>
                    <a:pt x="318135" y="1547050"/>
                    <a:pt x="349568" y="1597446"/>
                    <a:pt x="384810" y="1645940"/>
                  </a:cubicBezTo>
                  <a:lnTo>
                    <a:pt x="251460" y="1815193"/>
                  </a:lnTo>
                  <a:lnTo>
                    <a:pt x="364808" y="1931198"/>
                  </a:lnTo>
                  <a:lnTo>
                    <a:pt x="539115" y="1804733"/>
                  </a:lnTo>
                  <a:cubicBezTo>
                    <a:pt x="584835" y="1842768"/>
                    <a:pt x="634365" y="1874146"/>
                    <a:pt x="688658" y="1903623"/>
                  </a:cubicBezTo>
                  <a:lnTo>
                    <a:pt x="641985" y="2113763"/>
                  </a:lnTo>
                  <a:lnTo>
                    <a:pt x="795338" y="2169864"/>
                  </a:lnTo>
                  <a:lnTo>
                    <a:pt x="897255" y="1980643"/>
                  </a:lnTo>
                  <a:cubicBezTo>
                    <a:pt x="956310" y="1993955"/>
                    <a:pt x="1016318" y="2003463"/>
                    <a:pt x="1075373" y="2004414"/>
                  </a:cubicBezTo>
                  <a:lnTo>
                    <a:pt x="1124903" y="2214554"/>
                  </a:lnTo>
                  <a:lnTo>
                    <a:pt x="1285875" y="2198390"/>
                  </a:lnTo>
                  <a:lnTo>
                    <a:pt x="1296353" y="1983495"/>
                  </a:lnTo>
                  <a:cubicBezTo>
                    <a:pt x="1354455" y="1970183"/>
                    <a:pt x="1411605" y="1952117"/>
                    <a:pt x="1466850" y="1928345"/>
                  </a:cubicBezTo>
                  <a:lnTo>
                    <a:pt x="1603058" y="2095697"/>
                  </a:lnTo>
                  <a:lnTo>
                    <a:pt x="1742123" y="2012021"/>
                  </a:lnTo>
                  <a:lnTo>
                    <a:pt x="1659255" y="1813291"/>
                  </a:lnTo>
                  <a:cubicBezTo>
                    <a:pt x="1704975" y="1777159"/>
                    <a:pt x="1749743" y="1736271"/>
                    <a:pt x="1789748" y="1688728"/>
                  </a:cubicBezTo>
                  <a:lnTo>
                    <a:pt x="1985963" y="1780011"/>
                  </a:lnTo>
                  <a:lnTo>
                    <a:pt x="2075498" y="1643087"/>
                  </a:lnTo>
                  <a:lnTo>
                    <a:pt x="1913573" y="1501409"/>
                  </a:lnTo>
                  <a:cubicBezTo>
                    <a:pt x="1926908" y="1472883"/>
                    <a:pt x="1939290" y="1444357"/>
                    <a:pt x="1950720" y="1415832"/>
                  </a:cubicBezTo>
                  <a:cubicBezTo>
                    <a:pt x="1960245" y="1389207"/>
                    <a:pt x="1969770" y="1359731"/>
                    <a:pt x="1977390" y="1333107"/>
                  </a:cubicBezTo>
                  <a:lnTo>
                    <a:pt x="2193608" y="1331205"/>
                  </a:lnTo>
                  <a:lnTo>
                    <a:pt x="2214563" y="1171460"/>
                  </a:lnTo>
                  <a:lnTo>
                    <a:pt x="2007870" y="1113458"/>
                  </a:lnTo>
                  <a:cubicBezTo>
                    <a:pt x="2008823" y="1054504"/>
                    <a:pt x="2002155" y="993649"/>
                    <a:pt x="1990725" y="933745"/>
                  </a:cubicBezTo>
                  <a:lnTo>
                    <a:pt x="2184083" y="837708"/>
                  </a:lnTo>
                  <a:lnTo>
                    <a:pt x="2133600" y="684620"/>
                  </a:lnTo>
                  <a:lnTo>
                    <a:pt x="1921193" y="721703"/>
                  </a:lnTo>
                  <a:cubicBezTo>
                    <a:pt x="1896428" y="667504"/>
                    <a:pt x="1864995" y="617109"/>
                    <a:pt x="1829753" y="568615"/>
                  </a:cubicBezTo>
                  <a:lnTo>
                    <a:pt x="1963103" y="399361"/>
                  </a:lnTo>
                  <a:lnTo>
                    <a:pt x="1849755" y="283356"/>
                  </a:lnTo>
                  <a:lnTo>
                    <a:pt x="1675448" y="409821"/>
                  </a:lnTo>
                  <a:cubicBezTo>
                    <a:pt x="1629728" y="371787"/>
                    <a:pt x="1580198" y="340408"/>
                    <a:pt x="1525905" y="310931"/>
                  </a:cubicBezTo>
                  <a:lnTo>
                    <a:pt x="1572578" y="100791"/>
                  </a:lnTo>
                  <a:lnTo>
                    <a:pt x="1419225" y="44690"/>
                  </a:lnTo>
                  <a:lnTo>
                    <a:pt x="1317308" y="233912"/>
                  </a:lnTo>
                  <a:cubicBezTo>
                    <a:pt x="1258253" y="220600"/>
                    <a:pt x="1198245" y="211091"/>
                    <a:pt x="1139190" y="210140"/>
                  </a:cubicBezTo>
                  <a:lnTo>
                    <a:pt x="1089660" y="0"/>
                  </a:lnTo>
                  <a:close/>
                  <a:moveTo>
                    <a:pt x="1755458" y="1347370"/>
                  </a:moveTo>
                  <a:cubicBezTo>
                    <a:pt x="1623060" y="1702991"/>
                    <a:pt x="1224915" y="1884606"/>
                    <a:pt x="867728" y="1753387"/>
                  </a:cubicBezTo>
                  <a:cubicBezTo>
                    <a:pt x="511493" y="1621217"/>
                    <a:pt x="329565" y="1223758"/>
                    <a:pt x="461010" y="867185"/>
                  </a:cubicBezTo>
                  <a:cubicBezTo>
                    <a:pt x="592455" y="510612"/>
                    <a:pt x="992505" y="329949"/>
                    <a:pt x="1349693" y="462118"/>
                  </a:cubicBezTo>
                  <a:cubicBezTo>
                    <a:pt x="1706880" y="594288"/>
                    <a:pt x="1887855" y="991748"/>
                    <a:pt x="1755458" y="1347370"/>
                  </a:cubicBezTo>
                  <a:close/>
                </a:path>
              </a:pathLst>
            </a:custGeom>
            <a:solidFill>
              <a:srgbClr val="787878"/>
            </a:solidFill>
            <a:ln w="9525" cap="flat">
              <a:noFill/>
              <a:prstDash val="solid"/>
              <a:miter/>
            </a:ln>
          </p:spPr>
          <p:txBody>
            <a:bodyPr rtlCol="0" anchor="ctr"/>
            <a:lstStyle/>
            <a:p>
              <a:endParaRPr lang="fr-CA"/>
            </a:p>
          </p:txBody>
        </p:sp>
        <p:sp>
          <p:nvSpPr>
            <p:cNvPr id="72" name="ZoneTexte 71">
              <a:extLst>
                <a:ext uri="{FF2B5EF4-FFF2-40B4-BE49-F238E27FC236}">
                  <a16:creationId xmlns:a16="http://schemas.microsoft.com/office/drawing/2014/main" id="{1A2BE384-ACF6-8C4B-A0DB-1AB77DC72601}"/>
                </a:ext>
              </a:extLst>
            </p:cNvPr>
            <p:cNvSpPr txBox="1"/>
            <p:nvPr/>
          </p:nvSpPr>
          <p:spPr>
            <a:xfrm>
              <a:off x="6017264" y="5303577"/>
              <a:ext cx="865312" cy="767567"/>
            </a:xfrm>
            <a:prstGeom prst="rect">
              <a:avLst/>
            </a:prstGeom>
            <a:noFill/>
          </p:spPr>
          <p:txBody>
            <a:bodyPr wrap="square" lIns="0" tIns="0" rIns="0" bIns="0" rtlCol="0" anchor="t" anchorCtr="0">
              <a:noAutofit/>
            </a:bodyPr>
            <a:lstStyle/>
            <a:p>
              <a:pPr algn="ctr"/>
              <a:r>
                <a:rPr lang="fr-FR" sz="900">
                  <a:latin typeface="Ubuntu" panose="020B0504030602030204" pitchFamily="34" charset="0"/>
                </a:rPr>
                <a:t>Environnements d’apprentissage accueillants, bienveillants et stimulants</a:t>
              </a:r>
              <a:endParaRPr lang="fr-CA" sz="900" err="1">
                <a:latin typeface="Ubuntu" panose="020B0504030602030204" pitchFamily="34" charset="0"/>
              </a:endParaRPr>
            </a:p>
          </p:txBody>
        </p:sp>
      </p:grpSp>
      <p:grpSp>
        <p:nvGrpSpPr>
          <p:cNvPr id="36" name="Groupe 35">
            <a:extLst>
              <a:ext uri="{FF2B5EF4-FFF2-40B4-BE49-F238E27FC236}">
                <a16:creationId xmlns:a16="http://schemas.microsoft.com/office/drawing/2014/main" id="{7D39E292-344A-634D-9E92-BFCA096FCEF3}"/>
              </a:ext>
            </a:extLst>
          </p:cNvPr>
          <p:cNvGrpSpPr/>
          <p:nvPr/>
        </p:nvGrpSpPr>
        <p:grpSpPr>
          <a:xfrm>
            <a:off x="0" y="6148818"/>
            <a:ext cx="11894049" cy="570481"/>
            <a:chOff x="0" y="6148818"/>
            <a:chExt cx="11894049" cy="570481"/>
          </a:xfrm>
        </p:grpSpPr>
        <p:sp>
          <p:nvSpPr>
            <p:cNvPr id="37" name="Rectangle 36">
              <a:extLst>
                <a:ext uri="{FF2B5EF4-FFF2-40B4-BE49-F238E27FC236}">
                  <a16:creationId xmlns:a16="http://schemas.microsoft.com/office/drawing/2014/main" id="{587DFDE9-DEA5-9748-B1E3-09FAC1A6FE7F}"/>
                </a:ext>
              </a:extLst>
            </p:cNvPr>
            <p:cNvSpPr/>
            <p:nvPr/>
          </p:nvSpPr>
          <p:spPr>
            <a:xfrm>
              <a:off x="908942" y="6410321"/>
              <a:ext cx="3702937"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12 – La RAI dans un contexte de formation à distance</a:t>
              </a:r>
            </a:p>
          </p:txBody>
        </p:sp>
        <p:cxnSp>
          <p:nvCxnSpPr>
            <p:cNvPr id="38" name="Connecteur droit 37">
              <a:extLst>
                <a:ext uri="{FF2B5EF4-FFF2-40B4-BE49-F238E27FC236}">
                  <a16:creationId xmlns:a16="http://schemas.microsoft.com/office/drawing/2014/main" id="{2FC8DC58-DCD7-C14D-B9E9-D19143F2DFA1}"/>
                </a:ext>
              </a:extLst>
            </p:cNvPr>
            <p:cNvCxnSpPr>
              <a:cxnSpLocks/>
            </p:cNvCxnSpPr>
            <p:nvPr/>
          </p:nvCxnSpPr>
          <p:spPr>
            <a:xfrm>
              <a:off x="4752474" y="6478858"/>
              <a:ext cx="592237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115A4917-7179-8447-A413-C03020EAE291}"/>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0" name="Google Shape;126;p27">
              <a:extLst>
                <a:ext uri="{FF2B5EF4-FFF2-40B4-BE49-F238E27FC236}">
                  <a16:creationId xmlns:a16="http://schemas.microsoft.com/office/drawing/2014/main" id="{8860C220-AF39-D642-BA90-ED3B63B1B160}"/>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2021-06-23</a:t>
              </a:r>
              <a:endParaRPr sz="800">
                <a:solidFill>
                  <a:schemeClr val="accent6">
                    <a:lumMod val="20000"/>
                    <a:lumOff val="80000"/>
                  </a:schemeClr>
                </a:solidFill>
                <a:latin typeface="Viga"/>
                <a:ea typeface="Viga"/>
                <a:cs typeface="Viga"/>
                <a:sym typeface="Viga"/>
              </a:endParaRPr>
            </a:p>
          </p:txBody>
        </p:sp>
        <p:pic>
          <p:nvPicPr>
            <p:cNvPr id="41" name="Graphique 40">
              <a:extLst>
                <a:ext uri="{FF2B5EF4-FFF2-40B4-BE49-F238E27FC236}">
                  <a16:creationId xmlns:a16="http://schemas.microsoft.com/office/drawing/2014/main" id="{074FAA9A-9089-5E49-9083-3421D4FE11E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2047" y="6148818"/>
              <a:ext cx="399337" cy="570481"/>
            </a:xfrm>
            <a:prstGeom prst="rect">
              <a:avLst/>
            </a:prstGeom>
          </p:spPr>
        </p:pic>
      </p:grpSp>
      <p:sp>
        <p:nvSpPr>
          <p:cNvPr id="42" name="Étoile : 32 branches 41">
            <a:extLst>
              <a:ext uri="{FF2B5EF4-FFF2-40B4-BE49-F238E27FC236}">
                <a16:creationId xmlns:a16="http://schemas.microsoft.com/office/drawing/2014/main" id="{FF45DFCD-CCDA-4391-982A-97F5EE950E36}"/>
              </a:ext>
            </a:extLst>
          </p:cNvPr>
          <p:cNvSpPr/>
          <p:nvPr/>
        </p:nvSpPr>
        <p:spPr>
          <a:xfrm rot="177989">
            <a:off x="9836265" y="201477"/>
            <a:ext cx="1800000" cy="1800000"/>
          </a:xfrm>
          <a:prstGeom prst="star3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3" name="Ellipse 42">
            <a:extLst>
              <a:ext uri="{FF2B5EF4-FFF2-40B4-BE49-F238E27FC236}">
                <a16:creationId xmlns:a16="http://schemas.microsoft.com/office/drawing/2014/main" id="{28FFC146-7EFE-45EF-A68D-E488D9B752A8}"/>
              </a:ext>
            </a:extLst>
          </p:cNvPr>
          <p:cNvSpPr/>
          <p:nvPr/>
        </p:nvSpPr>
        <p:spPr>
          <a:xfrm>
            <a:off x="10107240" y="517230"/>
            <a:ext cx="1258051" cy="121494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100">
                <a:solidFill>
                  <a:schemeClr val="bg1"/>
                </a:solidFill>
                <a:latin typeface="Viga" panose="020B0800030000020004" pitchFamily="34" charset="77"/>
              </a:rPr>
              <a:t>Réussite des apprenant(e)s</a:t>
            </a:r>
            <a:endParaRPr lang="fr-CA" sz="1100">
              <a:solidFill>
                <a:schemeClr val="bg1"/>
              </a:solidFill>
              <a:latin typeface="Viga" panose="020B0800030000020004" pitchFamily="34" charset="77"/>
            </a:endParaRPr>
          </a:p>
        </p:txBody>
      </p:sp>
      <p:sp>
        <p:nvSpPr>
          <p:cNvPr id="44" name="ZoneTexte 43">
            <a:extLst>
              <a:ext uri="{FF2B5EF4-FFF2-40B4-BE49-F238E27FC236}">
                <a16:creationId xmlns:a16="http://schemas.microsoft.com/office/drawing/2014/main" id="{933E32E6-0E44-4805-8AAF-FD82CE09113C}"/>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
        <p:nvSpPr>
          <p:cNvPr id="2" name="ZoneTexte 1">
            <a:extLst>
              <a:ext uri="{FF2B5EF4-FFF2-40B4-BE49-F238E27FC236}">
                <a16:creationId xmlns:a16="http://schemas.microsoft.com/office/drawing/2014/main" id="{02228F3E-FCD5-4182-8B3E-13CD424E2F67}"/>
              </a:ext>
            </a:extLst>
          </p:cNvPr>
          <p:cNvSpPr txBox="1"/>
          <p:nvPr/>
        </p:nvSpPr>
        <p:spPr>
          <a:xfrm>
            <a:off x="761819" y="3984045"/>
            <a:ext cx="921895" cy="336572"/>
          </a:xfrm>
          <a:prstGeom prst="rect">
            <a:avLst/>
          </a:prstGeom>
          <a:noFill/>
        </p:spPr>
        <p:txBody>
          <a:bodyPr wrap="square" lIns="0" tIns="0" rIns="0" bIns="0" rtlCol="0" anchor="t" anchorCtr="0">
            <a:noAutofit/>
          </a:bodyPr>
          <a:lstStyle/>
          <a:p>
            <a:pPr algn="ctr"/>
            <a:r>
              <a:rPr lang="fr-FR" sz="900">
                <a:latin typeface="Ubuntu" panose="020B0504030602030204" pitchFamily="34" charset="0"/>
              </a:rPr>
              <a:t>Suivi des pistes de progrès</a:t>
            </a:r>
            <a:endParaRPr lang="fr-CA" sz="900" err="1">
              <a:latin typeface="Ubuntu" panose="020B0504030602030204" pitchFamily="34" charset="0"/>
            </a:endParaRPr>
          </a:p>
        </p:txBody>
      </p:sp>
    </p:spTree>
    <p:extLst>
      <p:ext uri="{BB962C8B-B14F-4D97-AF65-F5344CB8AC3E}">
        <p14:creationId xmlns:p14="http://schemas.microsoft.com/office/powerpoint/2010/main" val="33895406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B7D3F8A8-A67B-2440-A568-5459E516257A}"/>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2C55CA78-8F3C-FB46-BC9D-87D14A87B274}"/>
              </a:ext>
            </a:extLst>
          </p:cNvPr>
          <p:cNvSpPr txBox="1">
            <a:spLocks/>
          </p:cNvSpPr>
          <p:nvPr/>
        </p:nvSpPr>
        <p:spPr>
          <a:xfrm>
            <a:off x="339637" y="484394"/>
            <a:ext cx="4820194" cy="707886"/>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Relation avec la famille</a:t>
            </a:r>
          </a:p>
          <a:p>
            <a:pPr algn="r"/>
            <a:endParaRPr lang="fr-CA" sz="3200"/>
          </a:p>
        </p:txBody>
      </p:sp>
      <p:sp>
        <p:nvSpPr>
          <p:cNvPr id="9" name="Espace réservé du texte 2">
            <a:extLst>
              <a:ext uri="{FF2B5EF4-FFF2-40B4-BE49-F238E27FC236}">
                <a16:creationId xmlns:a16="http://schemas.microsoft.com/office/drawing/2014/main" id="{4BE33EB0-854A-094A-AE84-4B55F6E5A2C5}"/>
              </a:ext>
            </a:extLst>
          </p:cNvPr>
          <p:cNvSpPr txBox="1">
            <a:spLocks/>
          </p:cNvSpPr>
          <p:nvPr/>
        </p:nvSpPr>
        <p:spPr>
          <a:xfrm>
            <a:off x="5826032" y="568275"/>
            <a:ext cx="5800725" cy="6011914"/>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5"/>
                </a:solidFill>
                <a:latin typeface="Viga" panose="020B0800030000020004" pitchFamily="34" charset="77"/>
                <a:ea typeface="+mn-ea"/>
                <a:cs typeface="+mn-cs"/>
              </a:defRPr>
            </a:lvl1pPr>
            <a:lvl2pPr marL="685800" indent="-228600" algn="l" defTabSz="914400" rtl="0" eaLnBrk="1" latinLnBrk="0" hangingPunct="1">
              <a:lnSpc>
                <a:spcPct val="90000"/>
              </a:lnSpc>
              <a:spcBef>
                <a:spcPts val="500"/>
              </a:spcBef>
              <a:buClr>
                <a:schemeClr val="accent1"/>
              </a:buClr>
              <a:buFontTx/>
              <a:buBlip>
                <a:blip r:embed="rId8">
                  <a:extLst>
                    <a:ext uri="{96DAC541-7B7A-43D3-8B79-37D633B846F1}">
                      <asvg:svgBlip xmlns:asvg="http://schemas.microsoft.com/office/drawing/2016/SVG/main" r:embed="rId9"/>
                    </a:ext>
                  </a:extLst>
                </a:blip>
              </a:buBlip>
              <a:defRPr sz="1800" b="0" i="0" kern="1200">
                <a:solidFill>
                  <a:schemeClr val="accent4"/>
                </a:solidFill>
                <a:latin typeface="Viga" panose="020B0800030000020004" pitchFamily="34" charset="77"/>
                <a:ea typeface="+mn-ea"/>
                <a:cs typeface="+mn-cs"/>
              </a:defRPr>
            </a:lvl2pPr>
            <a:lvl3pPr marL="1143000" indent="-228600" algn="l" defTabSz="914400" rtl="0" eaLnBrk="1" latinLnBrk="0" hangingPunct="1">
              <a:lnSpc>
                <a:spcPct val="90000"/>
              </a:lnSpc>
              <a:spcBef>
                <a:spcPts val="500"/>
              </a:spcBef>
              <a:buFontTx/>
              <a:buBlip>
                <a:blip r:embed="rId10">
                  <a:extLst>
                    <a:ext uri="{96DAC541-7B7A-43D3-8B79-37D633B846F1}">
                      <asvg:svgBlip xmlns:asvg="http://schemas.microsoft.com/office/drawing/2016/SVG/main" r:embed="rId11"/>
                    </a:ext>
                  </a:extLst>
                </a:blip>
              </a:buBlip>
              <a:defRPr sz="1400" b="0" i="0" kern="1200">
                <a:solidFill>
                  <a:schemeClr val="accent4"/>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Tx/>
              <a:buBlip>
                <a:blip r:embed="rId10">
                  <a:extLst>
                    <a:ext uri="{96DAC541-7B7A-43D3-8B79-37D633B846F1}">
                      <asvg:svgBlip xmlns:asvg="http://schemas.microsoft.com/office/drawing/2016/SVG/main" r:embed="rId11"/>
                    </a:ext>
                  </a:extLst>
                </a:blip>
              </a:buBlip>
              <a:defRPr sz="1100" b="0" i="0" kern="1200">
                <a:solidFill>
                  <a:schemeClr val="accent4"/>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100" b="0" i="0" kern="1200">
                <a:solidFill>
                  <a:schemeClr val="accent4"/>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sz="2000">
                <a:solidFill>
                  <a:schemeClr val="bg1"/>
                </a:solidFill>
                <a:latin typeface="+mn-lt"/>
                <a:sym typeface="Ubuntu"/>
              </a:rPr>
              <a:t>L'apprentissage à distance ouvre une fenêtre en temps réel sur la classe. Il faut apprendre à gérer cette nouvelle réalité. Il est donc primordial que la relation avec la famille se bâtisse de façon harmonieuse et permette le développement d'une collaboration entre tous les acteurs afin de favoriser le sentiment d'efficacité personnelle de tous et chacun.</a:t>
            </a:r>
            <a:endParaRPr lang="fr-FR">
              <a:solidFill>
                <a:schemeClr val="bg1"/>
              </a:solidFill>
              <a:sym typeface="Ubuntu"/>
            </a:endParaRPr>
          </a:p>
          <a:p>
            <a:r>
              <a:rPr lang="fr-CA" sz="2000">
                <a:solidFill>
                  <a:schemeClr val="bg1"/>
                </a:solidFill>
                <a:latin typeface="+mn-lt"/>
                <a:sym typeface="Ubuntu"/>
              </a:rPr>
              <a:t>Quelques bonnes pratiques en la matière : </a:t>
            </a:r>
          </a:p>
          <a:p>
            <a:pPr marL="342900" indent="-342900">
              <a:buFontTx/>
              <a:buChar char="-"/>
            </a:pPr>
            <a:r>
              <a:rPr lang="fr-CA" sz="2000">
                <a:solidFill>
                  <a:schemeClr val="bg1"/>
                </a:solidFill>
                <a:latin typeface="+mn-lt"/>
                <a:sym typeface="Ubuntu"/>
              </a:rPr>
              <a:t>Agir professionnellement ;</a:t>
            </a:r>
          </a:p>
          <a:p>
            <a:pPr marL="342900" indent="-342900">
              <a:buFontTx/>
              <a:buChar char="-"/>
            </a:pPr>
            <a:r>
              <a:rPr lang="fr-CA" sz="2000">
                <a:solidFill>
                  <a:schemeClr val="bg1"/>
                </a:solidFill>
                <a:latin typeface="+mn-lt"/>
                <a:sym typeface="Ubuntu"/>
              </a:rPr>
              <a:t>Documenter et utiliser les données ;</a:t>
            </a:r>
          </a:p>
          <a:p>
            <a:pPr marL="342900" indent="-342900">
              <a:buFontTx/>
              <a:buChar char="-"/>
            </a:pPr>
            <a:r>
              <a:rPr lang="fr-CA" sz="2000">
                <a:solidFill>
                  <a:schemeClr val="bg1"/>
                </a:solidFill>
                <a:latin typeface="+mn-lt"/>
                <a:sym typeface="Ubuntu"/>
              </a:rPr>
              <a:t> communiquer et  garder des traces. </a:t>
            </a:r>
            <a:endParaRPr lang="fr-FR">
              <a:solidFill>
                <a:schemeClr val="bg1"/>
              </a:solidFill>
            </a:endParaRPr>
          </a:p>
          <a:p>
            <a:endParaRPr lang="fr-CA" sz="2000">
              <a:solidFill>
                <a:schemeClr val="bg1"/>
              </a:solidFill>
              <a:latin typeface="+mn-lt"/>
            </a:endParaRPr>
          </a:p>
          <a:p>
            <a:pPr>
              <a:buClr>
                <a:schemeClr val="dk1"/>
              </a:buClr>
              <a:buSzPts val="1500"/>
            </a:pPr>
            <a:endParaRPr lang="fr-CA" sz="2000">
              <a:solidFill>
                <a:schemeClr val="bg1"/>
              </a:solidFill>
              <a:latin typeface="+mn-lt"/>
            </a:endParaRPr>
          </a:p>
        </p:txBody>
      </p:sp>
      <p:sp>
        <p:nvSpPr>
          <p:cNvPr id="11" name="Rectangle 10">
            <a:extLst>
              <a:ext uri="{FF2B5EF4-FFF2-40B4-BE49-F238E27FC236}">
                <a16:creationId xmlns:a16="http://schemas.microsoft.com/office/drawing/2014/main" id="{AC7B1755-ADBB-5949-84E8-572B7A80514A}"/>
              </a:ext>
            </a:extLst>
          </p:cNvPr>
          <p:cNvSpPr/>
          <p:nvPr/>
        </p:nvSpPr>
        <p:spPr>
          <a:xfrm>
            <a:off x="2795451" y="926215"/>
            <a:ext cx="2440207" cy="707886"/>
          </a:xfrm>
          <a:prstGeom prst="rect">
            <a:avLst/>
          </a:prstGeom>
        </p:spPr>
        <p:txBody>
          <a:bodyPr wrap="squar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13</a:t>
            </a:r>
            <a:br>
              <a:rPr lang="fr-CA" sz="2000">
                <a:solidFill>
                  <a:srgbClr val="FFFFFF"/>
                </a:solidFill>
                <a:latin typeface="Ubuntu" panose="020B0604020202020204" charset="0"/>
              </a:rPr>
            </a:br>
            <a:endParaRPr lang="fr-FR" sz="2000"/>
          </a:p>
        </p:txBody>
      </p:sp>
      <p:pic>
        <p:nvPicPr>
          <p:cNvPr id="2" name="Image 1">
            <a:hlinkClick r:id="rId12"/>
            <a:extLst>
              <a:ext uri="{FF2B5EF4-FFF2-40B4-BE49-F238E27FC236}">
                <a16:creationId xmlns:a16="http://schemas.microsoft.com/office/drawing/2014/main" id="{CC3D1809-07E8-414E-AE38-C42BE34ECB4C}"/>
              </a:ext>
            </a:extLst>
          </p:cNvPr>
          <p:cNvPicPr>
            <a:picLocks noChangeAspect="1"/>
          </p:cNvPicPr>
          <p:nvPr/>
        </p:nvPicPr>
        <p:blipFill>
          <a:blip r:embed="rId13"/>
          <a:stretch>
            <a:fillRect/>
          </a:stretch>
        </p:blipFill>
        <p:spPr>
          <a:xfrm>
            <a:off x="5868893" y="4626596"/>
            <a:ext cx="2857501" cy="1609726"/>
          </a:xfrm>
          <a:prstGeom prst="rect">
            <a:avLst/>
          </a:prstGeom>
          <a:ln>
            <a:solidFill>
              <a:schemeClr val="accent1"/>
            </a:solidFill>
          </a:ln>
        </p:spPr>
      </p:pic>
      <p:sp>
        <p:nvSpPr>
          <p:cNvPr id="3" name="ZoneTexte 2">
            <a:extLst>
              <a:ext uri="{FF2B5EF4-FFF2-40B4-BE49-F238E27FC236}">
                <a16:creationId xmlns:a16="http://schemas.microsoft.com/office/drawing/2014/main" id="{DF679B4F-0F9A-3D46-98C6-5965CEE95A70}"/>
              </a:ext>
            </a:extLst>
          </p:cNvPr>
          <p:cNvSpPr txBox="1"/>
          <p:nvPr/>
        </p:nvSpPr>
        <p:spPr>
          <a:xfrm>
            <a:off x="7445829" y="757646"/>
            <a:ext cx="0" cy="0"/>
          </a:xfrm>
          <a:prstGeom prst="rect">
            <a:avLst/>
          </a:prstGeom>
          <a:noFill/>
        </p:spPr>
        <p:txBody>
          <a:bodyPr wrap="none" lIns="0" tIns="0" rIns="0" bIns="0" rtlCol="0" anchor="t" anchorCtr="0">
            <a:noAutofit/>
          </a:bodyPr>
          <a:lstStyle/>
          <a:p>
            <a:pPr algn="l"/>
            <a:endParaRPr lang="fr-FR" sz="1100" err="1">
              <a:latin typeface="Ubuntu" panose="020B0504030602030204" pitchFamily="34" charset="0"/>
            </a:endParaRPr>
          </a:p>
        </p:txBody>
      </p:sp>
    </p:spTree>
    <p:extLst>
      <p:ext uri="{BB962C8B-B14F-4D97-AF65-F5344CB8AC3E}">
        <p14:creationId xmlns:p14="http://schemas.microsoft.com/office/powerpoint/2010/main" val="40199714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7D1770E-4EC2-554D-B78C-DF3265924B52}"/>
              </a:ext>
            </a:extLst>
          </p:cNvPr>
          <p:cNvSpPr/>
          <p:nvPr/>
        </p:nvSpPr>
        <p:spPr>
          <a:xfrm>
            <a:off x="0" y="864521"/>
            <a:ext cx="12192000" cy="412956"/>
          </a:xfrm>
          <a:prstGeom prst="rect">
            <a:avLst/>
          </a:prstGeom>
          <a:gradFill>
            <a:gsLst>
              <a:gs pos="100000">
                <a:schemeClr val="bg1"/>
              </a:gs>
              <a:gs pos="0">
                <a:schemeClr val="bg2">
                  <a:lumMod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r>
              <a:rPr lang="fr-CA">
                <a:solidFill>
                  <a:schemeClr val="accent5"/>
                </a:solidFill>
                <a:latin typeface="Viga" panose="020B0800030000020004" pitchFamily="34" charset="77"/>
              </a:rPr>
              <a:t>Collaboration école-famille</a:t>
            </a:r>
          </a:p>
        </p:txBody>
      </p:sp>
      <p:sp>
        <p:nvSpPr>
          <p:cNvPr id="2" name="Rectangle 1">
            <a:extLst>
              <a:ext uri="{FF2B5EF4-FFF2-40B4-BE49-F238E27FC236}">
                <a16:creationId xmlns:a16="http://schemas.microsoft.com/office/drawing/2014/main" id="{071D5066-7109-6348-A2AF-4F7F10DAF936}"/>
              </a:ext>
            </a:extLst>
          </p:cNvPr>
          <p:cNvSpPr/>
          <p:nvPr/>
        </p:nvSpPr>
        <p:spPr>
          <a:xfrm>
            <a:off x="372414" y="170492"/>
            <a:ext cx="7319088" cy="676800"/>
          </a:xfrm>
          <a:prstGeom prst="rect">
            <a:avLst/>
          </a:prstGeom>
        </p:spPr>
        <p:txBody>
          <a:bodyPr wrap="square" lIns="0" tIns="0" rIns="0" bIns="0">
            <a:spAutoFit/>
          </a:bodyPr>
          <a:lstStyle/>
          <a:p>
            <a:r>
              <a:rPr lang="fr-CA" sz="4400">
                <a:solidFill>
                  <a:schemeClr val="accent2"/>
                </a:solidFill>
                <a:latin typeface="Caveat" pitchFamily="2" charset="0"/>
              </a:rPr>
              <a:t>Relation avec la famille</a:t>
            </a:r>
          </a:p>
        </p:txBody>
      </p:sp>
      <p:sp>
        <p:nvSpPr>
          <p:cNvPr id="5" name="Rectangle 4">
            <a:extLst>
              <a:ext uri="{FF2B5EF4-FFF2-40B4-BE49-F238E27FC236}">
                <a16:creationId xmlns:a16="http://schemas.microsoft.com/office/drawing/2014/main" id="{5FD8557F-361D-AE42-9C4D-4603493437DB}"/>
              </a:ext>
            </a:extLst>
          </p:cNvPr>
          <p:cNvSpPr/>
          <p:nvPr/>
        </p:nvSpPr>
        <p:spPr>
          <a:xfrm>
            <a:off x="363795" y="1395464"/>
            <a:ext cx="5455114" cy="1354217"/>
          </a:xfrm>
          <a:prstGeom prst="rect">
            <a:avLst/>
          </a:prstGeom>
        </p:spPr>
        <p:txBody>
          <a:bodyPr wrap="square" lIns="0" tIns="0" rIns="0" bIns="0" anchor="t">
            <a:spAutoFit/>
          </a:bodyPr>
          <a:lstStyle/>
          <a:p>
            <a:pPr algn="just"/>
            <a:r>
              <a:rPr lang="fr-CA" sz="1100">
                <a:solidFill>
                  <a:schemeClr val="accent6"/>
                </a:solidFill>
                <a:latin typeface="Ubuntu"/>
              </a:rPr>
              <a:t>L’apprentissage à distance ouvre une fenêtre en temps réel sur la classe pour le(s) parent(s) ou le tuteur(-</a:t>
            </a:r>
            <a:r>
              <a:rPr lang="fr-CA" sz="1100" err="1">
                <a:solidFill>
                  <a:schemeClr val="accent6"/>
                </a:solidFill>
                <a:latin typeface="Ubuntu"/>
              </a:rPr>
              <a:t>trice</a:t>
            </a:r>
            <a:r>
              <a:rPr lang="fr-CA" sz="1100">
                <a:solidFill>
                  <a:schemeClr val="accent6"/>
                </a:solidFill>
                <a:latin typeface="Ubuntu"/>
              </a:rPr>
              <a:t>). Cette situation est nouvelle pour l’enseignant(e), pour l’élève, mais aussi pour le parent. Les trois doivent apprendre à gérer cette nouvelle réalité. L’enseignant(e) aura à susciter davantage la collaboration des parents et à construire cette collaboration en plus de traiter d’un certain nombre de sujets propres à ce contexte. Il ou elle devra jongler avec des enjeux légaux (enregistrement et visionnement des cours à distance), affirmer ses actes professionnels et « éduquer » certains parents à agir de façon éthique.</a:t>
            </a:r>
          </a:p>
        </p:txBody>
      </p:sp>
      <p:sp>
        <p:nvSpPr>
          <p:cNvPr id="8" name="Rectangle : avec coin rogné 7">
            <a:extLst>
              <a:ext uri="{FF2B5EF4-FFF2-40B4-BE49-F238E27FC236}">
                <a16:creationId xmlns:a16="http://schemas.microsoft.com/office/drawing/2014/main" id="{54BDC307-7649-1A42-88FC-FC3C9BD8238B}"/>
              </a:ext>
            </a:extLst>
          </p:cNvPr>
          <p:cNvSpPr/>
          <p:nvPr/>
        </p:nvSpPr>
        <p:spPr>
          <a:xfrm>
            <a:off x="357729" y="3293483"/>
            <a:ext cx="2124214" cy="1500185"/>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ctr"/>
          <a:lstStyle/>
          <a:p>
            <a:r>
              <a:rPr lang="fr-CA" sz="1600">
                <a:solidFill>
                  <a:schemeClr val="bg1"/>
                </a:solidFill>
                <a:latin typeface="Viga" panose="020B0800030000020004" pitchFamily="34" charset="77"/>
              </a:rPr>
              <a:t>Favoriser le sentiment d’efficacité </a:t>
            </a:r>
          </a:p>
          <a:p>
            <a:r>
              <a:rPr lang="fr-CA" sz="1600">
                <a:solidFill>
                  <a:schemeClr val="bg1"/>
                </a:solidFill>
                <a:latin typeface="Viga" panose="020B0800030000020004" pitchFamily="34" charset="77"/>
              </a:rPr>
              <a:t>personnelle </a:t>
            </a:r>
          </a:p>
          <a:p>
            <a:r>
              <a:rPr lang="fr-CA" sz="1600">
                <a:solidFill>
                  <a:schemeClr val="bg1"/>
                </a:solidFill>
                <a:latin typeface="Viga" panose="020B0800030000020004" pitchFamily="34" charset="77"/>
              </a:rPr>
              <a:t>de tous et chacun !</a:t>
            </a:r>
          </a:p>
          <a:p>
            <a:pPr algn="ctr"/>
            <a:endParaRPr lang="fr-CA" sz="1600"/>
          </a:p>
        </p:txBody>
      </p:sp>
      <p:pic>
        <p:nvPicPr>
          <p:cNvPr id="17" name="Image 16">
            <a:extLst>
              <a:ext uri="{FF2B5EF4-FFF2-40B4-BE49-F238E27FC236}">
                <a16:creationId xmlns:a16="http://schemas.microsoft.com/office/drawing/2014/main" id="{9C840804-D7B2-6843-BBFD-2C139ED62DC3}"/>
              </a:ext>
            </a:extLst>
          </p:cNvPr>
          <p:cNvPicPr>
            <a:picLocks noChangeAspect="1"/>
          </p:cNvPicPr>
          <p:nvPr/>
        </p:nvPicPr>
        <p:blipFill rotWithShape="1">
          <a:blip r:embed="rId3">
            <a:extLst>
              <a:ext uri="{28A0092B-C50C-407E-A947-70E740481C1C}">
                <a14:useLocalDpi xmlns:a14="http://schemas.microsoft.com/office/drawing/2010/main" val="0"/>
              </a:ext>
            </a:extLst>
          </a:blip>
          <a:srcRect l="3431" t="69812" r="24184" b="-6088"/>
          <a:stretch/>
        </p:blipFill>
        <p:spPr>
          <a:xfrm>
            <a:off x="6151419" y="0"/>
            <a:ext cx="6040582" cy="3096608"/>
          </a:xfrm>
          <a:prstGeom prst="rect">
            <a:avLst/>
          </a:prstGeom>
        </p:spPr>
      </p:pic>
      <p:sp>
        <p:nvSpPr>
          <p:cNvPr id="23" name="Bulle rectangulaire 22">
            <a:extLst>
              <a:ext uri="{FF2B5EF4-FFF2-40B4-BE49-F238E27FC236}">
                <a16:creationId xmlns:a16="http://schemas.microsoft.com/office/drawing/2014/main" id="{EEA54C5A-06EC-0F40-9B0E-1BFA28A48BB6}"/>
              </a:ext>
            </a:extLst>
          </p:cNvPr>
          <p:cNvSpPr/>
          <p:nvPr/>
        </p:nvSpPr>
        <p:spPr>
          <a:xfrm>
            <a:off x="8884481" y="2705352"/>
            <a:ext cx="2922296" cy="914400"/>
          </a:xfrm>
          <a:prstGeom prst="wedgeRectCallout">
            <a:avLst>
              <a:gd name="adj1" fmla="val -33581"/>
              <a:gd name="adj2" fmla="val 64534"/>
            </a:avLst>
          </a:prstGeom>
          <a:noFill/>
          <a:ln w="19050">
            <a:gradFill>
              <a:gsLst>
                <a:gs pos="0">
                  <a:schemeClr val="bg1"/>
                </a:gs>
                <a:gs pos="79000">
                  <a:schemeClr val="accent6">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0000" rIns="0" bIns="144000" rtlCol="0" anchor="ctr"/>
          <a:lstStyle/>
          <a:p>
            <a:r>
              <a:rPr lang="fr-CA" sz="1100" b="1" i="1">
                <a:solidFill>
                  <a:schemeClr val="accent4"/>
                </a:solidFill>
                <a:latin typeface="Ubuntu" panose="020B0504030602030204" pitchFamily="34" charset="0"/>
              </a:rPr>
              <a:t>Lorsqu’on me présente un </a:t>
            </a:r>
          </a:p>
          <a:p>
            <a:r>
              <a:rPr lang="fr-CA" sz="1100" b="1" i="1">
                <a:solidFill>
                  <a:schemeClr val="accent4"/>
                </a:solidFill>
                <a:latin typeface="Ubuntu" panose="020B0504030602030204" pitchFamily="34" charset="0"/>
              </a:rPr>
              <a:t>avis professionnel appuyé par des faits...</a:t>
            </a:r>
          </a:p>
          <a:p>
            <a:endParaRPr lang="fr-CA" sz="1100" b="1" i="1">
              <a:solidFill>
                <a:schemeClr val="accent4"/>
              </a:solidFill>
              <a:latin typeface="Ubuntu" panose="020B0504030602030204" pitchFamily="34" charset="0"/>
            </a:endParaRPr>
          </a:p>
          <a:p>
            <a:r>
              <a:rPr lang="fr-CA" sz="1100" b="1" i="1">
                <a:solidFill>
                  <a:schemeClr val="accent5"/>
                </a:solidFill>
                <a:latin typeface="Ubuntu" panose="020B0504030602030204" pitchFamily="34" charset="0"/>
              </a:rPr>
              <a:t>Je comprends mieux la situation.</a:t>
            </a:r>
          </a:p>
        </p:txBody>
      </p:sp>
      <p:pic>
        <p:nvPicPr>
          <p:cNvPr id="27" name="Graphique 26">
            <a:extLst>
              <a:ext uri="{FF2B5EF4-FFF2-40B4-BE49-F238E27FC236}">
                <a16:creationId xmlns:a16="http://schemas.microsoft.com/office/drawing/2014/main" id="{0A13D796-8CDA-BF4B-BCD9-F1D78E8421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3132" b="13132"/>
          <a:stretch/>
        </p:blipFill>
        <p:spPr>
          <a:xfrm>
            <a:off x="5936162" y="0"/>
            <a:ext cx="2674630" cy="2175164"/>
          </a:xfrm>
          <a:prstGeom prst="rect">
            <a:avLst/>
          </a:prstGeom>
        </p:spPr>
      </p:pic>
      <p:sp>
        <p:nvSpPr>
          <p:cNvPr id="32" name="Rectangle 31">
            <a:extLst>
              <a:ext uri="{FF2B5EF4-FFF2-40B4-BE49-F238E27FC236}">
                <a16:creationId xmlns:a16="http://schemas.microsoft.com/office/drawing/2014/main" id="{E8FA8018-5767-3246-B5B3-4B329DEE9033}"/>
              </a:ext>
            </a:extLst>
          </p:cNvPr>
          <p:cNvSpPr/>
          <p:nvPr/>
        </p:nvSpPr>
        <p:spPr>
          <a:xfrm>
            <a:off x="6776369" y="583151"/>
            <a:ext cx="4906536" cy="1107996"/>
          </a:xfrm>
          <a:prstGeom prst="rect">
            <a:avLst/>
          </a:prstGeom>
        </p:spPr>
        <p:txBody>
          <a:bodyPr wrap="square" lIns="0" tIns="0" rIns="0" bIns="0">
            <a:spAutoFit/>
          </a:bodyPr>
          <a:lstStyle/>
          <a:p>
            <a:pPr algn="r"/>
            <a:r>
              <a:rPr lang="fr-CA" sz="2400">
                <a:solidFill>
                  <a:schemeClr val="bg1"/>
                </a:solidFill>
                <a:latin typeface="Viga" panose="020B0800030000020004" pitchFamily="34" charset="77"/>
              </a:rPr>
              <a:t>C’est en discutant </a:t>
            </a:r>
          </a:p>
          <a:p>
            <a:pPr algn="r"/>
            <a:r>
              <a:rPr lang="fr-CA" sz="2400">
                <a:solidFill>
                  <a:schemeClr val="bg1"/>
                </a:solidFill>
                <a:latin typeface="Viga" panose="020B0800030000020004" pitchFamily="34" charset="77"/>
              </a:rPr>
              <a:t>que l’on s’aide </a:t>
            </a:r>
          </a:p>
          <a:p>
            <a:pPr algn="r"/>
            <a:r>
              <a:rPr lang="fr-CA" sz="2400">
                <a:solidFill>
                  <a:schemeClr val="bg1"/>
                </a:solidFill>
                <a:latin typeface="Viga" panose="020B0800030000020004" pitchFamily="34" charset="77"/>
              </a:rPr>
              <a:t>mutuellement !</a:t>
            </a:r>
          </a:p>
        </p:txBody>
      </p:sp>
      <p:sp>
        <p:nvSpPr>
          <p:cNvPr id="42" name="Bulle rectangulaire 41">
            <a:extLst>
              <a:ext uri="{FF2B5EF4-FFF2-40B4-BE49-F238E27FC236}">
                <a16:creationId xmlns:a16="http://schemas.microsoft.com/office/drawing/2014/main" id="{F512E315-D622-F34E-ACA4-81A8707A3625}"/>
              </a:ext>
            </a:extLst>
          </p:cNvPr>
          <p:cNvSpPr/>
          <p:nvPr/>
        </p:nvSpPr>
        <p:spPr>
          <a:xfrm>
            <a:off x="2660073" y="3227090"/>
            <a:ext cx="3057998" cy="914400"/>
          </a:xfrm>
          <a:prstGeom prst="wedgeRectCallout">
            <a:avLst>
              <a:gd name="adj1" fmla="val 33746"/>
              <a:gd name="adj2" fmla="val 63315"/>
            </a:avLst>
          </a:prstGeom>
          <a:noFill/>
          <a:ln w="19050">
            <a:gradFill>
              <a:gsLst>
                <a:gs pos="0">
                  <a:schemeClr val="bg1"/>
                </a:gs>
                <a:gs pos="79000">
                  <a:schemeClr val="accent6">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0000" bIns="108000" rtlCol="0" anchor="ctr"/>
          <a:lstStyle/>
          <a:p>
            <a:r>
              <a:rPr lang="fr-CA" sz="1100" b="1" i="1">
                <a:solidFill>
                  <a:schemeClr val="accent4"/>
                </a:solidFill>
                <a:latin typeface="Ubuntu" panose="020B0504030602030204" pitchFamily="34" charset="0"/>
              </a:rPr>
              <a:t>Lorsque je sais pourquoi... Lorsque </a:t>
            </a:r>
            <a:br>
              <a:rPr lang="fr-CA" sz="1100" b="1" i="1">
                <a:solidFill>
                  <a:schemeClr val="accent4"/>
                </a:solidFill>
                <a:latin typeface="Ubuntu" panose="020B0504030602030204" pitchFamily="34" charset="0"/>
              </a:rPr>
            </a:br>
            <a:r>
              <a:rPr lang="fr-CA" sz="1100" b="1" i="1">
                <a:solidFill>
                  <a:schemeClr val="accent4"/>
                </a:solidFill>
                <a:latin typeface="Ubuntu" panose="020B0504030602030204" pitchFamily="34" charset="0"/>
              </a:rPr>
              <a:t>je sais ce que l’on attend de moi...</a:t>
            </a:r>
          </a:p>
          <a:p>
            <a:endParaRPr lang="fr-CA" sz="1100" b="1" i="1">
              <a:solidFill>
                <a:schemeClr val="accent5"/>
              </a:solidFill>
              <a:latin typeface="Ubuntu" panose="020B0504030602030204" pitchFamily="34" charset="0"/>
            </a:endParaRPr>
          </a:p>
          <a:p>
            <a:r>
              <a:rPr lang="fr-CA" sz="1100" b="1" i="1">
                <a:solidFill>
                  <a:schemeClr val="accent5"/>
                </a:solidFill>
                <a:latin typeface="Ubuntu" panose="020B0504030602030204" pitchFamily="34" charset="0"/>
              </a:rPr>
              <a:t>Je peux mieux soutenir mon enfant.</a:t>
            </a:r>
          </a:p>
        </p:txBody>
      </p:sp>
      <p:sp>
        <p:nvSpPr>
          <p:cNvPr id="44" name="Bulle rectangulaire 43">
            <a:extLst>
              <a:ext uri="{FF2B5EF4-FFF2-40B4-BE49-F238E27FC236}">
                <a16:creationId xmlns:a16="http://schemas.microsoft.com/office/drawing/2014/main" id="{46DFCA7A-D36C-3F4F-85FB-2C4E3A7C7087}"/>
              </a:ext>
            </a:extLst>
          </p:cNvPr>
          <p:cNvSpPr/>
          <p:nvPr/>
        </p:nvSpPr>
        <p:spPr>
          <a:xfrm>
            <a:off x="2679818" y="4282185"/>
            <a:ext cx="3299742" cy="882286"/>
          </a:xfrm>
          <a:prstGeom prst="wedgeRectCallout">
            <a:avLst>
              <a:gd name="adj1" fmla="val 33746"/>
              <a:gd name="adj2" fmla="val 63315"/>
            </a:avLst>
          </a:prstGeom>
          <a:noFill/>
          <a:ln w="19050">
            <a:gradFill>
              <a:gsLst>
                <a:gs pos="0">
                  <a:schemeClr val="bg1"/>
                </a:gs>
                <a:gs pos="79000">
                  <a:schemeClr val="accent6">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0000" bIns="108000" rtlCol="0" anchor="ctr"/>
          <a:lstStyle/>
          <a:p>
            <a:r>
              <a:rPr lang="fr-CA" sz="1100" b="1" i="1">
                <a:solidFill>
                  <a:schemeClr val="accent4"/>
                </a:solidFill>
                <a:latin typeface="Ubuntu" panose="020B0504030602030204" pitchFamily="34" charset="0"/>
              </a:rPr>
              <a:t>Lorsque l’enseignant(e) agit de manière professionnelle avec mon enfant…</a:t>
            </a:r>
          </a:p>
          <a:p>
            <a:endParaRPr lang="fr-CA" sz="1100" b="1" i="1">
              <a:solidFill>
                <a:schemeClr val="accent4"/>
              </a:solidFill>
              <a:latin typeface="Ubuntu" panose="020B0504030602030204" pitchFamily="34" charset="0"/>
            </a:endParaRPr>
          </a:p>
          <a:p>
            <a:r>
              <a:rPr lang="fr-CA" sz="1100" b="1" i="1">
                <a:solidFill>
                  <a:schemeClr val="accent5"/>
                </a:solidFill>
                <a:latin typeface="Ubuntu" panose="020B0504030602030204" pitchFamily="34" charset="0"/>
              </a:rPr>
              <a:t>J’appuie l’enseignant(e).</a:t>
            </a:r>
          </a:p>
        </p:txBody>
      </p:sp>
      <p:sp>
        <p:nvSpPr>
          <p:cNvPr id="45" name="Bulle rectangulaire 44">
            <a:extLst>
              <a:ext uri="{FF2B5EF4-FFF2-40B4-BE49-F238E27FC236}">
                <a16:creationId xmlns:a16="http://schemas.microsoft.com/office/drawing/2014/main" id="{05B85A7B-76E2-EC42-A03F-280D6BC3DEC4}"/>
              </a:ext>
            </a:extLst>
          </p:cNvPr>
          <p:cNvSpPr/>
          <p:nvPr/>
        </p:nvSpPr>
        <p:spPr>
          <a:xfrm>
            <a:off x="8880764" y="3878596"/>
            <a:ext cx="2922296" cy="914400"/>
          </a:xfrm>
          <a:prstGeom prst="wedgeRectCallout">
            <a:avLst>
              <a:gd name="adj1" fmla="val -33581"/>
              <a:gd name="adj2" fmla="val 64534"/>
            </a:avLst>
          </a:prstGeom>
          <a:noFill/>
          <a:ln w="19050">
            <a:gradFill>
              <a:gsLst>
                <a:gs pos="0">
                  <a:schemeClr val="bg1"/>
                </a:gs>
                <a:gs pos="79000">
                  <a:schemeClr val="accent6">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0000" rIns="0" bIns="144000" rtlCol="0" anchor="ctr"/>
          <a:lstStyle/>
          <a:p>
            <a:r>
              <a:rPr lang="fr-CA" sz="1100" b="1" i="1">
                <a:solidFill>
                  <a:schemeClr val="accent4"/>
                </a:solidFill>
                <a:latin typeface="Ubuntu" panose="020B0504030602030204" pitchFamily="34" charset="0"/>
              </a:rPr>
              <a:t>Lorsque je suis informé(e) </a:t>
            </a:r>
            <a:br>
              <a:rPr lang="fr-CA" sz="1100" b="1" i="1">
                <a:solidFill>
                  <a:schemeClr val="accent4"/>
                </a:solidFill>
                <a:latin typeface="Ubuntu" panose="020B0504030602030204" pitchFamily="34" charset="0"/>
              </a:rPr>
            </a:br>
            <a:r>
              <a:rPr lang="fr-CA" sz="1100" b="1" i="1">
                <a:solidFill>
                  <a:schemeClr val="accent4"/>
                </a:solidFill>
                <a:latin typeface="Ubuntu" panose="020B0504030602030204" pitchFamily="34" charset="0"/>
              </a:rPr>
              <a:t>au fur et à mesure...</a:t>
            </a:r>
          </a:p>
          <a:p>
            <a:endParaRPr lang="fr-CA" sz="1100" b="1" i="1">
              <a:solidFill>
                <a:schemeClr val="accent4"/>
              </a:solidFill>
              <a:latin typeface="Ubuntu" panose="020B0504030602030204" pitchFamily="34" charset="0"/>
            </a:endParaRPr>
          </a:p>
          <a:p>
            <a:r>
              <a:rPr lang="fr-CA" sz="1100" b="1" i="1">
                <a:solidFill>
                  <a:schemeClr val="accent5"/>
                </a:solidFill>
                <a:latin typeface="Ubuntu" panose="020B0504030602030204" pitchFamily="34" charset="0"/>
              </a:rPr>
              <a:t>J’interviens rapidement auprès de mon enfant.</a:t>
            </a:r>
          </a:p>
        </p:txBody>
      </p:sp>
      <p:sp>
        <p:nvSpPr>
          <p:cNvPr id="58" name="Rectangle 57">
            <a:extLst>
              <a:ext uri="{FF2B5EF4-FFF2-40B4-BE49-F238E27FC236}">
                <a16:creationId xmlns:a16="http://schemas.microsoft.com/office/drawing/2014/main" id="{38FAFA99-D649-0440-A20C-302606E9364C}"/>
              </a:ext>
            </a:extLst>
          </p:cNvPr>
          <p:cNvSpPr/>
          <p:nvPr/>
        </p:nvSpPr>
        <p:spPr>
          <a:xfrm>
            <a:off x="8180963" y="5035138"/>
            <a:ext cx="4011037" cy="1447856"/>
          </a:xfrm>
          <a:custGeom>
            <a:avLst/>
            <a:gdLst>
              <a:gd name="connsiteX0" fmla="*/ 0 w 3920836"/>
              <a:gd name="connsiteY0" fmla="*/ 0 h 1385454"/>
              <a:gd name="connsiteX1" fmla="*/ 3920836 w 3920836"/>
              <a:gd name="connsiteY1" fmla="*/ 0 h 1385454"/>
              <a:gd name="connsiteX2" fmla="*/ 3920836 w 3920836"/>
              <a:gd name="connsiteY2" fmla="*/ 1385454 h 1385454"/>
              <a:gd name="connsiteX3" fmla="*/ 0 w 3920836"/>
              <a:gd name="connsiteY3" fmla="*/ 1385454 h 1385454"/>
              <a:gd name="connsiteX4" fmla="*/ 0 w 3920836"/>
              <a:gd name="connsiteY4" fmla="*/ 0 h 1385454"/>
              <a:gd name="connsiteX0" fmla="*/ 69273 w 3990109"/>
              <a:gd name="connsiteY0" fmla="*/ 0 h 1385454"/>
              <a:gd name="connsiteX1" fmla="*/ 3990109 w 3990109"/>
              <a:gd name="connsiteY1" fmla="*/ 0 h 1385454"/>
              <a:gd name="connsiteX2" fmla="*/ 3990109 w 3990109"/>
              <a:gd name="connsiteY2" fmla="*/ 1385454 h 1385454"/>
              <a:gd name="connsiteX3" fmla="*/ 0 w 3990109"/>
              <a:gd name="connsiteY3" fmla="*/ 1385454 h 1385454"/>
              <a:gd name="connsiteX4" fmla="*/ 69273 w 3990109"/>
              <a:gd name="connsiteY4" fmla="*/ 0 h 1385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109" h="1385454">
                <a:moveTo>
                  <a:pt x="69273" y="0"/>
                </a:moveTo>
                <a:lnTo>
                  <a:pt x="3990109" y="0"/>
                </a:lnTo>
                <a:lnTo>
                  <a:pt x="3990109" y="1385454"/>
                </a:lnTo>
                <a:lnTo>
                  <a:pt x="0" y="1385454"/>
                </a:lnTo>
                <a:lnTo>
                  <a:pt x="69273"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7" name="Rectangle 56">
            <a:extLst>
              <a:ext uri="{FF2B5EF4-FFF2-40B4-BE49-F238E27FC236}">
                <a16:creationId xmlns:a16="http://schemas.microsoft.com/office/drawing/2014/main" id="{9D4EEF4D-A1F3-E542-AAB7-E456B8E735A1}"/>
              </a:ext>
            </a:extLst>
          </p:cNvPr>
          <p:cNvSpPr/>
          <p:nvPr/>
        </p:nvSpPr>
        <p:spPr>
          <a:xfrm>
            <a:off x="8591797" y="5182845"/>
            <a:ext cx="3241963" cy="1184940"/>
          </a:xfrm>
          <a:prstGeom prst="rect">
            <a:avLst/>
          </a:prstGeom>
        </p:spPr>
        <p:txBody>
          <a:bodyPr wrap="square" lIns="0" tIns="0" rIns="0" bIns="0">
            <a:spAutoFit/>
          </a:bodyPr>
          <a:lstStyle/>
          <a:p>
            <a:pPr lvl="0" algn="just"/>
            <a:r>
              <a:rPr lang="fr-CA" sz="1100">
                <a:solidFill>
                  <a:schemeClr val="bg1"/>
                </a:solidFill>
                <a:latin typeface="Ubuntu" panose="020B0504030602030204" pitchFamily="34" charset="0"/>
              </a:rPr>
              <a:t>Les parents ne sont pas des spécialistes de l’éducation. Certaines actions menées en classe par l’enseignant(e) sont très cohérentes pour un professionnel. Cependant, elles peuvent sembler questionnables pour un parent. Il peut être souhaitable d'expliquer aux parents certains choix faits ou décisions prises.</a:t>
            </a:r>
          </a:p>
        </p:txBody>
      </p:sp>
      <p:pic>
        <p:nvPicPr>
          <p:cNvPr id="29" name="Graphique 28">
            <a:extLst>
              <a:ext uri="{FF2B5EF4-FFF2-40B4-BE49-F238E27FC236}">
                <a16:creationId xmlns:a16="http://schemas.microsoft.com/office/drawing/2014/main" id="{9487C7B7-F607-E44C-BD53-D051BC84743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70" t="-382" r="-3081" b="8446"/>
          <a:stretch/>
        </p:blipFill>
        <p:spPr>
          <a:xfrm>
            <a:off x="5099613" y="2099113"/>
            <a:ext cx="4219981" cy="4396903"/>
          </a:xfrm>
          <a:prstGeom prst="rect">
            <a:avLst/>
          </a:prstGeom>
        </p:spPr>
      </p:pic>
      <p:grpSp>
        <p:nvGrpSpPr>
          <p:cNvPr id="25" name="Groupe 24">
            <a:extLst>
              <a:ext uri="{FF2B5EF4-FFF2-40B4-BE49-F238E27FC236}">
                <a16:creationId xmlns:a16="http://schemas.microsoft.com/office/drawing/2014/main" id="{4905B307-9F83-E241-BF06-49D9F946C85E}"/>
              </a:ext>
            </a:extLst>
          </p:cNvPr>
          <p:cNvGrpSpPr/>
          <p:nvPr/>
        </p:nvGrpSpPr>
        <p:grpSpPr>
          <a:xfrm>
            <a:off x="0" y="6148818"/>
            <a:ext cx="4932218" cy="570481"/>
            <a:chOff x="0" y="6148818"/>
            <a:chExt cx="4932218" cy="570481"/>
          </a:xfrm>
        </p:grpSpPr>
        <p:sp>
          <p:nvSpPr>
            <p:cNvPr id="26" name="Rectangle 25">
              <a:extLst>
                <a:ext uri="{FF2B5EF4-FFF2-40B4-BE49-F238E27FC236}">
                  <a16:creationId xmlns:a16="http://schemas.microsoft.com/office/drawing/2014/main" id="{829BD97C-B5B4-F049-8DD9-ACA1FA6B3154}"/>
                </a:ext>
              </a:extLst>
            </p:cNvPr>
            <p:cNvSpPr/>
            <p:nvPr/>
          </p:nvSpPr>
          <p:spPr>
            <a:xfrm>
              <a:off x="908942" y="6410321"/>
              <a:ext cx="2234586"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13 - Relation avec les parents</a:t>
              </a:r>
            </a:p>
          </p:txBody>
        </p:sp>
        <p:cxnSp>
          <p:nvCxnSpPr>
            <p:cNvPr id="28" name="Connecteur droit 27">
              <a:extLst>
                <a:ext uri="{FF2B5EF4-FFF2-40B4-BE49-F238E27FC236}">
                  <a16:creationId xmlns:a16="http://schemas.microsoft.com/office/drawing/2014/main" id="{4716964C-4CEC-1E45-BF1F-1AB4E6FF4D75}"/>
                </a:ext>
              </a:extLst>
            </p:cNvPr>
            <p:cNvCxnSpPr>
              <a:cxnSpLocks/>
            </p:cNvCxnSpPr>
            <p:nvPr/>
          </p:nvCxnSpPr>
          <p:spPr>
            <a:xfrm>
              <a:off x="3259015" y="6478858"/>
              <a:ext cx="1673203" cy="1610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2C081A21-C5B0-4748-B38E-255ABE89F22A}"/>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35" name="Graphique 34">
              <a:extLst>
                <a:ext uri="{FF2B5EF4-FFF2-40B4-BE49-F238E27FC236}">
                  <a16:creationId xmlns:a16="http://schemas.microsoft.com/office/drawing/2014/main" id="{E3914042-EDAF-AA43-B8A3-93D0B134E84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2047" y="6148818"/>
              <a:ext cx="399337" cy="570481"/>
            </a:xfrm>
            <a:prstGeom prst="rect">
              <a:avLst/>
            </a:prstGeom>
          </p:spPr>
        </p:pic>
      </p:grpSp>
      <p:sp>
        <p:nvSpPr>
          <p:cNvPr id="34" name="ZoneTexte 33">
            <a:extLst>
              <a:ext uri="{FF2B5EF4-FFF2-40B4-BE49-F238E27FC236}">
                <a16:creationId xmlns:a16="http://schemas.microsoft.com/office/drawing/2014/main" id="{C6208C93-0B83-48E4-BB9E-DBB45B46BE61}"/>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
        <p:nvSpPr>
          <p:cNvPr id="36" name="Google Shape;126;p27">
            <a:extLst>
              <a:ext uri="{FF2B5EF4-FFF2-40B4-BE49-F238E27FC236}">
                <a16:creationId xmlns:a16="http://schemas.microsoft.com/office/drawing/2014/main" id="{B4E20E0B-6D0E-4D0B-83F3-4E317373DBCE}"/>
              </a:ext>
            </a:extLst>
          </p:cNvPr>
          <p:cNvSpPr txBox="1"/>
          <p:nvPr/>
        </p:nvSpPr>
        <p:spPr>
          <a:xfrm>
            <a:off x="4701620" y="6378047"/>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2021-07-08</a:t>
            </a:r>
            <a:endParaRPr sz="800">
              <a:solidFill>
                <a:schemeClr val="accent6">
                  <a:lumMod val="20000"/>
                  <a:lumOff val="80000"/>
                </a:schemeClr>
              </a:solidFill>
              <a:latin typeface="Viga"/>
              <a:ea typeface="Viga"/>
              <a:cs typeface="Viga"/>
              <a:sym typeface="Viga"/>
            </a:endParaRPr>
          </a:p>
        </p:txBody>
      </p:sp>
    </p:spTree>
    <p:extLst>
      <p:ext uri="{BB962C8B-B14F-4D97-AF65-F5344CB8AC3E}">
        <p14:creationId xmlns:p14="http://schemas.microsoft.com/office/powerpoint/2010/main" val="20875550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A596809-7A36-9B48-8034-8449418EF844}"/>
              </a:ext>
            </a:extLst>
          </p:cNvPr>
          <p:cNvSpPr/>
          <p:nvPr/>
        </p:nvSpPr>
        <p:spPr>
          <a:xfrm>
            <a:off x="5015346" y="587430"/>
            <a:ext cx="3823853" cy="4129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pPr lvl="0"/>
            <a:r>
              <a:rPr lang="fr-CA">
                <a:latin typeface="Viga"/>
                <a:ea typeface="Viga"/>
                <a:cs typeface="Viga"/>
                <a:sym typeface="Viga"/>
              </a:rPr>
              <a:t>Agir professionnellement</a:t>
            </a:r>
          </a:p>
        </p:txBody>
      </p:sp>
      <p:sp>
        <p:nvSpPr>
          <p:cNvPr id="26" name="Rectangle 25">
            <a:extLst>
              <a:ext uri="{FF2B5EF4-FFF2-40B4-BE49-F238E27FC236}">
                <a16:creationId xmlns:a16="http://schemas.microsoft.com/office/drawing/2014/main" id="{C1E11E5A-59D7-8A48-A039-C8C2AB2B1D0B}"/>
              </a:ext>
            </a:extLst>
          </p:cNvPr>
          <p:cNvSpPr/>
          <p:nvPr/>
        </p:nvSpPr>
        <p:spPr>
          <a:xfrm>
            <a:off x="5379142" y="1118373"/>
            <a:ext cx="3543186" cy="1455591"/>
          </a:xfrm>
          <a:prstGeom prst="rect">
            <a:avLst/>
          </a:prstGeom>
        </p:spPr>
        <p:txBody>
          <a:bodyPr wrap="square" lIns="0" tIns="0" rIns="0" bIns="0">
            <a:spAutoFit/>
          </a:bodyPr>
          <a:lstStyle/>
          <a:p>
            <a:pPr marL="184150" lvl="0" indent="-171450">
              <a:lnSpc>
                <a:spcPct val="115000"/>
              </a:lnSpc>
              <a:spcAft>
                <a:spcPts val="600"/>
              </a:spcAft>
              <a:buClr>
                <a:schemeClr val="dk1"/>
              </a:buClr>
              <a:buSzPct val="100000"/>
              <a:buBlip>
                <a:blip r:embed="rId3">
                  <a:extLst>
                    <a:ext uri="{96DAC541-7B7A-43D3-8B79-37D633B846F1}">
                      <asvg:svgBlip xmlns:asvg="http://schemas.microsoft.com/office/drawing/2016/SVG/main" r:embed="rId4"/>
                    </a:ext>
                  </a:extLst>
                </a:blip>
              </a:buBlip>
            </a:pPr>
            <a:r>
              <a:rPr lang="fr-CA" sz="1100">
                <a:solidFill>
                  <a:schemeClr val="dk1"/>
                </a:solidFill>
                <a:latin typeface="Ubuntu"/>
                <a:ea typeface="Ubuntu"/>
                <a:cs typeface="Ubuntu"/>
                <a:sym typeface="Ubuntu"/>
              </a:rPr>
              <a:t>Être équitable, juste, courtois, poli(e), empathique</a:t>
            </a:r>
          </a:p>
          <a:p>
            <a:pPr marL="184150" lvl="0" indent="-171450">
              <a:lnSpc>
                <a:spcPct val="115000"/>
              </a:lnSpc>
              <a:spcAft>
                <a:spcPts val="600"/>
              </a:spcAft>
              <a:buClr>
                <a:schemeClr val="dk1"/>
              </a:buClr>
              <a:buSzPct val="100000"/>
              <a:buBlip>
                <a:blip r:embed="rId3">
                  <a:extLst>
                    <a:ext uri="{96DAC541-7B7A-43D3-8B79-37D633B846F1}">
                      <asvg:svgBlip xmlns:asvg="http://schemas.microsoft.com/office/drawing/2016/SVG/main" r:embed="rId4"/>
                    </a:ext>
                  </a:extLst>
                </a:blip>
              </a:buBlip>
            </a:pPr>
            <a:r>
              <a:rPr lang="fr-CA" sz="1100">
                <a:solidFill>
                  <a:schemeClr val="dk1"/>
                </a:solidFill>
                <a:latin typeface="Ubuntu"/>
                <a:ea typeface="Ubuntu"/>
                <a:cs typeface="Ubuntu"/>
                <a:sym typeface="Ubuntu"/>
              </a:rPr>
              <a:t>Tempérer mes actions et mes propos </a:t>
            </a:r>
          </a:p>
          <a:p>
            <a:pPr marL="184150" lvl="0" indent="-171450">
              <a:lnSpc>
                <a:spcPct val="115000"/>
              </a:lnSpc>
              <a:spcAft>
                <a:spcPts val="600"/>
              </a:spcAft>
              <a:buClr>
                <a:schemeClr val="dk1"/>
              </a:buClr>
              <a:buSzPct val="100000"/>
              <a:buBlip>
                <a:blip r:embed="rId3">
                  <a:extLst>
                    <a:ext uri="{96DAC541-7B7A-43D3-8B79-37D633B846F1}">
                      <asvg:svgBlip xmlns:asvg="http://schemas.microsoft.com/office/drawing/2016/SVG/main" r:embed="rId4"/>
                    </a:ext>
                  </a:extLst>
                </a:blip>
              </a:buBlip>
            </a:pPr>
            <a:r>
              <a:rPr lang="fr-CA" sz="1100">
                <a:solidFill>
                  <a:schemeClr val="dk1"/>
                </a:solidFill>
                <a:latin typeface="Ubuntu"/>
                <a:ea typeface="Ubuntu"/>
                <a:cs typeface="Ubuntu"/>
                <a:sym typeface="Ubuntu"/>
              </a:rPr>
              <a:t>Utiliser un langage professionnel et un ton modéré</a:t>
            </a:r>
          </a:p>
          <a:p>
            <a:pPr marL="184150" lvl="0" indent="-171450">
              <a:lnSpc>
                <a:spcPct val="115000"/>
              </a:lnSpc>
              <a:spcAft>
                <a:spcPts val="600"/>
              </a:spcAft>
              <a:buClr>
                <a:schemeClr val="dk1"/>
              </a:buClr>
              <a:buSzPct val="100000"/>
              <a:buBlip>
                <a:blip r:embed="rId3">
                  <a:extLst>
                    <a:ext uri="{96DAC541-7B7A-43D3-8B79-37D633B846F1}">
                      <asvg:svgBlip xmlns:asvg="http://schemas.microsoft.com/office/drawing/2016/SVG/main" r:embed="rId4"/>
                    </a:ext>
                  </a:extLst>
                </a:blip>
              </a:buBlip>
            </a:pPr>
            <a:r>
              <a:rPr lang="fr-CA" sz="1100">
                <a:solidFill>
                  <a:schemeClr val="dk1"/>
                </a:solidFill>
                <a:latin typeface="Ubuntu"/>
                <a:ea typeface="Ubuntu"/>
                <a:cs typeface="Ubuntu"/>
                <a:sym typeface="Ubuntu"/>
              </a:rPr>
              <a:t>Garder l’apprentissage des apprenant(e)s au centre de mes décisions</a:t>
            </a:r>
          </a:p>
          <a:p>
            <a:pPr marL="184150" lvl="0" indent="-171450">
              <a:lnSpc>
                <a:spcPct val="115000"/>
              </a:lnSpc>
              <a:buClr>
                <a:schemeClr val="dk1"/>
              </a:buClr>
              <a:buSzPct val="100000"/>
              <a:buBlip>
                <a:blip r:embed="rId3">
                  <a:extLst>
                    <a:ext uri="{96DAC541-7B7A-43D3-8B79-37D633B846F1}">
                      <asvg:svgBlip xmlns:asvg="http://schemas.microsoft.com/office/drawing/2016/SVG/main" r:embed="rId4"/>
                    </a:ext>
                  </a:extLst>
                </a:blip>
              </a:buBlip>
            </a:pPr>
            <a:endParaRPr lang="fr-CA" sz="1100">
              <a:solidFill>
                <a:schemeClr val="dk1"/>
              </a:solidFill>
              <a:latin typeface="Ubuntu"/>
              <a:ea typeface="Ubuntu"/>
              <a:cs typeface="Ubuntu"/>
              <a:sym typeface="Ubuntu"/>
            </a:endParaRPr>
          </a:p>
        </p:txBody>
      </p:sp>
      <p:sp>
        <p:nvSpPr>
          <p:cNvPr id="33" name="Rectangle 32">
            <a:extLst>
              <a:ext uri="{FF2B5EF4-FFF2-40B4-BE49-F238E27FC236}">
                <a16:creationId xmlns:a16="http://schemas.microsoft.com/office/drawing/2014/main" id="{CB18428B-1957-DD46-A1A1-A8E3C9BF4CFC}"/>
              </a:ext>
            </a:extLst>
          </p:cNvPr>
          <p:cNvSpPr/>
          <p:nvPr/>
        </p:nvSpPr>
        <p:spPr>
          <a:xfrm>
            <a:off x="5029200" y="2531726"/>
            <a:ext cx="7162800" cy="4129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pPr lvl="0"/>
            <a:r>
              <a:rPr lang="fr-CA">
                <a:latin typeface="Viga"/>
                <a:ea typeface="Viga"/>
                <a:cs typeface="Viga"/>
                <a:sym typeface="Viga"/>
              </a:rPr>
              <a:t>Documenter et utiliser les données</a:t>
            </a:r>
          </a:p>
        </p:txBody>
      </p:sp>
      <p:sp>
        <p:nvSpPr>
          <p:cNvPr id="34" name="Rectangle 33">
            <a:extLst>
              <a:ext uri="{FF2B5EF4-FFF2-40B4-BE49-F238E27FC236}">
                <a16:creationId xmlns:a16="http://schemas.microsoft.com/office/drawing/2014/main" id="{D64B2237-8597-8C42-B165-B3740C2E408B}"/>
              </a:ext>
            </a:extLst>
          </p:cNvPr>
          <p:cNvSpPr/>
          <p:nvPr/>
        </p:nvSpPr>
        <p:spPr>
          <a:xfrm>
            <a:off x="5392995" y="3076523"/>
            <a:ext cx="4277478" cy="1183978"/>
          </a:xfrm>
          <a:prstGeom prst="rect">
            <a:avLst/>
          </a:prstGeom>
        </p:spPr>
        <p:txBody>
          <a:bodyPr wrap="square" lIns="0" tIns="0" rIns="0" bIns="0">
            <a:spAutoFit/>
          </a:bodyPr>
          <a:lstStyle/>
          <a:p>
            <a:pPr marL="184150" lvl="0" indent="-171450">
              <a:lnSpc>
                <a:spcPct val="115000"/>
              </a:lnSpc>
              <a:spcAft>
                <a:spcPts val="600"/>
              </a:spcAft>
              <a:buClr>
                <a:schemeClr val="dk1"/>
              </a:buClr>
              <a:buSzPct val="100000"/>
              <a:buBlip>
                <a:blip r:embed="rId3">
                  <a:extLst>
                    <a:ext uri="{96DAC541-7B7A-43D3-8B79-37D633B846F1}">
                      <asvg:svgBlip xmlns:asvg="http://schemas.microsoft.com/office/drawing/2016/SVG/main" r:embed="rId4"/>
                    </a:ext>
                  </a:extLst>
                </a:blip>
              </a:buBlip>
            </a:pPr>
            <a:r>
              <a:rPr lang="fr-CA" sz="1100">
                <a:solidFill>
                  <a:schemeClr val="dk1"/>
                </a:solidFill>
                <a:latin typeface="Ubuntu"/>
                <a:ea typeface="Ubuntu"/>
                <a:cs typeface="Ubuntu"/>
                <a:sym typeface="Ubuntu"/>
              </a:rPr>
              <a:t>Répertorier les données fournies par l’ENA</a:t>
            </a:r>
          </a:p>
          <a:p>
            <a:pPr marL="184150" lvl="0" indent="-171450">
              <a:lnSpc>
                <a:spcPct val="115000"/>
              </a:lnSpc>
              <a:spcAft>
                <a:spcPts val="600"/>
              </a:spcAft>
              <a:buClr>
                <a:schemeClr val="dk1"/>
              </a:buClr>
              <a:buSzPct val="100000"/>
              <a:buBlip>
                <a:blip r:embed="rId3">
                  <a:extLst>
                    <a:ext uri="{96DAC541-7B7A-43D3-8B79-37D633B846F1}">
                      <asvg:svgBlip xmlns:asvg="http://schemas.microsoft.com/office/drawing/2016/SVG/main" r:embed="rId4"/>
                    </a:ext>
                  </a:extLst>
                </a:blip>
              </a:buBlip>
            </a:pPr>
            <a:r>
              <a:rPr lang="fr-CA" sz="1100">
                <a:solidFill>
                  <a:schemeClr val="dk1"/>
                </a:solidFill>
                <a:latin typeface="Ubuntu"/>
                <a:ea typeface="Ubuntu"/>
                <a:cs typeface="Ubuntu"/>
                <a:sym typeface="Ubuntu"/>
              </a:rPr>
              <a:t>Choisir les traces, les observations, les productions et les </a:t>
            </a:r>
            <a:br>
              <a:rPr lang="fr-CA" sz="1100">
                <a:solidFill>
                  <a:schemeClr val="dk1"/>
                </a:solidFill>
                <a:latin typeface="Ubuntu"/>
                <a:ea typeface="Ubuntu"/>
                <a:cs typeface="Ubuntu"/>
                <a:sym typeface="Ubuntu"/>
              </a:rPr>
            </a:br>
            <a:r>
              <a:rPr lang="fr-CA" sz="1100">
                <a:solidFill>
                  <a:schemeClr val="dk1"/>
                </a:solidFill>
                <a:latin typeface="Ubuntu"/>
                <a:ea typeface="Ubuntu"/>
                <a:cs typeface="Ubuntu"/>
                <a:sym typeface="Ubuntu"/>
              </a:rPr>
              <a:t>conversations à conserver </a:t>
            </a:r>
          </a:p>
          <a:p>
            <a:pPr marL="184150" lvl="0" indent="-171450">
              <a:lnSpc>
                <a:spcPct val="115000"/>
              </a:lnSpc>
              <a:spcAft>
                <a:spcPts val="600"/>
              </a:spcAft>
              <a:buClr>
                <a:schemeClr val="dk1"/>
              </a:buClr>
              <a:buSzPct val="100000"/>
              <a:buBlip>
                <a:blip r:embed="rId3">
                  <a:extLst>
                    <a:ext uri="{96DAC541-7B7A-43D3-8B79-37D633B846F1}">
                      <asvg:svgBlip xmlns:asvg="http://schemas.microsoft.com/office/drawing/2016/SVG/main" r:embed="rId4"/>
                    </a:ext>
                  </a:extLst>
                </a:blip>
              </a:buBlip>
            </a:pPr>
            <a:r>
              <a:rPr lang="fr-CA" sz="1100">
                <a:solidFill>
                  <a:schemeClr val="dk1"/>
                </a:solidFill>
                <a:latin typeface="Ubuntu"/>
                <a:ea typeface="Ubuntu"/>
                <a:cs typeface="Ubuntu"/>
                <a:sym typeface="Ubuntu"/>
              </a:rPr>
              <a:t>Formuler une opinion professionnelle basée sur les données</a:t>
            </a:r>
          </a:p>
          <a:p>
            <a:pPr marL="184150" lvl="0" indent="-171450">
              <a:lnSpc>
                <a:spcPct val="115000"/>
              </a:lnSpc>
              <a:spcAft>
                <a:spcPts val="600"/>
              </a:spcAft>
              <a:buClr>
                <a:schemeClr val="dk1"/>
              </a:buClr>
              <a:buSzPct val="100000"/>
              <a:buBlip>
                <a:blip r:embed="rId3">
                  <a:extLst>
                    <a:ext uri="{96DAC541-7B7A-43D3-8B79-37D633B846F1}">
                      <asvg:svgBlip xmlns:asvg="http://schemas.microsoft.com/office/drawing/2016/SVG/main" r:embed="rId4"/>
                    </a:ext>
                  </a:extLst>
                </a:blip>
              </a:buBlip>
            </a:pPr>
            <a:r>
              <a:rPr lang="fr-CA" sz="1100">
                <a:solidFill>
                  <a:schemeClr val="dk1"/>
                </a:solidFill>
                <a:latin typeface="Ubuntu"/>
                <a:ea typeface="Ubuntu"/>
                <a:cs typeface="Ubuntu"/>
                <a:sym typeface="Ubuntu"/>
              </a:rPr>
              <a:t>Présenter l’opinion professionnelle et les données aux parents</a:t>
            </a:r>
          </a:p>
        </p:txBody>
      </p:sp>
      <p:sp>
        <p:nvSpPr>
          <p:cNvPr id="35" name="Rectangle 34">
            <a:extLst>
              <a:ext uri="{FF2B5EF4-FFF2-40B4-BE49-F238E27FC236}">
                <a16:creationId xmlns:a16="http://schemas.microsoft.com/office/drawing/2014/main" id="{DF66FFBC-3D1E-5945-9137-10DAFCE88D65}"/>
              </a:ext>
            </a:extLst>
          </p:cNvPr>
          <p:cNvSpPr/>
          <p:nvPr/>
        </p:nvSpPr>
        <p:spPr>
          <a:xfrm>
            <a:off x="5029200" y="4499069"/>
            <a:ext cx="7162800" cy="4129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pPr lvl="0"/>
            <a:r>
              <a:rPr lang="fr-CA">
                <a:latin typeface="Viga"/>
                <a:ea typeface="Viga"/>
                <a:cs typeface="Viga"/>
                <a:sym typeface="Viga"/>
              </a:rPr>
              <a:t>Communiquer et garder des traces </a:t>
            </a:r>
          </a:p>
        </p:txBody>
      </p:sp>
      <p:sp>
        <p:nvSpPr>
          <p:cNvPr id="36" name="Rectangle 35">
            <a:extLst>
              <a:ext uri="{FF2B5EF4-FFF2-40B4-BE49-F238E27FC236}">
                <a16:creationId xmlns:a16="http://schemas.microsoft.com/office/drawing/2014/main" id="{A4E7ED4C-D77F-B347-9F4B-4466BD4DF56C}"/>
              </a:ext>
            </a:extLst>
          </p:cNvPr>
          <p:cNvSpPr/>
          <p:nvPr/>
        </p:nvSpPr>
        <p:spPr>
          <a:xfrm>
            <a:off x="5392995" y="5030011"/>
            <a:ext cx="4222060" cy="844142"/>
          </a:xfrm>
          <a:prstGeom prst="rect">
            <a:avLst/>
          </a:prstGeom>
        </p:spPr>
        <p:txBody>
          <a:bodyPr wrap="square" lIns="0" tIns="0" rIns="0" bIns="0">
            <a:spAutoFit/>
          </a:bodyPr>
          <a:lstStyle/>
          <a:p>
            <a:pPr marL="184150" lvl="0" indent="-171450">
              <a:lnSpc>
                <a:spcPct val="115000"/>
              </a:lnSpc>
              <a:spcAft>
                <a:spcPts val="600"/>
              </a:spcAft>
              <a:buClr>
                <a:schemeClr val="dk1"/>
              </a:buClr>
              <a:buSzPct val="100000"/>
              <a:buBlip>
                <a:blip r:embed="rId3">
                  <a:extLst>
                    <a:ext uri="{96DAC541-7B7A-43D3-8B79-37D633B846F1}">
                      <asvg:svgBlip xmlns:asvg="http://schemas.microsoft.com/office/drawing/2016/SVG/main" r:embed="rId4"/>
                    </a:ext>
                  </a:extLst>
                </a:blip>
              </a:buBlip>
            </a:pPr>
            <a:r>
              <a:rPr lang="fr-CA" sz="1100">
                <a:solidFill>
                  <a:schemeClr val="dk1"/>
                </a:solidFill>
                <a:latin typeface="Ubuntu"/>
                <a:ea typeface="Ubuntu"/>
                <a:cs typeface="Ubuntu"/>
                <a:sym typeface="Ubuntu"/>
              </a:rPr>
              <a:t>Avoir une voie de communication simple </a:t>
            </a:r>
            <a:br>
              <a:rPr lang="fr-CA" sz="1100">
                <a:solidFill>
                  <a:schemeClr val="dk1"/>
                </a:solidFill>
                <a:latin typeface="Ubuntu"/>
                <a:ea typeface="Ubuntu"/>
                <a:cs typeface="Ubuntu"/>
                <a:sym typeface="Ubuntu"/>
              </a:rPr>
            </a:br>
            <a:r>
              <a:rPr lang="fr-CA" sz="1100">
                <a:solidFill>
                  <a:schemeClr val="dk1"/>
                </a:solidFill>
                <a:latin typeface="Ubuntu"/>
                <a:ea typeface="Ubuntu"/>
                <a:cs typeface="Ubuntu"/>
                <a:sym typeface="Ubuntu"/>
              </a:rPr>
              <a:t>et accessible aux apprenant(e)s et aux parents</a:t>
            </a:r>
          </a:p>
          <a:p>
            <a:pPr marL="184150" lvl="0" indent="-171450">
              <a:lnSpc>
                <a:spcPct val="115000"/>
              </a:lnSpc>
              <a:spcAft>
                <a:spcPts val="600"/>
              </a:spcAft>
              <a:buClr>
                <a:schemeClr val="dk1"/>
              </a:buClr>
              <a:buSzPct val="100000"/>
              <a:buBlip>
                <a:blip r:embed="rId3">
                  <a:extLst>
                    <a:ext uri="{96DAC541-7B7A-43D3-8B79-37D633B846F1}">
                      <asvg:svgBlip xmlns:asvg="http://schemas.microsoft.com/office/drawing/2016/SVG/main" r:embed="rId4"/>
                    </a:ext>
                  </a:extLst>
                </a:blip>
              </a:buBlip>
            </a:pPr>
            <a:r>
              <a:rPr lang="fr-CA" sz="1100">
                <a:solidFill>
                  <a:schemeClr val="dk1"/>
                </a:solidFill>
                <a:latin typeface="Ubuntu"/>
                <a:ea typeface="Ubuntu"/>
                <a:cs typeface="Ubuntu"/>
                <a:sym typeface="Ubuntu"/>
              </a:rPr>
              <a:t>Communiquer de façon régulière pour garder </a:t>
            </a:r>
            <a:br>
              <a:rPr lang="fr-CA" sz="1100">
                <a:solidFill>
                  <a:schemeClr val="dk1"/>
                </a:solidFill>
                <a:latin typeface="Ubuntu"/>
                <a:ea typeface="Ubuntu"/>
                <a:cs typeface="Ubuntu"/>
                <a:sym typeface="Ubuntu"/>
              </a:rPr>
            </a:br>
            <a:r>
              <a:rPr lang="fr-CA" sz="1100">
                <a:solidFill>
                  <a:schemeClr val="dk1"/>
                </a:solidFill>
                <a:latin typeface="Ubuntu"/>
                <a:ea typeface="Ubuntu"/>
                <a:cs typeface="Ubuntu"/>
                <a:sym typeface="Ubuntu"/>
              </a:rPr>
              <a:t>le parent au courant</a:t>
            </a:r>
          </a:p>
        </p:txBody>
      </p:sp>
      <p:sp>
        <p:nvSpPr>
          <p:cNvPr id="9" name="Rectangle 8">
            <a:extLst>
              <a:ext uri="{FF2B5EF4-FFF2-40B4-BE49-F238E27FC236}">
                <a16:creationId xmlns:a16="http://schemas.microsoft.com/office/drawing/2014/main" id="{57D1770E-4EC2-554D-B78C-DF3265924B52}"/>
              </a:ext>
            </a:extLst>
          </p:cNvPr>
          <p:cNvSpPr/>
          <p:nvPr/>
        </p:nvSpPr>
        <p:spPr>
          <a:xfrm>
            <a:off x="415638" y="332510"/>
            <a:ext cx="4641272" cy="55556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t" anchorCtr="0"/>
          <a:lstStyle/>
          <a:p>
            <a:pPr lvl="0">
              <a:buClr>
                <a:schemeClr val="bg1"/>
              </a:buClr>
            </a:pPr>
            <a:r>
              <a:rPr lang="fr-CA">
                <a:solidFill>
                  <a:schemeClr val="accent3"/>
                </a:solidFill>
                <a:latin typeface="Viga"/>
                <a:ea typeface="Viga"/>
                <a:cs typeface="Viga"/>
                <a:sym typeface="Viga"/>
              </a:rPr>
              <a:t>Annoncer...</a:t>
            </a:r>
          </a:p>
          <a:p>
            <a:pPr lvl="0">
              <a:buClr>
                <a:schemeClr val="bg1"/>
              </a:buClr>
            </a:pPr>
            <a:endParaRPr lang="fr-CA">
              <a:solidFill>
                <a:schemeClr val="accent3"/>
              </a:solidFill>
              <a:latin typeface="Viga"/>
              <a:ea typeface="Viga"/>
              <a:cs typeface="Viga"/>
              <a:sym typeface="Viga"/>
            </a:endParaRPr>
          </a:p>
          <a:p>
            <a:pPr marL="12700" lvl="0">
              <a:lnSpc>
                <a:spcPct val="115000"/>
              </a:lnSpc>
              <a:buClr>
                <a:schemeClr val="bg1"/>
              </a:buClr>
              <a:buSzPct val="100000"/>
            </a:pPr>
            <a:r>
              <a:rPr lang="fr-CA" sz="1400" b="1">
                <a:solidFill>
                  <a:schemeClr val="bg1"/>
                </a:solidFill>
                <a:latin typeface="Ubuntu" panose="020B0504030602030204" pitchFamily="34" charset="0"/>
                <a:ea typeface="Ubuntu"/>
                <a:cs typeface="Ubuntu"/>
                <a:sym typeface="Ubuntu"/>
              </a:rPr>
              <a:t>Exemples d’attentes face aux parents :</a:t>
            </a:r>
            <a:endParaRPr lang="fr-CA" sz="800" b="1">
              <a:solidFill>
                <a:schemeClr val="bg1"/>
              </a:solidFill>
              <a:latin typeface="Ubuntu" panose="020B0504030602030204" pitchFamily="34" charset="0"/>
              <a:ea typeface="Ubuntu"/>
              <a:cs typeface="Ubuntu"/>
              <a:sym typeface="Ubuntu"/>
            </a:endParaRPr>
          </a:p>
          <a:p>
            <a:pPr marL="184150" lvl="1" indent="-171450" fontAlgn="base">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rPr>
              <a:t>Respecter le droit à l’image et à la réputation</a:t>
            </a:r>
          </a:p>
          <a:p>
            <a:pPr marL="184150" lvl="1" indent="-171450" fontAlgn="base">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rPr>
              <a:t>Laisser l'enfant réaliser lui-même (elle-même) les travaux. Une aide raisonnable peut lui être offerte en fonction du contexte</a:t>
            </a:r>
          </a:p>
          <a:p>
            <a:pPr marL="12700" lvl="0">
              <a:lnSpc>
                <a:spcPct val="115000"/>
              </a:lnSpc>
              <a:buClr>
                <a:schemeClr val="bg1"/>
              </a:buClr>
              <a:buSzPct val="100000"/>
            </a:pPr>
            <a:r>
              <a:rPr lang="fr-CA" sz="1400" b="1">
                <a:solidFill>
                  <a:schemeClr val="bg1"/>
                </a:solidFill>
                <a:latin typeface="Ubuntu"/>
                <a:ea typeface="Ubuntu"/>
                <a:cs typeface="Ubuntu"/>
                <a:sym typeface="Ubuntu"/>
              </a:rPr>
              <a:t>Exemples d’attentes face aux apprenant(e)s :</a:t>
            </a:r>
            <a:endParaRPr lang="fr-CA" sz="800" b="1">
              <a:solidFill>
                <a:schemeClr val="bg1"/>
              </a:solidFill>
              <a:latin typeface="Ubuntu"/>
              <a:ea typeface="Ubuntu"/>
              <a:cs typeface="Ubuntu"/>
              <a:sym typeface="Ubuntu"/>
            </a:endParaRPr>
          </a:p>
          <a:p>
            <a:pPr marL="184150" lvl="1" indent="-171450" fontAlgn="base">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rPr>
              <a:t>Respecter les échéanciers</a:t>
            </a:r>
          </a:p>
          <a:p>
            <a:pPr marL="184150" lvl="1" indent="-171450" fontAlgn="base">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rPr>
              <a:t>Adopter les comportements ciblés dans le code d’éthique de la classe</a:t>
            </a:r>
          </a:p>
          <a:p>
            <a:pPr marL="184150" lvl="1" indent="-171450" fontAlgn="base">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rPr>
              <a:t>Réaliser les tâches selon les consignes émises</a:t>
            </a:r>
          </a:p>
          <a:p>
            <a:pPr marL="12700" lvl="1">
              <a:lnSpc>
                <a:spcPct val="115000"/>
              </a:lnSpc>
              <a:spcAft>
                <a:spcPts val="600"/>
              </a:spcAft>
              <a:buClr>
                <a:schemeClr val="bg1"/>
              </a:buClr>
              <a:buSzPct val="100000"/>
            </a:pPr>
            <a:r>
              <a:rPr lang="fr-CA" sz="1400" b="1">
                <a:solidFill>
                  <a:schemeClr val="bg1"/>
                </a:solidFill>
                <a:latin typeface="Ubuntu"/>
                <a:sym typeface="Ubuntu"/>
              </a:rPr>
              <a:t>Normes et modalités d’évaluation</a:t>
            </a:r>
          </a:p>
          <a:p>
            <a:pPr marL="184150" lvl="1" indent="-171450" fontAlgn="base">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sym typeface="Ubuntu"/>
              </a:rPr>
              <a:t>Critères d’évaluation</a:t>
            </a:r>
          </a:p>
          <a:p>
            <a:pPr marL="12700" lvl="1">
              <a:lnSpc>
                <a:spcPct val="115000"/>
              </a:lnSpc>
              <a:spcAft>
                <a:spcPts val="600"/>
              </a:spcAft>
              <a:buClr>
                <a:schemeClr val="bg1"/>
              </a:buClr>
              <a:buSzPct val="100000"/>
            </a:pPr>
            <a:r>
              <a:rPr lang="fr-CA" sz="1400" b="1">
                <a:solidFill>
                  <a:schemeClr val="bg1"/>
                </a:solidFill>
                <a:latin typeface="Ubuntu" panose="020B0504030602030204" pitchFamily="34" charset="0"/>
                <a:ea typeface="Ubuntu"/>
                <a:cs typeface="Ubuntu"/>
                <a:sym typeface="Ubuntu"/>
              </a:rPr>
              <a:t>À chaque cours :</a:t>
            </a:r>
            <a:endParaRPr lang="fr-CA" sz="1400">
              <a:solidFill>
                <a:schemeClr val="bg1"/>
              </a:solidFill>
              <a:latin typeface="Ubuntu"/>
              <a:ea typeface="Ubuntu"/>
              <a:cs typeface="Ubuntu"/>
              <a:sym typeface="Ubuntu"/>
            </a:endParaRPr>
          </a:p>
          <a:p>
            <a:pPr marL="184150" lvl="1" indent="-171450">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ea typeface="Ubuntu"/>
                <a:cs typeface="Ubuntu"/>
                <a:sym typeface="Ubuntu"/>
              </a:rPr>
              <a:t>L’objectif de la leçon</a:t>
            </a:r>
          </a:p>
          <a:p>
            <a:pPr marL="184150" lvl="1" indent="-171450">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ea typeface="Ubuntu"/>
                <a:cs typeface="Ubuntu"/>
                <a:sym typeface="Ubuntu"/>
              </a:rPr>
              <a:t>À quoi serviront les apprentissages que feront les apprenant(e)s</a:t>
            </a:r>
            <a:endParaRPr lang="fr-CA">
              <a:solidFill>
                <a:schemeClr val="bg1"/>
              </a:solidFill>
              <a:latin typeface="Viga"/>
              <a:ea typeface="Viga"/>
              <a:cs typeface="Viga"/>
              <a:sym typeface="Viga"/>
            </a:endParaRPr>
          </a:p>
        </p:txBody>
      </p:sp>
      <p:sp>
        <p:nvSpPr>
          <p:cNvPr id="54" name="Rectangle : avec coin rogné 53">
            <a:extLst>
              <a:ext uri="{FF2B5EF4-FFF2-40B4-BE49-F238E27FC236}">
                <a16:creationId xmlns:a16="http://schemas.microsoft.com/office/drawing/2014/main" id="{1B3A4BD1-56A2-E349-8593-6A737E00D4F2}"/>
              </a:ext>
            </a:extLst>
          </p:cNvPr>
          <p:cNvSpPr/>
          <p:nvPr/>
        </p:nvSpPr>
        <p:spPr>
          <a:xfrm flipH="1">
            <a:off x="9823878" y="4670790"/>
            <a:ext cx="1883815" cy="1095612"/>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gn="r"/>
            <a:r>
              <a:rPr lang="en-GB" sz="1400" b="1">
                <a:solidFill>
                  <a:schemeClr val="bg1"/>
                </a:solidFill>
                <a:latin typeface="Viga" panose="020B0800030000020004" pitchFamily="34" charset="77"/>
              </a:rPr>
              <a:t>Continuum de</a:t>
            </a:r>
          </a:p>
          <a:p>
            <a:pPr lvl="0" algn="r"/>
            <a:r>
              <a:rPr lang="en-GB" sz="1400" b="1">
                <a:solidFill>
                  <a:schemeClr val="bg1"/>
                </a:solidFill>
                <a:latin typeface="Viga" panose="020B0800030000020004" pitchFamily="34" charset="77"/>
              </a:rPr>
              <a:t>communications</a:t>
            </a:r>
          </a:p>
        </p:txBody>
      </p:sp>
      <p:sp>
        <p:nvSpPr>
          <p:cNvPr id="8" name="Rectangle : avec coin rogné 7">
            <a:extLst>
              <a:ext uri="{FF2B5EF4-FFF2-40B4-BE49-F238E27FC236}">
                <a16:creationId xmlns:a16="http://schemas.microsoft.com/office/drawing/2014/main" id="{54BDC307-7649-1A42-88FC-FC3C9BD8238B}"/>
              </a:ext>
            </a:extLst>
          </p:cNvPr>
          <p:cNvSpPr/>
          <p:nvPr/>
        </p:nvSpPr>
        <p:spPr>
          <a:xfrm flipH="1">
            <a:off x="9740347" y="2745418"/>
            <a:ext cx="1939636" cy="1090483"/>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gn="r"/>
            <a:r>
              <a:rPr lang="en-GB" sz="1400" b="1" err="1">
                <a:solidFill>
                  <a:schemeClr val="bg1"/>
                </a:solidFill>
                <a:latin typeface="Viga" panose="020B0800030000020004" pitchFamily="34" charset="77"/>
              </a:rPr>
              <a:t>Désaffectivation</a:t>
            </a:r>
            <a:r>
              <a:rPr lang="en-GB" sz="1400" b="1">
                <a:solidFill>
                  <a:schemeClr val="bg1"/>
                </a:solidFill>
                <a:latin typeface="Viga" panose="020B0800030000020004" pitchFamily="34" charset="77"/>
              </a:rPr>
              <a:t> de la situation</a:t>
            </a:r>
          </a:p>
        </p:txBody>
      </p:sp>
      <p:pic>
        <p:nvPicPr>
          <p:cNvPr id="11" name="Graphique 10">
            <a:extLst>
              <a:ext uri="{FF2B5EF4-FFF2-40B4-BE49-F238E27FC236}">
                <a16:creationId xmlns:a16="http://schemas.microsoft.com/office/drawing/2014/main" id="{B0CD6B44-1FEE-BE4F-8D1A-039E3EAEF66F}"/>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3583" r="7190"/>
          <a:stretch/>
        </p:blipFill>
        <p:spPr>
          <a:xfrm>
            <a:off x="8763577" y="221672"/>
            <a:ext cx="3428423" cy="2448764"/>
          </a:xfrm>
          <a:prstGeom prst="rect">
            <a:avLst/>
          </a:prstGeom>
        </p:spPr>
      </p:pic>
      <p:grpSp>
        <p:nvGrpSpPr>
          <p:cNvPr id="21" name="Groupe 20">
            <a:extLst>
              <a:ext uri="{FF2B5EF4-FFF2-40B4-BE49-F238E27FC236}">
                <a16:creationId xmlns:a16="http://schemas.microsoft.com/office/drawing/2014/main" id="{0DDEB0B3-FDE8-A14E-A99D-5B5708F2A5C1}"/>
              </a:ext>
            </a:extLst>
          </p:cNvPr>
          <p:cNvGrpSpPr/>
          <p:nvPr/>
        </p:nvGrpSpPr>
        <p:grpSpPr>
          <a:xfrm>
            <a:off x="0" y="6148818"/>
            <a:ext cx="11894049" cy="570481"/>
            <a:chOff x="0" y="6148818"/>
            <a:chExt cx="11894049" cy="570481"/>
          </a:xfrm>
        </p:grpSpPr>
        <p:sp>
          <p:nvSpPr>
            <p:cNvPr id="22" name="Rectangle 21">
              <a:extLst>
                <a:ext uri="{FF2B5EF4-FFF2-40B4-BE49-F238E27FC236}">
                  <a16:creationId xmlns:a16="http://schemas.microsoft.com/office/drawing/2014/main" id="{9C21CFAF-5D96-DE49-8666-2C1B25B40E6F}"/>
                </a:ext>
              </a:extLst>
            </p:cNvPr>
            <p:cNvSpPr/>
            <p:nvPr/>
          </p:nvSpPr>
          <p:spPr>
            <a:xfrm>
              <a:off x="908942" y="6410321"/>
              <a:ext cx="2234586"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13 - Relation avec les parents</a:t>
              </a:r>
            </a:p>
          </p:txBody>
        </p:sp>
        <p:cxnSp>
          <p:nvCxnSpPr>
            <p:cNvPr id="23" name="Connecteur droit 22">
              <a:extLst>
                <a:ext uri="{FF2B5EF4-FFF2-40B4-BE49-F238E27FC236}">
                  <a16:creationId xmlns:a16="http://schemas.microsoft.com/office/drawing/2014/main" id="{A463EE3F-C1E0-BE49-975C-883C05DD0A6C}"/>
                </a:ext>
              </a:extLst>
            </p:cNvPr>
            <p:cNvCxnSpPr>
              <a:cxnSpLocks/>
            </p:cNvCxnSpPr>
            <p:nvPr/>
          </p:nvCxnSpPr>
          <p:spPr>
            <a:xfrm>
              <a:off x="3259015" y="6478858"/>
              <a:ext cx="741583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7D78ECD1-7255-174D-9225-F649096C3DF9}"/>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7" name="Google Shape;126;p27">
              <a:extLst>
                <a:ext uri="{FF2B5EF4-FFF2-40B4-BE49-F238E27FC236}">
                  <a16:creationId xmlns:a16="http://schemas.microsoft.com/office/drawing/2014/main" id="{06324EBD-4262-404E-A9E4-E7B6801AC82D}"/>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2021-07-08</a:t>
              </a:r>
              <a:endParaRPr sz="800">
                <a:solidFill>
                  <a:schemeClr val="accent6">
                    <a:lumMod val="20000"/>
                    <a:lumOff val="80000"/>
                  </a:schemeClr>
                </a:solidFill>
                <a:latin typeface="Viga"/>
                <a:ea typeface="Viga"/>
                <a:cs typeface="Viga"/>
                <a:sym typeface="Viga"/>
              </a:endParaRPr>
            </a:p>
          </p:txBody>
        </p:sp>
        <p:pic>
          <p:nvPicPr>
            <p:cNvPr id="28" name="Graphique 27">
              <a:extLst>
                <a:ext uri="{FF2B5EF4-FFF2-40B4-BE49-F238E27FC236}">
                  <a16:creationId xmlns:a16="http://schemas.microsoft.com/office/drawing/2014/main" id="{38AB0306-1855-A34E-B019-92F5DF0B7E1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2047" y="6148818"/>
              <a:ext cx="399337" cy="570481"/>
            </a:xfrm>
            <a:prstGeom prst="rect">
              <a:avLst/>
            </a:prstGeom>
          </p:spPr>
        </p:pic>
      </p:grpSp>
      <p:sp>
        <p:nvSpPr>
          <p:cNvPr id="18" name="ZoneTexte 17">
            <a:extLst>
              <a:ext uri="{FF2B5EF4-FFF2-40B4-BE49-F238E27FC236}">
                <a16:creationId xmlns:a16="http://schemas.microsoft.com/office/drawing/2014/main" id="{35B59D0E-1378-494F-9DFF-4BEDB80CCE4D}"/>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41118447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B7D3F8A8-A67B-2440-A568-5459E516257A}"/>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15" name="Titre 1">
            <a:extLst>
              <a:ext uri="{FF2B5EF4-FFF2-40B4-BE49-F238E27FC236}">
                <a16:creationId xmlns:a16="http://schemas.microsoft.com/office/drawing/2014/main" id="{5B811319-CAF7-7C42-B5EA-5F9362704F3E}"/>
              </a:ext>
            </a:extLst>
          </p:cNvPr>
          <p:cNvSpPr txBox="1">
            <a:spLocks/>
          </p:cNvSpPr>
          <p:nvPr/>
        </p:nvSpPr>
        <p:spPr>
          <a:xfrm>
            <a:off x="339637" y="484393"/>
            <a:ext cx="4820194" cy="1764538"/>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Où trouver les infographies et les </a:t>
            </a:r>
            <a:r>
              <a:rPr lang="fr-CA" sz="3200" err="1">
                <a:solidFill>
                  <a:srgbClr val="FAA32C"/>
                </a:solidFill>
                <a:latin typeface="Viga" panose="020B0604020202020204" charset="0"/>
              </a:rPr>
              <a:t>microformations</a:t>
            </a:r>
            <a:endParaRPr lang="fr-CA" sz="3200"/>
          </a:p>
        </p:txBody>
      </p:sp>
      <p:pic>
        <p:nvPicPr>
          <p:cNvPr id="2" name="Image 1">
            <a:extLst>
              <a:ext uri="{FF2B5EF4-FFF2-40B4-BE49-F238E27FC236}">
                <a16:creationId xmlns:a16="http://schemas.microsoft.com/office/drawing/2014/main" id="{FB04A2DF-CA8A-B64C-B985-6B72CC3DAA8A}"/>
              </a:ext>
            </a:extLst>
          </p:cNvPr>
          <p:cNvPicPr>
            <a:picLocks noChangeAspect="1"/>
          </p:cNvPicPr>
          <p:nvPr/>
        </p:nvPicPr>
        <p:blipFill>
          <a:blip r:embed="rId8"/>
          <a:stretch>
            <a:fillRect/>
          </a:stretch>
        </p:blipFill>
        <p:spPr>
          <a:xfrm>
            <a:off x="5605585" y="571530"/>
            <a:ext cx="6119392" cy="4470025"/>
          </a:xfrm>
          <a:prstGeom prst="rect">
            <a:avLst/>
          </a:prstGeom>
          <a:ln>
            <a:solidFill>
              <a:schemeClr val="accent1"/>
            </a:solidFill>
          </a:ln>
        </p:spPr>
      </p:pic>
      <p:sp>
        <p:nvSpPr>
          <p:cNvPr id="3" name="Rectangle 2">
            <a:extLst>
              <a:ext uri="{FF2B5EF4-FFF2-40B4-BE49-F238E27FC236}">
                <a16:creationId xmlns:a16="http://schemas.microsoft.com/office/drawing/2014/main" id="{11F9AF97-B709-834F-AE28-FA1543FD984F}"/>
              </a:ext>
            </a:extLst>
          </p:cNvPr>
          <p:cNvSpPr/>
          <p:nvPr/>
        </p:nvSpPr>
        <p:spPr>
          <a:xfrm>
            <a:off x="7248114" y="5249247"/>
            <a:ext cx="2834333" cy="461665"/>
          </a:xfrm>
          <a:prstGeom prst="rect">
            <a:avLst/>
          </a:prstGeom>
        </p:spPr>
        <p:txBody>
          <a:bodyPr wrap="square">
            <a:spAutoFit/>
          </a:bodyPr>
          <a:lstStyle/>
          <a:p>
            <a:r>
              <a:rPr lang="fr-FR" sz="2400">
                <a:solidFill>
                  <a:srgbClr val="FFFFFF"/>
                </a:solidFill>
                <a:hlinkClick r:id="rId9"/>
              </a:rPr>
              <a:t>https://</a:t>
            </a:r>
            <a:r>
              <a:rPr lang="fr-FR" sz="2400" err="1">
                <a:solidFill>
                  <a:srgbClr val="FFFFFF"/>
                </a:solidFill>
                <a:hlinkClick r:id="rId9"/>
              </a:rPr>
              <a:t>recitfad.ca</a:t>
            </a:r>
            <a:r>
              <a:rPr lang="fr-FR" sz="2400">
                <a:solidFill>
                  <a:srgbClr val="FFFFFF"/>
                </a:solidFill>
                <a:hlinkClick r:id="rId9"/>
              </a:rPr>
              <a:t>/</a:t>
            </a:r>
            <a:endParaRPr lang="fr-FR" sz="2400">
              <a:solidFill>
                <a:srgbClr val="FFFFFF"/>
              </a:solidFill>
            </a:endParaRPr>
          </a:p>
        </p:txBody>
      </p:sp>
    </p:spTree>
    <p:extLst>
      <p:ext uri="{BB962C8B-B14F-4D97-AF65-F5344CB8AC3E}">
        <p14:creationId xmlns:p14="http://schemas.microsoft.com/office/powerpoint/2010/main" val="35510847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B7D3F8A8-A67B-2440-A568-5459E516257A}"/>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3" name="ZoneTexte 2">
            <a:extLst>
              <a:ext uri="{FF2B5EF4-FFF2-40B4-BE49-F238E27FC236}">
                <a16:creationId xmlns:a16="http://schemas.microsoft.com/office/drawing/2014/main" id="{DF679B4F-0F9A-3D46-98C6-5965CEE95A70}"/>
              </a:ext>
            </a:extLst>
          </p:cNvPr>
          <p:cNvSpPr txBox="1"/>
          <p:nvPr/>
        </p:nvSpPr>
        <p:spPr>
          <a:xfrm>
            <a:off x="7445829" y="757646"/>
            <a:ext cx="0" cy="0"/>
          </a:xfrm>
          <a:prstGeom prst="rect">
            <a:avLst/>
          </a:prstGeom>
          <a:noFill/>
        </p:spPr>
        <p:txBody>
          <a:bodyPr wrap="none" lIns="0" tIns="0" rIns="0" bIns="0" rtlCol="0" anchor="t" anchorCtr="0">
            <a:noAutofit/>
          </a:bodyPr>
          <a:lstStyle/>
          <a:p>
            <a:pPr algn="l"/>
            <a:endParaRPr lang="fr-FR" sz="1100" err="1">
              <a:latin typeface="Ubuntu" panose="020B0504030602030204" pitchFamily="34" charset="0"/>
            </a:endParaRPr>
          </a:p>
        </p:txBody>
      </p:sp>
      <p:sp>
        <p:nvSpPr>
          <p:cNvPr id="5" name="Google Shape;235;p28">
            <a:extLst>
              <a:ext uri="{FF2B5EF4-FFF2-40B4-BE49-F238E27FC236}">
                <a16:creationId xmlns:a16="http://schemas.microsoft.com/office/drawing/2014/main" id="{44CEE0E5-BBDE-E94B-B477-B9B7C11D35FF}"/>
              </a:ext>
            </a:extLst>
          </p:cNvPr>
          <p:cNvSpPr txBox="1"/>
          <p:nvPr/>
        </p:nvSpPr>
        <p:spPr>
          <a:xfrm>
            <a:off x="6423442" y="2001776"/>
            <a:ext cx="2587200" cy="602412"/>
          </a:xfrm>
          <a:prstGeom prst="rect">
            <a:avLst/>
          </a:prstGeom>
          <a:solidFill>
            <a:srgbClr val="595959"/>
          </a:solidFill>
          <a:ln>
            <a:noFill/>
          </a:ln>
          <a:effectLst>
            <a:outerShdw blurRad="57150" dist="19050" dir="5400000" algn="bl" rotWithShape="0">
              <a:srgbClr val="000000">
                <a:alpha val="50000"/>
              </a:srgbClr>
            </a:outerShdw>
          </a:effectLst>
        </p:spPr>
        <p:txBody>
          <a:bodyPr spcFirstLastPara="1" wrap="square" lIns="84933" tIns="84933" rIns="84933" bIns="84933" anchor="t" anchorCtr="0">
            <a:spAutoFit/>
          </a:bodyPr>
          <a:lstStyle/>
          <a:p>
            <a:pPr algn="ctr"/>
            <a:r>
              <a:rPr lang="fr" sz="2800">
                <a:solidFill>
                  <a:srgbClr val="FFFFFF"/>
                </a:solidFill>
                <a:uFill>
                  <a:noFill/>
                </a:uFill>
                <a:latin typeface="Ubuntu"/>
                <a:ea typeface="Ubuntu"/>
                <a:cs typeface="Ubuntu"/>
                <a:sym typeface="Ubuntu"/>
                <a:hlinkClick r:id="rId8">
                  <a:extLst>
                    <a:ext uri="{A12FA001-AC4F-418D-AE19-62706E023703}">
                      <ahyp:hlinkClr xmlns:ahyp="http://schemas.microsoft.com/office/drawing/2018/hyperlinkcolor" val="tx"/>
                    </a:ext>
                  </a:extLst>
                </a:hlinkClick>
              </a:rPr>
              <a:t>recitfad.ca</a:t>
            </a:r>
            <a:endParaRPr sz="2800">
              <a:solidFill>
                <a:srgbClr val="FFFFFF"/>
              </a:solidFill>
              <a:latin typeface="Ubuntu"/>
              <a:ea typeface="Ubuntu"/>
              <a:cs typeface="Ubuntu"/>
              <a:sym typeface="Ubuntu"/>
            </a:endParaRPr>
          </a:p>
        </p:txBody>
      </p:sp>
      <p:sp>
        <p:nvSpPr>
          <p:cNvPr id="9" name="Google Shape;237;p28">
            <a:extLst>
              <a:ext uri="{FF2B5EF4-FFF2-40B4-BE49-F238E27FC236}">
                <a16:creationId xmlns:a16="http://schemas.microsoft.com/office/drawing/2014/main" id="{65E37DC5-E065-D94F-906B-D7606FEF54DC}"/>
              </a:ext>
            </a:extLst>
          </p:cNvPr>
          <p:cNvSpPr txBox="1"/>
          <p:nvPr/>
        </p:nvSpPr>
        <p:spPr>
          <a:xfrm>
            <a:off x="6423445" y="1187585"/>
            <a:ext cx="2587200" cy="602412"/>
          </a:xfrm>
          <a:prstGeom prst="rect">
            <a:avLst/>
          </a:prstGeom>
          <a:solidFill>
            <a:srgbClr val="595959"/>
          </a:solidFill>
          <a:ln>
            <a:noFill/>
          </a:ln>
          <a:effectLst>
            <a:outerShdw blurRad="57150" dist="19050" dir="5400000" algn="bl" rotWithShape="0">
              <a:srgbClr val="000000">
                <a:alpha val="50000"/>
              </a:srgbClr>
            </a:outerShdw>
          </a:effectLst>
        </p:spPr>
        <p:txBody>
          <a:bodyPr spcFirstLastPara="1" wrap="square" lIns="84933" tIns="84933" rIns="84933" bIns="84933" anchor="t" anchorCtr="0">
            <a:spAutoFit/>
          </a:bodyPr>
          <a:lstStyle/>
          <a:p>
            <a:pPr algn="ctr"/>
            <a:r>
              <a:rPr lang="fr" sz="2800">
                <a:solidFill>
                  <a:srgbClr val="FFFFFF"/>
                </a:solidFill>
                <a:uFill>
                  <a:noFill/>
                </a:uFill>
                <a:latin typeface="Ubuntu"/>
                <a:ea typeface="Ubuntu"/>
                <a:cs typeface="Ubuntu"/>
                <a:sym typeface="Ubuntu"/>
                <a:hlinkClick r:id="rId9">
                  <a:extLst>
                    <a:ext uri="{A12FA001-AC4F-418D-AE19-62706E023703}">
                      <ahyp:hlinkClr xmlns:ahyp="http://schemas.microsoft.com/office/drawing/2018/hyperlinkcolor" val="tx"/>
                    </a:ext>
                  </a:extLst>
                </a:hlinkClick>
              </a:rPr>
              <a:t>@RecitFAD</a:t>
            </a:r>
            <a:endParaRPr sz="2800">
              <a:solidFill>
                <a:srgbClr val="FFFFFF"/>
              </a:solidFill>
              <a:latin typeface="Ubuntu"/>
              <a:ea typeface="Ubuntu"/>
              <a:cs typeface="Ubuntu"/>
              <a:sym typeface="Ubuntu"/>
            </a:endParaRPr>
          </a:p>
        </p:txBody>
      </p:sp>
      <p:sp>
        <p:nvSpPr>
          <p:cNvPr id="11" name="Google Shape;239;p28">
            <a:extLst>
              <a:ext uri="{FF2B5EF4-FFF2-40B4-BE49-F238E27FC236}">
                <a16:creationId xmlns:a16="http://schemas.microsoft.com/office/drawing/2014/main" id="{FF81FFE7-D1FF-1842-B3C1-B72CF50D4FF6}"/>
              </a:ext>
            </a:extLst>
          </p:cNvPr>
          <p:cNvSpPr txBox="1"/>
          <p:nvPr/>
        </p:nvSpPr>
        <p:spPr>
          <a:xfrm>
            <a:off x="6423445" y="576585"/>
            <a:ext cx="2587200" cy="417746"/>
          </a:xfrm>
          <a:prstGeom prst="rect">
            <a:avLst/>
          </a:prstGeom>
          <a:solidFill>
            <a:srgbClr val="595959"/>
          </a:solidFill>
          <a:ln>
            <a:noFill/>
          </a:ln>
          <a:effectLst>
            <a:outerShdw blurRad="57150" dist="19050" dir="5400000" algn="bl" rotWithShape="0">
              <a:srgbClr val="000000">
                <a:alpha val="50000"/>
              </a:srgbClr>
            </a:outerShdw>
          </a:effectLst>
        </p:spPr>
        <p:txBody>
          <a:bodyPr spcFirstLastPara="1" wrap="square" lIns="84933" tIns="84933" rIns="84933" bIns="84933" anchor="t" anchorCtr="0">
            <a:spAutoFit/>
          </a:bodyPr>
          <a:lstStyle/>
          <a:p>
            <a:pPr algn="ctr"/>
            <a:r>
              <a:rPr lang="fr" sz="1600">
                <a:solidFill>
                  <a:schemeClr val="lt1"/>
                </a:solidFill>
                <a:latin typeface="Ubuntu"/>
                <a:ea typeface="Ubuntu"/>
                <a:cs typeface="Ubuntu"/>
                <a:sym typeface="Ubuntu"/>
              </a:rPr>
              <a:t>info.recitfad</a:t>
            </a:r>
            <a:r>
              <a:rPr lang="fr" sz="1600">
                <a:solidFill>
                  <a:schemeClr val="lt1"/>
                </a:solidFill>
                <a:uFill>
                  <a:noFill/>
                </a:uFill>
                <a:latin typeface="Ubuntu"/>
                <a:ea typeface="Ubuntu"/>
                <a:cs typeface="Ubuntu"/>
                <a:sym typeface="Ubuntu"/>
                <a:hlinkClick r:id="rId9">
                  <a:extLst>
                    <a:ext uri="{A12FA001-AC4F-418D-AE19-62706E023703}">
                      <ahyp:hlinkClr xmlns:ahyp="http://schemas.microsoft.com/office/drawing/2018/hyperlinkcolor" val="tx"/>
                    </a:ext>
                  </a:extLst>
                </a:hlinkClick>
              </a:rPr>
              <a:t>@recit.qc.ca</a:t>
            </a:r>
            <a:endParaRPr sz="1600">
              <a:solidFill>
                <a:schemeClr val="lt1"/>
              </a:solidFill>
              <a:latin typeface="Ubuntu"/>
              <a:ea typeface="Ubuntu"/>
              <a:cs typeface="Ubuntu"/>
              <a:sym typeface="Ubuntu"/>
            </a:endParaRPr>
          </a:p>
        </p:txBody>
      </p:sp>
      <p:pic>
        <p:nvPicPr>
          <p:cNvPr id="12" name="Google Shape;240;p28">
            <a:extLst>
              <a:ext uri="{FF2B5EF4-FFF2-40B4-BE49-F238E27FC236}">
                <a16:creationId xmlns:a16="http://schemas.microsoft.com/office/drawing/2014/main" id="{ADC29214-DA68-EC4A-BEBE-FD37CB6C7BAE}"/>
              </a:ext>
            </a:extLst>
          </p:cNvPr>
          <p:cNvPicPr preferRelativeResize="0"/>
          <p:nvPr/>
        </p:nvPicPr>
        <p:blipFill>
          <a:blip r:embed="rId10">
            <a:alphaModFix/>
          </a:blip>
          <a:stretch>
            <a:fillRect/>
          </a:stretch>
        </p:blipFill>
        <p:spPr>
          <a:xfrm>
            <a:off x="5726555" y="1969735"/>
            <a:ext cx="602369" cy="602400"/>
          </a:xfrm>
          <a:prstGeom prst="rect">
            <a:avLst/>
          </a:prstGeom>
          <a:noFill/>
          <a:ln>
            <a:noFill/>
          </a:ln>
        </p:spPr>
      </p:pic>
      <p:pic>
        <p:nvPicPr>
          <p:cNvPr id="13" name="Google Shape;241;p28">
            <a:extLst>
              <a:ext uri="{FF2B5EF4-FFF2-40B4-BE49-F238E27FC236}">
                <a16:creationId xmlns:a16="http://schemas.microsoft.com/office/drawing/2014/main" id="{89B198E6-03BD-1047-96B1-D69B085EDF33}"/>
              </a:ext>
            </a:extLst>
          </p:cNvPr>
          <p:cNvPicPr preferRelativeResize="0"/>
          <p:nvPr/>
        </p:nvPicPr>
        <p:blipFill>
          <a:blip r:embed="rId11">
            <a:alphaModFix/>
          </a:blip>
          <a:stretch>
            <a:fillRect/>
          </a:stretch>
        </p:blipFill>
        <p:spPr>
          <a:xfrm>
            <a:off x="5726574" y="484393"/>
            <a:ext cx="602367" cy="602351"/>
          </a:xfrm>
          <a:prstGeom prst="rect">
            <a:avLst/>
          </a:prstGeom>
          <a:noFill/>
          <a:ln>
            <a:noFill/>
          </a:ln>
        </p:spPr>
      </p:pic>
      <p:sp>
        <p:nvSpPr>
          <p:cNvPr id="15" name="Titre 1">
            <a:extLst>
              <a:ext uri="{FF2B5EF4-FFF2-40B4-BE49-F238E27FC236}">
                <a16:creationId xmlns:a16="http://schemas.microsoft.com/office/drawing/2014/main" id="{5B811319-CAF7-7C42-B5EA-5F9362704F3E}"/>
              </a:ext>
            </a:extLst>
          </p:cNvPr>
          <p:cNvSpPr txBox="1">
            <a:spLocks/>
          </p:cNvSpPr>
          <p:nvPr/>
        </p:nvSpPr>
        <p:spPr>
          <a:xfrm>
            <a:off x="339637" y="484393"/>
            <a:ext cx="4820194" cy="1059873"/>
          </a:xfrm>
          <a:prstGeom prst="rect">
            <a:avLst/>
          </a:prstGeom>
        </p:spPr>
        <p:txBody>
          <a:bodyPr spcFirstLastPara="1" vert="horz" wrap="square" lIns="91425" tIns="91425" rIns="91425" bIns="91425" rtlCol="0" anchor="t" anchorCtr="0">
            <a:normAutofit lnSpcReduction="10000"/>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Pour nous joindre ou pour nous suivre </a:t>
            </a:r>
            <a:endParaRPr lang="fr-CA" sz="3200"/>
          </a:p>
        </p:txBody>
      </p:sp>
      <p:pic>
        <p:nvPicPr>
          <p:cNvPr id="4" name="Image 3">
            <a:extLst>
              <a:ext uri="{FF2B5EF4-FFF2-40B4-BE49-F238E27FC236}">
                <a16:creationId xmlns:a16="http://schemas.microsoft.com/office/drawing/2014/main" id="{26317285-85BB-C144-AECE-A1418A4AEE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21214" y="1187585"/>
            <a:ext cx="602369" cy="487919"/>
          </a:xfrm>
          <a:prstGeom prst="rect">
            <a:avLst/>
          </a:prstGeom>
        </p:spPr>
      </p:pic>
      <p:sp>
        <p:nvSpPr>
          <p:cNvPr id="16" name="Google Shape;235;p28">
            <a:extLst>
              <a:ext uri="{FF2B5EF4-FFF2-40B4-BE49-F238E27FC236}">
                <a16:creationId xmlns:a16="http://schemas.microsoft.com/office/drawing/2014/main" id="{863C55DD-B626-B541-85EE-636F16482BD8}"/>
              </a:ext>
            </a:extLst>
          </p:cNvPr>
          <p:cNvSpPr txBox="1"/>
          <p:nvPr/>
        </p:nvSpPr>
        <p:spPr>
          <a:xfrm>
            <a:off x="6423442" y="2797442"/>
            <a:ext cx="2587200" cy="602412"/>
          </a:xfrm>
          <a:prstGeom prst="rect">
            <a:avLst/>
          </a:prstGeom>
          <a:solidFill>
            <a:srgbClr val="595959"/>
          </a:solidFill>
          <a:ln>
            <a:noFill/>
          </a:ln>
          <a:effectLst>
            <a:outerShdw blurRad="57150" dist="19050" dir="5400000" algn="bl" rotWithShape="0">
              <a:srgbClr val="000000">
                <a:alpha val="50000"/>
              </a:srgbClr>
            </a:outerShdw>
          </a:effectLst>
        </p:spPr>
        <p:txBody>
          <a:bodyPr spcFirstLastPara="1" wrap="square" lIns="84933" tIns="84933" rIns="84933" bIns="84933" anchor="t" anchorCtr="0">
            <a:spAutoFit/>
          </a:bodyPr>
          <a:lstStyle/>
          <a:p>
            <a:pPr algn="ctr"/>
            <a:r>
              <a:rPr lang="fr" sz="2800">
                <a:solidFill>
                  <a:srgbClr val="FFFFFF"/>
                </a:solidFill>
                <a:uFill>
                  <a:noFill/>
                </a:uFill>
                <a:latin typeface="Ubuntu"/>
                <a:ea typeface="Ubuntu"/>
                <a:cs typeface="Ubuntu"/>
                <a:sym typeface="Ubuntu"/>
              </a:rPr>
              <a:t>IJAT</a:t>
            </a:r>
            <a:endParaRPr sz="2800">
              <a:solidFill>
                <a:srgbClr val="FFFFFF"/>
              </a:solidFill>
              <a:latin typeface="Ubuntu"/>
              <a:ea typeface="Ubuntu"/>
              <a:cs typeface="Ubuntu"/>
              <a:sym typeface="Ubuntu"/>
            </a:endParaRPr>
          </a:p>
        </p:txBody>
      </p:sp>
      <p:pic>
        <p:nvPicPr>
          <p:cNvPr id="18" name="Image 17">
            <a:extLst>
              <a:ext uri="{FF2B5EF4-FFF2-40B4-BE49-F238E27FC236}">
                <a16:creationId xmlns:a16="http://schemas.microsoft.com/office/drawing/2014/main" id="{4B38DDBA-702D-2440-B54F-173D6982F73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1214" y="2785008"/>
            <a:ext cx="561383" cy="627279"/>
          </a:xfrm>
          <a:prstGeom prst="rect">
            <a:avLst/>
          </a:prstGeom>
        </p:spPr>
      </p:pic>
    </p:spTree>
    <p:extLst>
      <p:ext uri="{BB962C8B-B14F-4D97-AF65-F5344CB8AC3E}">
        <p14:creationId xmlns:p14="http://schemas.microsoft.com/office/powerpoint/2010/main" val="41049450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B7D3F8A8-A67B-2440-A568-5459E516257A}"/>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15" name="Titre 1">
            <a:extLst>
              <a:ext uri="{FF2B5EF4-FFF2-40B4-BE49-F238E27FC236}">
                <a16:creationId xmlns:a16="http://schemas.microsoft.com/office/drawing/2014/main" id="{5B811319-CAF7-7C42-B5EA-5F9362704F3E}"/>
              </a:ext>
            </a:extLst>
          </p:cNvPr>
          <p:cNvSpPr txBox="1">
            <a:spLocks/>
          </p:cNvSpPr>
          <p:nvPr/>
        </p:nvSpPr>
        <p:spPr>
          <a:xfrm>
            <a:off x="1550599" y="472036"/>
            <a:ext cx="4820194" cy="1059873"/>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Des questions ?</a:t>
            </a:r>
            <a:endParaRPr lang="fr-CA" sz="3200"/>
          </a:p>
        </p:txBody>
      </p:sp>
    </p:spTree>
    <p:extLst>
      <p:ext uri="{BB962C8B-B14F-4D97-AF65-F5344CB8AC3E}">
        <p14:creationId xmlns:p14="http://schemas.microsoft.com/office/powerpoint/2010/main" val="230688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sp>
        <p:nvSpPr>
          <p:cNvPr id="146" name="Google Shape;146;p30"/>
          <p:cNvSpPr/>
          <p:nvPr/>
        </p:nvSpPr>
        <p:spPr>
          <a:xfrm>
            <a:off x="8867" y="310960"/>
            <a:ext cx="12192000" cy="1127812"/>
          </a:xfrm>
          <a:prstGeom prst="rect">
            <a:avLst/>
          </a:prstGeom>
          <a:noFill/>
          <a:ln>
            <a:noFill/>
          </a:ln>
        </p:spPr>
        <p:txBody>
          <a:bodyPr spcFirstLastPara="1" wrap="square" lIns="121900" tIns="121900" rIns="121900" bIns="121900" anchor="ctr" anchorCtr="0">
            <a:noAutofit/>
          </a:bodyPr>
          <a:lstStyle/>
          <a:p>
            <a:endParaRPr lang="fr-CA" sz="3600" b="0" i="0">
              <a:solidFill>
                <a:srgbClr val="FFFFFF"/>
              </a:solidFill>
              <a:effectLst/>
              <a:latin typeface="Ubuntu" panose="020B0604020202020204" charset="0"/>
            </a:endParaRPr>
          </a:p>
        </p:txBody>
      </p:sp>
      <p:sp>
        <p:nvSpPr>
          <p:cNvPr id="148" name="Google Shape;148;p30"/>
          <p:cNvSpPr txBox="1"/>
          <p:nvPr/>
        </p:nvSpPr>
        <p:spPr>
          <a:xfrm>
            <a:off x="5734142" y="380181"/>
            <a:ext cx="6117295" cy="48140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fr-CA" sz="2000">
                <a:solidFill>
                  <a:schemeClr val="bg1"/>
                </a:solidFill>
              </a:rPr>
              <a:t>Lorsqu’on est à distance, la présence simultanée avec les apprenant(e)s (synchrone) a ses avantages, tout comme l’enseignement différé (asynchrone). L’important est de prévoir des activités qui permettent de tirer parti de ces modes.</a:t>
            </a:r>
          </a:p>
          <a:p>
            <a:pPr>
              <a:buClr>
                <a:schemeClr val="dk1"/>
              </a:buClr>
              <a:buSzPts val="1100"/>
            </a:pPr>
            <a:endParaRPr lang="fr-CA" sz="2000">
              <a:solidFill>
                <a:schemeClr val="bg1"/>
              </a:solidFill>
              <a:latin typeface="Ubuntu" panose="020B0604020202020204" charset="0"/>
              <a:ea typeface="Open Sans Light"/>
              <a:cs typeface="Open Sans Light"/>
              <a:sym typeface="Ubuntu"/>
            </a:endParaRPr>
          </a:p>
          <a:p>
            <a:pPr>
              <a:buClr>
                <a:schemeClr val="dk1"/>
              </a:buClr>
              <a:buSzPts val="1100"/>
            </a:pPr>
            <a:r>
              <a:rPr lang="fr-CA" sz="2000">
                <a:solidFill>
                  <a:schemeClr val="bg1"/>
                </a:solidFill>
                <a:latin typeface="Ubuntu" panose="020B0604020202020204" charset="0"/>
                <a:ea typeface="Open Sans Light"/>
                <a:cs typeface="Open Sans Light"/>
                <a:sym typeface="Ubuntu"/>
              </a:rPr>
              <a:t>- Particularités des deux modes</a:t>
            </a:r>
          </a:p>
          <a:p>
            <a:pPr>
              <a:buClr>
                <a:schemeClr val="dk1"/>
              </a:buClr>
              <a:buSzPts val="1100"/>
            </a:pPr>
            <a:r>
              <a:rPr lang="fr-CA" sz="2000">
                <a:solidFill>
                  <a:schemeClr val="bg1"/>
                </a:solidFill>
                <a:latin typeface="Ubuntu" panose="020B0604020202020204" charset="0"/>
                <a:ea typeface="Open Sans Light"/>
                <a:cs typeface="Open Sans Light"/>
                <a:sym typeface="Ubuntu"/>
              </a:rPr>
              <a:t>- Quel mode pour qui</a:t>
            </a:r>
          </a:p>
          <a:p>
            <a:pPr>
              <a:buClr>
                <a:schemeClr val="dk1"/>
              </a:buClr>
              <a:buSzPts val="1100"/>
            </a:pPr>
            <a:r>
              <a:rPr lang="fr-CA" sz="2000">
                <a:solidFill>
                  <a:schemeClr val="bg1"/>
                </a:solidFill>
                <a:latin typeface="Ubuntu" panose="020B0604020202020204" charset="0"/>
                <a:ea typeface="Open Sans Light"/>
                <a:cs typeface="Open Sans Light"/>
                <a:sym typeface="Ubuntu"/>
              </a:rPr>
              <a:t>- Deux modes, quatre variantes</a:t>
            </a:r>
          </a:p>
          <a:p>
            <a:pPr>
              <a:buClr>
                <a:schemeClr val="dk1"/>
              </a:buClr>
              <a:buSzPts val="1100"/>
            </a:pPr>
            <a:r>
              <a:rPr lang="fr-CA" sz="2000">
                <a:solidFill>
                  <a:schemeClr val="bg1"/>
                </a:solidFill>
                <a:latin typeface="Ubuntu" panose="020B0604020202020204" charset="0"/>
                <a:ea typeface="Open Sans Light"/>
                <a:cs typeface="Open Sans Light"/>
                <a:sym typeface="Ubuntu"/>
              </a:rPr>
              <a:t>- En contexte </a:t>
            </a:r>
            <a:r>
              <a:rPr lang="fr-CA" sz="2000" err="1">
                <a:solidFill>
                  <a:schemeClr val="bg1"/>
                </a:solidFill>
                <a:latin typeface="Ubuntu" panose="020B0604020202020204" charset="0"/>
                <a:ea typeface="Open Sans Light"/>
                <a:cs typeface="Open Sans Light"/>
                <a:sym typeface="Ubuntu"/>
              </a:rPr>
              <a:t>comodal</a:t>
            </a:r>
            <a:endParaRPr lang="fr-CA" sz="2000">
              <a:solidFill>
                <a:schemeClr val="bg1"/>
              </a:solidFill>
              <a:latin typeface="Ubuntu" panose="020B0604020202020204" charset="0"/>
              <a:ea typeface="Open Sans Light"/>
              <a:cs typeface="Open Sans Light"/>
              <a:sym typeface="Ubuntu"/>
            </a:endParaRPr>
          </a:p>
          <a:p>
            <a:pPr>
              <a:buClr>
                <a:schemeClr val="dk1"/>
              </a:buClr>
              <a:buSzPts val="1100"/>
            </a:pPr>
            <a:r>
              <a:rPr lang="fr-CA" sz="2000">
                <a:solidFill>
                  <a:srgbClr val="FFFFFF"/>
                </a:solidFill>
                <a:latin typeface="Ubuntu" panose="020B0604020202020204" charset="0"/>
                <a:ea typeface="Open Sans Light"/>
                <a:cs typeface="Open Sans Light"/>
                <a:sym typeface="Ubuntu"/>
              </a:rPr>
              <a:t>- Les activité d’apprentissage</a:t>
            </a:r>
          </a:p>
        </p:txBody>
      </p:sp>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7516" y="5817741"/>
            <a:ext cx="2589872" cy="729299"/>
          </a:xfrm>
          <a:prstGeom prst="rect">
            <a:avLst/>
          </a:prstGeom>
        </p:spPr>
      </p:pic>
      <p:sp>
        <p:nvSpPr>
          <p:cNvPr id="2" name="Titre 1">
            <a:extLst>
              <a:ext uri="{FF2B5EF4-FFF2-40B4-BE49-F238E27FC236}">
                <a16:creationId xmlns:a16="http://schemas.microsoft.com/office/drawing/2014/main" id="{2CA6D40F-7C61-4218-A68F-415A633EB3F9}"/>
              </a:ext>
            </a:extLst>
          </p:cNvPr>
          <p:cNvSpPr>
            <a:spLocks noGrp="1"/>
          </p:cNvSpPr>
          <p:nvPr>
            <p:ph type="title"/>
          </p:nvPr>
        </p:nvSpPr>
        <p:spPr>
          <a:xfrm>
            <a:off x="180578" y="484394"/>
            <a:ext cx="5204134" cy="954378"/>
          </a:xfrm>
        </p:spPr>
        <p:txBody>
          <a:bodyPr>
            <a:noAutofit/>
          </a:bodyPr>
          <a:lstStyle/>
          <a:p>
            <a:pPr algn="r"/>
            <a:r>
              <a:rPr lang="fr-CA" sz="3200" b="0" i="0">
                <a:solidFill>
                  <a:srgbClr val="FAA32C"/>
                </a:solidFill>
                <a:effectLst/>
                <a:latin typeface="Viga" panose="020B0604020202020204" charset="0"/>
              </a:rPr>
              <a:t>Synchrone, asynchrone et variantes</a:t>
            </a:r>
            <a:br>
              <a:rPr lang="fr-CA" sz="3200" b="0" i="0">
                <a:solidFill>
                  <a:srgbClr val="FAA32C"/>
                </a:solidFill>
                <a:effectLst/>
                <a:latin typeface="Viga" panose="020B0604020202020204" charset="0"/>
              </a:rPr>
            </a:br>
            <a:endParaRPr lang="fr-CA" sz="3200"/>
          </a:p>
        </p:txBody>
      </p:sp>
      <p:pic>
        <p:nvPicPr>
          <p:cNvPr id="1026" name="Picture 2" descr="Fiche 1">
            <a:hlinkClick r:id="rId6"/>
            <a:extLst>
              <a:ext uri="{FF2B5EF4-FFF2-40B4-BE49-F238E27FC236}">
                <a16:creationId xmlns:a16="http://schemas.microsoft.com/office/drawing/2014/main" id="{B9F350B7-C261-41F1-9593-42A3C3CEC5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90598" y="4438878"/>
            <a:ext cx="2857500" cy="160972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7BDB99B-EFB1-724B-9F25-D605EE7F7FE2}"/>
              </a:ext>
            </a:extLst>
          </p:cNvPr>
          <p:cNvSpPr/>
          <p:nvPr/>
        </p:nvSpPr>
        <p:spPr>
          <a:xfrm>
            <a:off x="1768965" y="1336514"/>
            <a:ext cx="3865161" cy="400110"/>
          </a:xfrm>
          <a:prstGeom prst="rect">
            <a:avLst/>
          </a:prstGeom>
        </p:spPr>
        <p:txBody>
          <a:bodyPr wrap="non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et infographie</a:t>
            </a:r>
            <a:endParaRPr lang="fr-FR" sz="2000"/>
          </a:p>
        </p:txBody>
      </p:sp>
      <p:sp>
        <p:nvSpPr>
          <p:cNvPr id="11" name="Rectangle 10">
            <a:extLst>
              <a:ext uri="{FF2B5EF4-FFF2-40B4-BE49-F238E27FC236}">
                <a16:creationId xmlns:a16="http://schemas.microsoft.com/office/drawing/2014/main" id="{AB3AD8AE-A725-ED48-BFF9-12E341DBDE5E}"/>
              </a:ext>
            </a:extLst>
          </p:cNvPr>
          <p:cNvSpPr/>
          <p:nvPr/>
        </p:nvSpPr>
        <p:spPr>
          <a:xfrm>
            <a:off x="6249736" y="6141965"/>
            <a:ext cx="2013693" cy="369332"/>
          </a:xfrm>
          <a:prstGeom prst="rect">
            <a:avLst/>
          </a:prstGeom>
        </p:spPr>
        <p:txBody>
          <a:bodyPr wrap="none">
            <a:spAutoFit/>
          </a:bodyPr>
          <a:lstStyle/>
          <a:p>
            <a:r>
              <a:rPr lang="fr-CA">
                <a:solidFill>
                  <a:schemeClr val="bg1"/>
                </a:solidFill>
                <a:sym typeface="Ubuntu"/>
                <a:hlinkClick r:id="rId8"/>
              </a:rPr>
              <a:t>Microformation 1</a:t>
            </a:r>
            <a:endParaRPr lang="fr-FR"/>
          </a:p>
        </p:txBody>
      </p:sp>
      <p:sp>
        <p:nvSpPr>
          <p:cNvPr id="12" name="Rectangle 11">
            <a:extLst>
              <a:ext uri="{FF2B5EF4-FFF2-40B4-BE49-F238E27FC236}">
                <a16:creationId xmlns:a16="http://schemas.microsoft.com/office/drawing/2014/main" id="{A6A1BB6D-40DF-6D40-A2E2-E51475277F1D}"/>
              </a:ext>
            </a:extLst>
          </p:cNvPr>
          <p:cNvSpPr/>
          <p:nvPr/>
        </p:nvSpPr>
        <p:spPr>
          <a:xfrm>
            <a:off x="9212501" y="6141965"/>
            <a:ext cx="1585690" cy="369332"/>
          </a:xfrm>
          <a:prstGeom prst="rect">
            <a:avLst/>
          </a:prstGeom>
        </p:spPr>
        <p:txBody>
          <a:bodyPr wrap="none">
            <a:spAutoFit/>
          </a:bodyPr>
          <a:lstStyle/>
          <a:p>
            <a:r>
              <a:rPr lang="fr-CA">
                <a:solidFill>
                  <a:schemeClr val="bg1"/>
                </a:solidFill>
                <a:sym typeface="Ubuntu"/>
                <a:hlinkClick r:id="rId6"/>
              </a:rPr>
              <a:t>Infographie 1</a:t>
            </a:r>
            <a:endParaRPr lang="fr-FR"/>
          </a:p>
        </p:txBody>
      </p:sp>
      <p:pic>
        <p:nvPicPr>
          <p:cNvPr id="4" name="Image 3">
            <a:hlinkClick r:id="rId8"/>
            <a:extLst>
              <a:ext uri="{FF2B5EF4-FFF2-40B4-BE49-F238E27FC236}">
                <a16:creationId xmlns:a16="http://schemas.microsoft.com/office/drawing/2014/main" id="{7CCB42FA-A76B-E246-8FC2-FEDC4A473672}"/>
              </a:ext>
            </a:extLst>
          </p:cNvPr>
          <p:cNvPicPr>
            <a:picLocks noChangeAspect="1"/>
          </p:cNvPicPr>
          <p:nvPr/>
        </p:nvPicPr>
        <p:blipFill>
          <a:blip r:embed="rId9"/>
          <a:stretch>
            <a:fillRect/>
          </a:stretch>
        </p:blipFill>
        <p:spPr>
          <a:xfrm>
            <a:off x="5894443" y="4438878"/>
            <a:ext cx="2721439" cy="1378863"/>
          </a:xfrm>
          <a:prstGeom prst="rect">
            <a:avLst/>
          </a:prstGeom>
          <a:ln>
            <a:solidFill>
              <a:schemeClr val="accent1"/>
            </a:solidFill>
          </a:ln>
        </p:spPr>
      </p:pic>
    </p:spTree>
    <p:extLst>
      <p:ext uri="{BB962C8B-B14F-4D97-AF65-F5344CB8AC3E}">
        <p14:creationId xmlns:p14="http://schemas.microsoft.com/office/powerpoint/2010/main" val="2282939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B7D3F8A8-A67B-2440-A568-5459E516257A}"/>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2C55CA78-8F3C-FB46-BC9D-87D14A87B274}"/>
              </a:ext>
            </a:extLst>
          </p:cNvPr>
          <p:cNvSpPr txBox="1">
            <a:spLocks/>
          </p:cNvSpPr>
          <p:nvPr/>
        </p:nvSpPr>
        <p:spPr>
          <a:xfrm>
            <a:off x="978726" y="1470212"/>
            <a:ext cx="10229850" cy="1963270"/>
          </a:xfrm>
          <a:prstGeom prst="rect">
            <a:avLst/>
          </a:prstGeom>
        </p:spPr>
        <p:txBody>
          <a:bodyPr spcFirstLastPara="1" vert="horz" wrap="square" lIns="91425" tIns="91425" rIns="91425" bIns="91425" rtlCol="0" anchor="t" anchorCtr="0">
            <a:no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fr-CA" sz="6600">
                <a:solidFill>
                  <a:srgbClr val="FAA32C"/>
                </a:solidFill>
                <a:latin typeface="Viga" panose="020B0604020202020204" charset="0"/>
              </a:rPr>
              <a:t>Contexte d’utilisation pédagogique</a:t>
            </a:r>
            <a:endParaRPr lang="fr-CA" sz="6600"/>
          </a:p>
        </p:txBody>
      </p:sp>
      <p:sp>
        <p:nvSpPr>
          <p:cNvPr id="3" name="ZoneTexte 2">
            <a:extLst>
              <a:ext uri="{FF2B5EF4-FFF2-40B4-BE49-F238E27FC236}">
                <a16:creationId xmlns:a16="http://schemas.microsoft.com/office/drawing/2014/main" id="{DF679B4F-0F9A-3D46-98C6-5965CEE95A70}"/>
              </a:ext>
            </a:extLst>
          </p:cNvPr>
          <p:cNvSpPr txBox="1"/>
          <p:nvPr/>
        </p:nvSpPr>
        <p:spPr>
          <a:xfrm>
            <a:off x="7445829" y="757646"/>
            <a:ext cx="0" cy="0"/>
          </a:xfrm>
          <a:prstGeom prst="rect">
            <a:avLst/>
          </a:prstGeom>
          <a:noFill/>
        </p:spPr>
        <p:txBody>
          <a:bodyPr wrap="none" lIns="0" tIns="0" rIns="0" bIns="0" rtlCol="0" anchor="t" anchorCtr="0">
            <a:noAutofit/>
          </a:bodyPr>
          <a:lstStyle/>
          <a:p>
            <a:pPr algn="l"/>
            <a:endParaRPr lang="fr-FR" sz="1100" err="1">
              <a:latin typeface="Ubuntu" panose="020B0504030602030204" pitchFamily="34" charset="0"/>
            </a:endParaRPr>
          </a:p>
        </p:txBody>
      </p:sp>
      <p:sp>
        <p:nvSpPr>
          <p:cNvPr id="12" name="Rectangle 11">
            <a:extLst>
              <a:ext uri="{FF2B5EF4-FFF2-40B4-BE49-F238E27FC236}">
                <a16:creationId xmlns:a16="http://schemas.microsoft.com/office/drawing/2014/main" id="{CF4D3C5E-B5DF-1C40-ABB8-59E19994CF14}"/>
              </a:ext>
            </a:extLst>
          </p:cNvPr>
          <p:cNvSpPr/>
          <p:nvPr/>
        </p:nvSpPr>
        <p:spPr>
          <a:xfrm>
            <a:off x="3700416" y="3500718"/>
            <a:ext cx="4786469" cy="584775"/>
          </a:xfrm>
          <a:prstGeom prst="rect">
            <a:avLst/>
          </a:prstGeom>
        </p:spPr>
        <p:txBody>
          <a:bodyPr wrap="square">
            <a:spAutoFit/>
          </a:bodyPr>
          <a:lstStyle/>
          <a:p>
            <a:pPr algn="ctr"/>
            <a:r>
              <a:rPr lang="fr-CA" sz="3200">
                <a:solidFill>
                  <a:srgbClr val="FFFFFF"/>
                </a:solidFill>
                <a:latin typeface="Ubuntu" panose="020B0604020202020204" charset="0"/>
              </a:rPr>
              <a:t>de la </a:t>
            </a:r>
            <a:r>
              <a:rPr lang="fr-CA" sz="3200" err="1">
                <a:solidFill>
                  <a:srgbClr val="FFFFFF"/>
                </a:solidFill>
                <a:latin typeface="Ubuntu" panose="020B0604020202020204" charset="0"/>
              </a:rPr>
              <a:t>microformation</a:t>
            </a:r>
            <a:r>
              <a:rPr lang="fr-CA" sz="3200">
                <a:solidFill>
                  <a:srgbClr val="FFFFFF"/>
                </a:solidFill>
                <a:latin typeface="Ubuntu" panose="020B0604020202020204" charset="0"/>
              </a:rPr>
              <a:t> 1</a:t>
            </a:r>
            <a:endParaRPr lang="fr-FR" sz="3200"/>
          </a:p>
        </p:txBody>
      </p:sp>
    </p:spTree>
    <p:extLst>
      <p:ext uri="{BB962C8B-B14F-4D97-AF65-F5344CB8AC3E}">
        <p14:creationId xmlns:p14="http://schemas.microsoft.com/office/powerpoint/2010/main" val="1009414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sp>
        <p:nvSpPr>
          <p:cNvPr id="146" name="Google Shape;146;p30"/>
          <p:cNvSpPr/>
          <p:nvPr/>
        </p:nvSpPr>
        <p:spPr>
          <a:xfrm>
            <a:off x="8867" y="310960"/>
            <a:ext cx="12192000" cy="1127812"/>
          </a:xfrm>
          <a:prstGeom prst="rect">
            <a:avLst/>
          </a:prstGeom>
          <a:noFill/>
          <a:ln>
            <a:noFill/>
          </a:ln>
        </p:spPr>
        <p:txBody>
          <a:bodyPr spcFirstLastPara="1" wrap="square" lIns="121900" tIns="121900" rIns="121900" bIns="121900" anchor="ctr" anchorCtr="0">
            <a:noAutofit/>
          </a:bodyPr>
          <a:lstStyle/>
          <a:p>
            <a:endParaRPr lang="fr-CA" sz="3600" b="0" i="0">
              <a:solidFill>
                <a:srgbClr val="FFFFFF"/>
              </a:solidFill>
              <a:effectLst/>
              <a:latin typeface="Ubuntu" panose="020B0604020202020204" charset="0"/>
            </a:endParaRPr>
          </a:p>
        </p:txBody>
      </p:sp>
      <p:sp>
        <p:nvSpPr>
          <p:cNvPr id="148" name="Google Shape;148;p30"/>
          <p:cNvSpPr txBox="1"/>
          <p:nvPr/>
        </p:nvSpPr>
        <p:spPr>
          <a:xfrm>
            <a:off x="5829482" y="468482"/>
            <a:ext cx="6117295" cy="5753023"/>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fr-CA" sz="2000">
                <a:solidFill>
                  <a:schemeClr val="bg1"/>
                </a:solidFill>
              </a:rPr>
              <a:t>Un établissement participe à un </a:t>
            </a:r>
            <a:r>
              <a:rPr lang="fr-CA" sz="2000" b="1">
                <a:solidFill>
                  <a:schemeClr val="bg1"/>
                </a:solidFill>
              </a:rPr>
              <a:t>projet pilote innovation</a:t>
            </a:r>
            <a:r>
              <a:rPr lang="fr-CA" sz="2000">
                <a:solidFill>
                  <a:schemeClr val="bg1"/>
                </a:solidFill>
              </a:rPr>
              <a:t>. La direction demande à ses enseignant(e)s de travailler en « </a:t>
            </a:r>
            <a:r>
              <a:rPr lang="fr-CA" sz="2000" b="1">
                <a:solidFill>
                  <a:schemeClr val="bg1"/>
                </a:solidFill>
              </a:rPr>
              <a:t>CAP</a:t>
            </a:r>
            <a:r>
              <a:rPr lang="fr-CA" sz="2000">
                <a:solidFill>
                  <a:schemeClr val="bg1"/>
                </a:solidFill>
              </a:rPr>
              <a:t> » pour préparer le projet. S</a:t>
            </a:r>
            <a:r>
              <a:rPr lang="fr-CA" sz="2000">
                <a:solidFill>
                  <a:schemeClr val="bg1"/>
                </a:solidFill>
                <a:latin typeface="Ubuntu"/>
                <a:ea typeface="Open Sans Light"/>
                <a:cs typeface="Open Sans Light"/>
                <a:sym typeface="Ubuntu"/>
              </a:rPr>
              <a:t>e sentant à la limite de sa compétence, la direction invite le conseiller RÉCIT pour participer aux discussions avec les enseignant(e)s.</a:t>
            </a:r>
          </a:p>
          <a:p>
            <a:pPr>
              <a:buClr>
                <a:schemeClr val="dk1"/>
              </a:buClr>
              <a:buSzPts val="1100"/>
            </a:pPr>
            <a:endParaRPr lang="fr-CA" sz="2000">
              <a:solidFill>
                <a:schemeClr val="bg1"/>
              </a:solidFill>
              <a:latin typeface="Ubuntu" panose="020B0604020202020204" charset="0"/>
              <a:ea typeface="Open Sans Light"/>
              <a:cs typeface="Open Sans Light"/>
              <a:sym typeface="Ubuntu"/>
            </a:endParaRPr>
          </a:p>
          <a:p>
            <a:pPr>
              <a:buClr>
                <a:schemeClr val="dk1"/>
              </a:buClr>
              <a:buSzPts val="1100"/>
            </a:pPr>
            <a:r>
              <a:rPr lang="fr-CA" sz="2000">
                <a:solidFill>
                  <a:schemeClr val="bg1"/>
                </a:solidFill>
                <a:ea typeface="Open Sans Light"/>
                <a:cs typeface="Open Sans Light"/>
                <a:sym typeface="Ubuntu"/>
              </a:rPr>
              <a:t>Puisque le projet de cet établissement suppose que certains apprenants soient parfois à l’école, parfois en entreprise, le CP et la direction ont choisi des activités de la </a:t>
            </a:r>
            <a:r>
              <a:rPr lang="fr-CA" sz="2000" err="1">
                <a:solidFill>
                  <a:schemeClr val="bg1"/>
                </a:solidFill>
                <a:ea typeface="Open Sans Light"/>
                <a:cs typeface="Open Sans Light"/>
                <a:sym typeface="Ubuntu"/>
              </a:rPr>
              <a:t>microformation</a:t>
            </a:r>
            <a:r>
              <a:rPr lang="fr-CA" sz="2000">
                <a:solidFill>
                  <a:schemeClr val="bg1"/>
                </a:solidFill>
                <a:ea typeface="Open Sans Light"/>
                <a:cs typeface="Open Sans Light"/>
                <a:sym typeface="Ubuntu"/>
              </a:rPr>
              <a:t> 1 :  « Synchrone, asynchrone et variantes ». </a:t>
            </a:r>
            <a:endParaRPr lang="fr-CA" sz="2000">
              <a:solidFill>
                <a:schemeClr val="bg1"/>
              </a:solidFill>
              <a:ea typeface="Open Sans Light"/>
              <a:cs typeface="Open Sans Light"/>
            </a:endParaRPr>
          </a:p>
          <a:p>
            <a:pPr>
              <a:buClr>
                <a:schemeClr val="dk1"/>
              </a:buClr>
              <a:buSzPts val="1100"/>
            </a:pPr>
            <a:endParaRPr lang="fr-CA" sz="2000">
              <a:solidFill>
                <a:schemeClr val="bg1"/>
              </a:solidFill>
              <a:ea typeface="Open Sans Light"/>
              <a:cs typeface="Open Sans Light"/>
              <a:sym typeface="Ubuntu"/>
            </a:endParaRPr>
          </a:p>
          <a:p>
            <a:pPr>
              <a:buClr>
                <a:schemeClr val="dk1"/>
              </a:buClr>
              <a:buSzPts val="1100"/>
            </a:pPr>
            <a:r>
              <a:rPr lang="fr-CA" sz="2000">
                <a:solidFill>
                  <a:schemeClr val="bg1"/>
                </a:solidFill>
                <a:ea typeface="Open Sans Light"/>
                <a:cs typeface="Open Sans Light"/>
                <a:sym typeface="Ubuntu"/>
              </a:rPr>
              <a:t>Ils souhaitent faire prendre conscience aux enseignant(e)s des possibilités qui s’offrent à eux en plus de les nourrir pédagogiquement des bases théoriques importantes.</a:t>
            </a:r>
            <a:endParaRPr lang="fr-CA" sz="2000">
              <a:solidFill>
                <a:schemeClr val="bg1"/>
              </a:solidFill>
              <a:ea typeface="Open Sans Light"/>
              <a:cs typeface="Open Sans Light"/>
            </a:endParaRPr>
          </a:p>
          <a:p>
            <a:pPr>
              <a:buClr>
                <a:schemeClr val="dk1"/>
              </a:buClr>
              <a:buSzPts val="1100"/>
            </a:pPr>
            <a:endParaRPr lang="fr-CA" sz="2000">
              <a:solidFill>
                <a:schemeClr val="bg1"/>
              </a:solidFill>
              <a:latin typeface="Ubuntu" panose="020B0604020202020204" charset="0"/>
              <a:ea typeface="Open Sans Light"/>
              <a:cs typeface="Open Sans Light"/>
              <a:sym typeface="Ubuntu"/>
            </a:endParaRPr>
          </a:p>
          <a:p>
            <a:pPr>
              <a:buClr>
                <a:schemeClr val="dk1"/>
              </a:buClr>
              <a:buSzPts val="1100"/>
            </a:pPr>
            <a:endParaRPr lang="fr-CA" sz="2000">
              <a:solidFill>
                <a:schemeClr val="bg1"/>
              </a:solidFill>
              <a:latin typeface="Ubuntu" panose="020B0604020202020204" charset="0"/>
              <a:ea typeface="Open Sans Light"/>
              <a:cs typeface="Open Sans Light"/>
              <a:sym typeface="Ubuntu"/>
            </a:endParaRPr>
          </a:p>
          <a:p>
            <a:pPr>
              <a:buClr>
                <a:schemeClr val="dk1"/>
              </a:buClr>
              <a:buSzPts val="1100"/>
            </a:pPr>
            <a:endParaRPr lang="fr-CA" sz="2000">
              <a:solidFill>
                <a:schemeClr val="bg1"/>
              </a:solidFill>
              <a:latin typeface="Ubuntu" panose="020B0604020202020204" charset="0"/>
              <a:ea typeface="Open Sans Light"/>
              <a:cs typeface="Open Sans Light"/>
              <a:sym typeface="Ubuntu"/>
            </a:endParaRPr>
          </a:p>
        </p:txBody>
      </p:sp>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7516" y="5817741"/>
            <a:ext cx="2589872" cy="729299"/>
          </a:xfrm>
          <a:prstGeom prst="rect">
            <a:avLst/>
          </a:prstGeom>
        </p:spPr>
      </p:pic>
      <p:sp>
        <p:nvSpPr>
          <p:cNvPr id="2" name="Titre 1">
            <a:extLst>
              <a:ext uri="{FF2B5EF4-FFF2-40B4-BE49-F238E27FC236}">
                <a16:creationId xmlns:a16="http://schemas.microsoft.com/office/drawing/2014/main" id="{2CA6D40F-7C61-4218-A68F-415A633EB3F9}"/>
              </a:ext>
            </a:extLst>
          </p:cNvPr>
          <p:cNvSpPr>
            <a:spLocks noGrp="1"/>
          </p:cNvSpPr>
          <p:nvPr>
            <p:ph type="title"/>
          </p:nvPr>
        </p:nvSpPr>
        <p:spPr>
          <a:xfrm>
            <a:off x="180578" y="484394"/>
            <a:ext cx="5204134" cy="954378"/>
          </a:xfrm>
        </p:spPr>
        <p:txBody>
          <a:bodyPr>
            <a:noAutofit/>
          </a:bodyPr>
          <a:lstStyle/>
          <a:p>
            <a:pPr algn="r"/>
            <a:r>
              <a:rPr lang="fr-CA" sz="3200" b="0" i="0">
                <a:solidFill>
                  <a:srgbClr val="FAA32C"/>
                </a:solidFill>
                <a:effectLst/>
                <a:latin typeface="Viga" panose="020B0604020202020204" charset="0"/>
              </a:rPr>
              <a:t>Contexte d’utilisation pédagogique</a:t>
            </a:r>
            <a:endParaRPr lang="fr-CA" sz="3200"/>
          </a:p>
        </p:txBody>
      </p:sp>
      <p:sp>
        <p:nvSpPr>
          <p:cNvPr id="10" name="Rectangle 9">
            <a:extLst>
              <a:ext uri="{FF2B5EF4-FFF2-40B4-BE49-F238E27FC236}">
                <a16:creationId xmlns:a16="http://schemas.microsoft.com/office/drawing/2014/main" id="{F7BDB99B-EFB1-724B-9F25-D605EE7F7FE2}"/>
              </a:ext>
            </a:extLst>
          </p:cNvPr>
          <p:cNvSpPr/>
          <p:nvPr/>
        </p:nvSpPr>
        <p:spPr>
          <a:xfrm>
            <a:off x="2670659" y="1287244"/>
            <a:ext cx="2829621" cy="400110"/>
          </a:xfrm>
          <a:prstGeom prst="rect">
            <a:avLst/>
          </a:prstGeom>
        </p:spPr>
        <p:txBody>
          <a:bodyPr wrap="none">
            <a:spAutoFit/>
          </a:bodyPr>
          <a:lstStyle/>
          <a:p>
            <a:r>
              <a:rPr lang="fr-CA" sz="2000">
                <a:solidFill>
                  <a:srgbClr val="FFFFFF"/>
                </a:solidFill>
                <a:latin typeface="Ubuntu" panose="020B0604020202020204" charset="0"/>
              </a:rPr>
              <a:t>de la </a:t>
            </a:r>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1</a:t>
            </a:r>
            <a:endParaRPr lang="fr-FR" sz="2000"/>
          </a:p>
        </p:txBody>
      </p:sp>
    </p:spTree>
    <p:extLst>
      <p:ext uri="{BB962C8B-B14F-4D97-AF65-F5344CB8AC3E}">
        <p14:creationId xmlns:p14="http://schemas.microsoft.com/office/powerpoint/2010/main" val="26735188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0"/>
</p:tagLst>
</file>

<file path=ppt/tags/tag100.xml><?xml version="1.0" encoding="utf-8"?>
<p:tagLst xmlns:a="http://schemas.openxmlformats.org/drawingml/2006/main" xmlns:r="http://schemas.openxmlformats.org/officeDocument/2006/relationships" xmlns:p="http://schemas.openxmlformats.org/presentationml/2006/main">
  <p:tag name="NUM" val="32"/>
</p:tagLst>
</file>

<file path=ppt/tags/tag101.xml><?xml version="1.0" encoding="utf-8"?>
<p:tagLst xmlns:a="http://schemas.openxmlformats.org/drawingml/2006/main" xmlns:r="http://schemas.openxmlformats.org/officeDocument/2006/relationships" xmlns:p="http://schemas.openxmlformats.org/presentationml/2006/main">
  <p:tag name="NUM" val="9"/>
</p:tagLst>
</file>

<file path=ppt/tags/tag11.xml><?xml version="1.0" encoding="utf-8"?>
<p:tagLst xmlns:a="http://schemas.openxmlformats.org/drawingml/2006/main" xmlns:r="http://schemas.openxmlformats.org/officeDocument/2006/relationships" xmlns:p="http://schemas.openxmlformats.org/presentationml/2006/main">
  <p:tag name="NUM" val="11"/>
</p:tagLst>
</file>

<file path=ppt/tags/tag12.xml><?xml version="1.0" encoding="utf-8"?>
<p:tagLst xmlns:a="http://schemas.openxmlformats.org/drawingml/2006/main" xmlns:r="http://schemas.openxmlformats.org/officeDocument/2006/relationships" xmlns:p="http://schemas.openxmlformats.org/presentationml/2006/main">
  <p:tag name="NUM" val="12"/>
</p:tagLst>
</file>

<file path=ppt/tags/tag13.xml><?xml version="1.0" encoding="utf-8"?>
<p:tagLst xmlns:a="http://schemas.openxmlformats.org/drawingml/2006/main" xmlns:r="http://schemas.openxmlformats.org/officeDocument/2006/relationships" xmlns:p="http://schemas.openxmlformats.org/presentationml/2006/main">
  <p:tag name="NUM" val="13"/>
</p:tagLst>
</file>

<file path=ppt/tags/tag14.xml><?xml version="1.0" encoding="utf-8"?>
<p:tagLst xmlns:a="http://schemas.openxmlformats.org/drawingml/2006/main" xmlns:r="http://schemas.openxmlformats.org/officeDocument/2006/relationships" xmlns:p="http://schemas.openxmlformats.org/presentationml/2006/main">
  <p:tag name="NUM" val="14"/>
</p:tagLst>
</file>

<file path=ppt/tags/tag15.xml><?xml version="1.0" encoding="utf-8"?>
<p:tagLst xmlns:a="http://schemas.openxmlformats.org/drawingml/2006/main" xmlns:r="http://schemas.openxmlformats.org/officeDocument/2006/relationships" xmlns:p="http://schemas.openxmlformats.org/presentationml/2006/main">
  <p:tag name="NUM" val="15"/>
</p:tagLst>
</file>

<file path=ppt/tags/tag16.xml><?xml version="1.0" encoding="utf-8"?>
<p:tagLst xmlns:a="http://schemas.openxmlformats.org/drawingml/2006/main" xmlns:r="http://schemas.openxmlformats.org/officeDocument/2006/relationships" xmlns:p="http://schemas.openxmlformats.org/presentationml/2006/main">
  <p:tag name="NUM" val="16"/>
</p:tagLst>
</file>

<file path=ppt/tags/tag17.xml><?xml version="1.0" encoding="utf-8"?>
<p:tagLst xmlns:a="http://schemas.openxmlformats.org/drawingml/2006/main" xmlns:r="http://schemas.openxmlformats.org/officeDocument/2006/relationships" xmlns:p="http://schemas.openxmlformats.org/presentationml/2006/main">
  <p:tag name="NUM" val="17"/>
</p:tagLst>
</file>

<file path=ppt/tags/tag18.xml><?xml version="1.0" encoding="utf-8"?>
<p:tagLst xmlns:a="http://schemas.openxmlformats.org/drawingml/2006/main" xmlns:r="http://schemas.openxmlformats.org/officeDocument/2006/relationships" xmlns:p="http://schemas.openxmlformats.org/presentationml/2006/main">
  <p:tag name="NUM" val="18"/>
</p:tagLst>
</file>

<file path=ppt/tags/tag1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4"/>
</p:tagLst>
</file>

<file path=ppt/tags/tag23.xml><?xml version="1.0" encoding="utf-8"?>
<p:tagLst xmlns:a="http://schemas.openxmlformats.org/drawingml/2006/main" xmlns:r="http://schemas.openxmlformats.org/officeDocument/2006/relationships" xmlns:p="http://schemas.openxmlformats.org/presentationml/2006/main">
  <p:tag name="NUM" val="5"/>
</p:tagLst>
</file>

<file path=ppt/tags/tag24.xml><?xml version="1.0" encoding="utf-8"?>
<p:tagLst xmlns:a="http://schemas.openxmlformats.org/drawingml/2006/main" xmlns:r="http://schemas.openxmlformats.org/officeDocument/2006/relationships" xmlns:p="http://schemas.openxmlformats.org/presentationml/2006/main">
  <p:tag name="NUM" val="6"/>
</p:tagLst>
</file>

<file path=ppt/tags/tag25.xml><?xml version="1.0" encoding="utf-8"?>
<p:tagLst xmlns:a="http://schemas.openxmlformats.org/drawingml/2006/main" xmlns:r="http://schemas.openxmlformats.org/officeDocument/2006/relationships" xmlns:p="http://schemas.openxmlformats.org/presentationml/2006/main">
  <p:tag name="NUM" val="7"/>
</p:tagLst>
</file>

<file path=ppt/tags/tag26.xml><?xml version="1.0" encoding="utf-8"?>
<p:tagLst xmlns:a="http://schemas.openxmlformats.org/drawingml/2006/main" xmlns:r="http://schemas.openxmlformats.org/officeDocument/2006/relationships" xmlns:p="http://schemas.openxmlformats.org/presentationml/2006/main">
  <p:tag name="NUM" val="8"/>
</p:tagLst>
</file>

<file path=ppt/tags/tag27.xml><?xml version="1.0" encoding="utf-8"?>
<p:tagLst xmlns:a="http://schemas.openxmlformats.org/drawingml/2006/main" xmlns:r="http://schemas.openxmlformats.org/officeDocument/2006/relationships" xmlns:p="http://schemas.openxmlformats.org/presentationml/2006/main">
  <p:tag name="NUM" val="9"/>
</p:tagLst>
</file>

<file path=ppt/tags/tag28.xml><?xml version="1.0" encoding="utf-8"?>
<p:tagLst xmlns:a="http://schemas.openxmlformats.org/drawingml/2006/main" xmlns:r="http://schemas.openxmlformats.org/officeDocument/2006/relationships" xmlns:p="http://schemas.openxmlformats.org/presentationml/2006/main">
  <p:tag name="NUM" val="10"/>
</p:tagLst>
</file>

<file path=ppt/tags/tag29.xml><?xml version="1.0" encoding="utf-8"?>
<p:tagLst xmlns:a="http://schemas.openxmlformats.org/drawingml/2006/main" xmlns:r="http://schemas.openxmlformats.org/officeDocument/2006/relationships" xmlns:p="http://schemas.openxmlformats.org/presentationml/2006/main">
  <p:tag name="NUM" val="11"/>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3"/>
</p:tagLst>
</file>

<file path=ppt/tags/tag31.xml><?xml version="1.0" encoding="utf-8"?>
<p:tagLst xmlns:a="http://schemas.openxmlformats.org/drawingml/2006/main" xmlns:r="http://schemas.openxmlformats.org/officeDocument/2006/relationships" xmlns:p="http://schemas.openxmlformats.org/presentationml/2006/main">
  <p:tag name="NUM" val="14"/>
</p:tagLst>
</file>

<file path=ppt/tags/tag32.xml><?xml version="1.0" encoding="utf-8"?>
<p:tagLst xmlns:a="http://schemas.openxmlformats.org/drawingml/2006/main" xmlns:r="http://schemas.openxmlformats.org/officeDocument/2006/relationships" xmlns:p="http://schemas.openxmlformats.org/presentationml/2006/main">
  <p:tag name="NUM" val="15"/>
</p:tagLst>
</file>

<file path=ppt/tags/tag33.xml><?xml version="1.0" encoding="utf-8"?>
<p:tagLst xmlns:a="http://schemas.openxmlformats.org/drawingml/2006/main" xmlns:r="http://schemas.openxmlformats.org/officeDocument/2006/relationships" xmlns:p="http://schemas.openxmlformats.org/presentationml/2006/main">
  <p:tag name="NUM" val="16"/>
</p:tagLst>
</file>

<file path=ppt/tags/tag34.xml><?xml version="1.0" encoding="utf-8"?>
<p:tagLst xmlns:a="http://schemas.openxmlformats.org/drawingml/2006/main" xmlns:r="http://schemas.openxmlformats.org/officeDocument/2006/relationships" xmlns:p="http://schemas.openxmlformats.org/presentationml/2006/main">
  <p:tag name="NUM" val="17"/>
</p:tagLst>
</file>

<file path=ppt/tags/tag35.xml><?xml version="1.0" encoding="utf-8"?>
<p:tagLst xmlns:a="http://schemas.openxmlformats.org/drawingml/2006/main" xmlns:r="http://schemas.openxmlformats.org/officeDocument/2006/relationships" xmlns:p="http://schemas.openxmlformats.org/presentationml/2006/main">
  <p:tag name="NUM" val="18"/>
</p:tagLst>
</file>

<file path=ppt/tags/tag36.xml><?xml version="1.0" encoding="utf-8"?>
<p:tagLst xmlns:a="http://schemas.openxmlformats.org/drawingml/2006/main" xmlns:r="http://schemas.openxmlformats.org/officeDocument/2006/relationships" xmlns:p="http://schemas.openxmlformats.org/presentationml/2006/main">
  <p:tag name="NUM" val="19"/>
</p:tagLst>
</file>

<file path=ppt/tags/tag37.xml><?xml version="1.0" encoding="utf-8"?>
<p:tagLst xmlns:a="http://schemas.openxmlformats.org/drawingml/2006/main" xmlns:r="http://schemas.openxmlformats.org/officeDocument/2006/relationships" xmlns:p="http://schemas.openxmlformats.org/presentationml/2006/main">
  <p:tag name="NUM" val="20"/>
</p:tagLst>
</file>

<file path=ppt/tags/tag38.xml><?xml version="1.0" encoding="utf-8"?>
<p:tagLst xmlns:a="http://schemas.openxmlformats.org/drawingml/2006/main" xmlns:r="http://schemas.openxmlformats.org/officeDocument/2006/relationships" xmlns:p="http://schemas.openxmlformats.org/presentationml/2006/main">
  <p:tag name="NUM" val="21"/>
</p:tagLst>
</file>

<file path=ppt/tags/tag39.xml><?xml version="1.0" encoding="utf-8"?>
<p:tagLst xmlns:a="http://schemas.openxmlformats.org/drawingml/2006/main" xmlns:r="http://schemas.openxmlformats.org/officeDocument/2006/relationships" xmlns:p="http://schemas.openxmlformats.org/presentationml/2006/main">
  <p:tag name="NUM" val="22"/>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23"/>
</p:tagLst>
</file>

<file path=ppt/tags/tag41.xml><?xml version="1.0" encoding="utf-8"?>
<p:tagLst xmlns:a="http://schemas.openxmlformats.org/drawingml/2006/main" xmlns:r="http://schemas.openxmlformats.org/officeDocument/2006/relationships" xmlns:p="http://schemas.openxmlformats.org/presentationml/2006/main">
  <p:tag name="NUM" val="24"/>
</p:tagLst>
</file>

<file path=ppt/tags/tag42.xml><?xml version="1.0" encoding="utf-8"?>
<p:tagLst xmlns:a="http://schemas.openxmlformats.org/drawingml/2006/main" xmlns:r="http://schemas.openxmlformats.org/officeDocument/2006/relationships" xmlns:p="http://schemas.openxmlformats.org/presentationml/2006/main">
  <p:tag name="NUM" val="25"/>
</p:tagLst>
</file>

<file path=ppt/tags/tag43.xml><?xml version="1.0" encoding="utf-8"?>
<p:tagLst xmlns:a="http://schemas.openxmlformats.org/drawingml/2006/main" xmlns:r="http://schemas.openxmlformats.org/officeDocument/2006/relationships" xmlns:p="http://schemas.openxmlformats.org/presentationml/2006/main">
  <p:tag name="NUM" val="1"/>
</p:tagLst>
</file>

<file path=ppt/tags/tag44.xml><?xml version="1.0" encoding="utf-8"?>
<p:tagLst xmlns:a="http://schemas.openxmlformats.org/drawingml/2006/main" xmlns:r="http://schemas.openxmlformats.org/officeDocument/2006/relationships" xmlns:p="http://schemas.openxmlformats.org/presentationml/2006/main">
  <p:tag name="NUM" val="2"/>
</p:tagLst>
</file>

<file path=ppt/tags/tag45.xml><?xml version="1.0" encoding="utf-8"?>
<p:tagLst xmlns:a="http://schemas.openxmlformats.org/drawingml/2006/main" xmlns:r="http://schemas.openxmlformats.org/officeDocument/2006/relationships" xmlns:p="http://schemas.openxmlformats.org/presentationml/2006/main">
  <p:tag name="NUM" val="3"/>
</p:tagLst>
</file>

<file path=ppt/tags/tag46.xml><?xml version="1.0" encoding="utf-8"?>
<p:tagLst xmlns:a="http://schemas.openxmlformats.org/drawingml/2006/main" xmlns:r="http://schemas.openxmlformats.org/officeDocument/2006/relationships" xmlns:p="http://schemas.openxmlformats.org/presentationml/2006/main">
  <p:tag name="NUM" val="4"/>
</p:tagLst>
</file>

<file path=ppt/tags/tag47.xml><?xml version="1.0" encoding="utf-8"?>
<p:tagLst xmlns:a="http://schemas.openxmlformats.org/drawingml/2006/main" xmlns:r="http://schemas.openxmlformats.org/officeDocument/2006/relationships" xmlns:p="http://schemas.openxmlformats.org/presentationml/2006/main">
  <p:tag name="NUM" val="5"/>
</p:tagLst>
</file>

<file path=ppt/tags/tag48.xml><?xml version="1.0" encoding="utf-8"?>
<p:tagLst xmlns:a="http://schemas.openxmlformats.org/drawingml/2006/main" xmlns:r="http://schemas.openxmlformats.org/officeDocument/2006/relationships" xmlns:p="http://schemas.openxmlformats.org/presentationml/2006/main">
  <p:tag name="NUM" val="7"/>
</p:tagLst>
</file>

<file path=ppt/tags/tag49.xml><?xml version="1.0" encoding="utf-8"?>
<p:tagLst xmlns:a="http://schemas.openxmlformats.org/drawingml/2006/main" xmlns:r="http://schemas.openxmlformats.org/officeDocument/2006/relationships" xmlns:p="http://schemas.openxmlformats.org/presentationml/2006/main">
  <p:tag name="NUM" val="8"/>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9"/>
</p:tagLst>
</file>

<file path=ppt/tags/tag51.xml><?xml version="1.0" encoding="utf-8"?>
<p:tagLst xmlns:a="http://schemas.openxmlformats.org/drawingml/2006/main" xmlns:r="http://schemas.openxmlformats.org/officeDocument/2006/relationships" xmlns:p="http://schemas.openxmlformats.org/presentationml/2006/main">
  <p:tag name="NUM" val="10"/>
</p:tagLst>
</file>

<file path=ppt/tags/tag52.xml><?xml version="1.0" encoding="utf-8"?>
<p:tagLst xmlns:a="http://schemas.openxmlformats.org/drawingml/2006/main" xmlns:r="http://schemas.openxmlformats.org/officeDocument/2006/relationships" xmlns:p="http://schemas.openxmlformats.org/presentationml/2006/main">
  <p:tag name="NUM" val="11"/>
</p:tagLst>
</file>

<file path=ppt/tags/tag53.xml><?xml version="1.0" encoding="utf-8"?>
<p:tagLst xmlns:a="http://schemas.openxmlformats.org/drawingml/2006/main" xmlns:r="http://schemas.openxmlformats.org/officeDocument/2006/relationships" xmlns:p="http://schemas.openxmlformats.org/presentationml/2006/main">
  <p:tag name="NUM" val="12"/>
</p:tagLst>
</file>

<file path=ppt/tags/tag54.xml><?xml version="1.0" encoding="utf-8"?>
<p:tagLst xmlns:a="http://schemas.openxmlformats.org/drawingml/2006/main" xmlns:r="http://schemas.openxmlformats.org/officeDocument/2006/relationships" xmlns:p="http://schemas.openxmlformats.org/presentationml/2006/main">
  <p:tag name="NUM" val="13"/>
</p:tagLst>
</file>

<file path=ppt/tags/tag55.xml><?xml version="1.0" encoding="utf-8"?>
<p:tagLst xmlns:a="http://schemas.openxmlformats.org/drawingml/2006/main" xmlns:r="http://schemas.openxmlformats.org/officeDocument/2006/relationships" xmlns:p="http://schemas.openxmlformats.org/presentationml/2006/main">
  <p:tag name="NUM" val="14"/>
</p:tagLst>
</file>

<file path=ppt/tags/tag56.xml><?xml version="1.0" encoding="utf-8"?>
<p:tagLst xmlns:a="http://schemas.openxmlformats.org/drawingml/2006/main" xmlns:r="http://schemas.openxmlformats.org/officeDocument/2006/relationships" xmlns:p="http://schemas.openxmlformats.org/presentationml/2006/main">
  <p:tag name="NUM" val="15"/>
</p:tagLst>
</file>

<file path=ppt/tags/tag57.xml><?xml version="1.0" encoding="utf-8"?>
<p:tagLst xmlns:a="http://schemas.openxmlformats.org/drawingml/2006/main" xmlns:r="http://schemas.openxmlformats.org/officeDocument/2006/relationships" xmlns:p="http://schemas.openxmlformats.org/presentationml/2006/main">
  <p:tag name="NUM" val="16"/>
</p:tagLst>
</file>

<file path=ppt/tags/tag58.xml><?xml version="1.0" encoding="utf-8"?>
<p:tagLst xmlns:a="http://schemas.openxmlformats.org/drawingml/2006/main" xmlns:r="http://schemas.openxmlformats.org/officeDocument/2006/relationships" xmlns:p="http://schemas.openxmlformats.org/presentationml/2006/main">
  <p:tag name="NUM" val="17"/>
</p:tagLst>
</file>

<file path=ppt/tags/tag59.xml><?xml version="1.0" encoding="utf-8"?>
<p:tagLst xmlns:a="http://schemas.openxmlformats.org/drawingml/2006/main" xmlns:r="http://schemas.openxmlformats.org/officeDocument/2006/relationships" xmlns:p="http://schemas.openxmlformats.org/presentationml/2006/main">
  <p:tag name="NUM" val="18"/>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60.xml><?xml version="1.0" encoding="utf-8"?>
<p:tagLst xmlns:a="http://schemas.openxmlformats.org/drawingml/2006/main" xmlns:r="http://schemas.openxmlformats.org/officeDocument/2006/relationships" xmlns:p="http://schemas.openxmlformats.org/presentationml/2006/main">
  <p:tag name="NUM" val="19"/>
</p:tagLst>
</file>

<file path=ppt/tags/tag61.xml><?xml version="1.0" encoding="utf-8"?>
<p:tagLst xmlns:a="http://schemas.openxmlformats.org/drawingml/2006/main" xmlns:r="http://schemas.openxmlformats.org/officeDocument/2006/relationships" xmlns:p="http://schemas.openxmlformats.org/presentationml/2006/main">
  <p:tag name="NUM" val="20"/>
</p:tagLst>
</file>

<file path=ppt/tags/tag62.xml><?xml version="1.0" encoding="utf-8"?>
<p:tagLst xmlns:a="http://schemas.openxmlformats.org/drawingml/2006/main" xmlns:r="http://schemas.openxmlformats.org/officeDocument/2006/relationships" xmlns:p="http://schemas.openxmlformats.org/presentationml/2006/main">
  <p:tag name="NUM" val="21"/>
</p:tagLst>
</file>

<file path=ppt/tags/tag63.xml><?xml version="1.0" encoding="utf-8"?>
<p:tagLst xmlns:a="http://schemas.openxmlformats.org/drawingml/2006/main" xmlns:r="http://schemas.openxmlformats.org/officeDocument/2006/relationships" xmlns:p="http://schemas.openxmlformats.org/presentationml/2006/main">
  <p:tag name="NUM" val="22"/>
</p:tagLst>
</file>

<file path=ppt/tags/tag64.xml><?xml version="1.0" encoding="utf-8"?>
<p:tagLst xmlns:a="http://schemas.openxmlformats.org/drawingml/2006/main" xmlns:r="http://schemas.openxmlformats.org/officeDocument/2006/relationships" xmlns:p="http://schemas.openxmlformats.org/presentationml/2006/main">
  <p:tag name="NUM" val="23"/>
</p:tagLst>
</file>

<file path=ppt/tags/tag65.xml><?xml version="1.0" encoding="utf-8"?>
<p:tagLst xmlns:a="http://schemas.openxmlformats.org/drawingml/2006/main" xmlns:r="http://schemas.openxmlformats.org/officeDocument/2006/relationships" xmlns:p="http://schemas.openxmlformats.org/presentationml/2006/main">
  <p:tag name="NUM" val="24"/>
</p:tagLst>
</file>

<file path=ppt/tags/tag66.xml><?xml version="1.0" encoding="utf-8"?>
<p:tagLst xmlns:a="http://schemas.openxmlformats.org/drawingml/2006/main" xmlns:r="http://schemas.openxmlformats.org/officeDocument/2006/relationships" xmlns:p="http://schemas.openxmlformats.org/presentationml/2006/main">
  <p:tag name="NUM" val="25"/>
</p:tagLst>
</file>

<file path=ppt/tags/tag67.xml><?xml version="1.0" encoding="utf-8"?>
<p:tagLst xmlns:a="http://schemas.openxmlformats.org/drawingml/2006/main" xmlns:r="http://schemas.openxmlformats.org/officeDocument/2006/relationships" xmlns:p="http://schemas.openxmlformats.org/presentationml/2006/main">
  <p:tag name="NUM" val="26"/>
</p:tagLst>
</file>

<file path=ppt/tags/tag68.xml><?xml version="1.0" encoding="utf-8"?>
<p:tagLst xmlns:a="http://schemas.openxmlformats.org/drawingml/2006/main" xmlns:r="http://schemas.openxmlformats.org/officeDocument/2006/relationships" xmlns:p="http://schemas.openxmlformats.org/presentationml/2006/main">
  <p:tag name="NUM" val="27"/>
</p:tagLst>
</file>

<file path=ppt/tags/tag69.xml><?xml version="1.0" encoding="utf-8"?>
<p:tagLst xmlns:a="http://schemas.openxmlformats.org/drawingml/2006/main" xmlns:r="http://schemas.openxmlformats.org/officeDocument/2006/relationships" xmlns:p="http://schemas.openxmlformats.org/presentationml/2006/main">
  <p:tag name="NUM" val="28"/>
</p:tagLst>
</file>

<file path=ppt/tags/tag7.xml><?xml version="1.0" encoding="utf-8"?>
<p:tagLst xmlns:a="http://schemas.openxmlformats.org/drawingml/2006/main" xmlns:r="http://schemas.openxmlformats.org/officeDocument/2006/relationships" xmlns:p="http://schemas.openxmlformats.org/presentationml/2006/main">
  <p:tag name="NUM" val="7"/>
</p:tagLst>
</file>

<file path=ppt/tags/tag70.xml><?xml version="1.0" encoding="utf-8"?>
<p:tagLst xmlns:a="http://schemas.openxmlformats.org/drawingml/2006/main" xmlns:r="http://schemas.openxmlformats.org/officeDocument/2006/relationships" xmlns:p="http://schemas.openxmlformats.org/presentationml/2006/main">
  <p:tag name="NUM" val="29"/>
</p:tagLst>
</file>

<file path=ppt/tags/tag71.xml><?xml version="1.0" encoding="utf-8"?>
<p:tagLst xmlns:a="http://schemas.openxmlformats.org/drawingml/2006/main" xmlns:r="http://schemas.openxmlformats.org/officeDocument/2006/relationships" xmlns:p="http://schemas.openxmlformats.org/presentationml/2006/main">
  <p:tag name="NUM" val="30"/>
</p:tagLst>
</file>

<file path=ppt/tags/tag72.xml><?xml version="1.0" encoding="utf-8"?>
<p:tagLst xmlns:a="http://schemas.openxmlformats.org/drawingml/2006/main" xmlns:r="http://schemas.openxmlformats.org/officeDocument/2006/relationships" xmlns:p="http://schemas.openxmlformats.org/presentationml/2006/main">
  <p:tag name="NUM" val="31"/>
</p:tagLst>
</file>

<file path=ppt/tags/tag73.xml><?xml version="1.0" encoding="utf-8"?>
<p:tagLst xmlns:a="http://schemas.openxmlformats.org/drawingml/2006/main" xmlns:r="http://schemas.openxmlformats.org/officeDocument/2006/relationships" xmlns:p="http://schemas.openxmlformats.org/presentationml/2006/main">
  <p:tag name="NUM" val="32"/>
</p:tagLst>
</file>

<file path=ppt/tags/tag74.xml><?xml version="1.0" encoding="utf-8"?>
<p:tagLst xmlns:a="http://schemas.openxmlformats.org/drawingml/2006/main" xmlns:r="http://schemas.openxmlformats.org/officeDocument/2006/relationships" xmlns:p="http://schemas.openxmlformats.org/presentationml/2006/main">
  <p:tag name="NUM" val="33"/>
</p:tagLst>
</file>

<file path=ppt/tags/tag75.xml><?xml version="1.0" encoding="utf-8"?>
<p:tagLst xmlns:a="http://schemas.openxmlformats.org/drawingml/2006/main" xmlns:r="http://schemas.openxmlformats.org/officeDocument/2006/relationships" xmlns:p="http://schemas.openxmlformats.org/presentationml/2006/main">
  <p:tag name="NUM" val="34"/>
</p:tagLst>
</file>

<file path=ppt/tags/tag76.xml><?xml version="1.0" encoding="utf-8"?>
<p:tagLst xmlns:a="http://schemas.openxmlformats.org/drawingml/2006/main" xmlns:r="http://schemas.openxmlformats.org/officeDocument/2006/relationships" xmlns:p="http://schemas.openxmlformats.org/presentationml/2006/main">
  <p:tag name="NUM" val="35"/>
</p:tagLst>
</file>

<file path=ppt/tags/tag77.xml><?xml version="1.0" encoding="utf-8"?>
<p:tagLst xmlns:a="http://schemas.openxmlformats.org/drawingml/2006/main" xmlns:r="http://schemas.openxmlformats.org/officeDocument/2006/relationships" xmlns:p="http://schemas.openxmlformats.org/presentationml/2006/main">
  <p:tag name="NUM" val="36"/>
</p:tagLst>
</file>

<file path=ppt/tags/tag78.xml><?xml version="1.0" encoding="utf-8"?>
<p:tagLst xmlns:a="http://schemas.openxmlformats.org/drawingml/2006/main" xmlns:r="http://schemas.openxmlformats.org/officeDocument/2006/relationships" xmlns:p="http://schemas.openxmlformats.org/presentationml/2006/main">
  <p:tag name="NUM" val="37"/>
</p:tagLst>
</file>

<file path=ppt/tags/tag79.xml><?xml version="1.0" encoding="utf-8"?>
<p:tagLst xmlns:a="http://schemas.openxmlformats.org/drawingml/2006/main" xmlns:r="http://schemas.openxmlformats.org/officeDocument/2006/relationships" xmlns:p="http://schemas.openxmlformats.org/presentationml/2006/main">
  <p:tag name="NUM" val="38"/>
</p:tagLst>
</file>

<file path=ppt/tags/tag8.xml><?xml version="1.0" encoding="utf-8"?>
<p:tagLst xmlns:a="http://schemas.openxmlformats.org/drawingml/2006/main" xmlns:r="http://schemas.openxmlformats.org/officeDocument/2006/relationships" xmlns:p="http://schemas.openxmlformats.org/presentationml/2006/main">
  <p:tag name="NUM" val="8"/>
</p:tagLst>
</file>

<file path=ppt/tags/tag80.xml><?xml version="1.0" encoding="utf-8"?>
<p:tagLst xmlns:a="http://schemas.openxmlformats.org/drawingml/2006/main" xmlns:r="http://schemas.openxmlformats.org/officeDocument/2006/relationships" xmlns:p="http://schemas.openxmlformats.org/presentationml/2006/main">
  <p:tag name="NUM" val="39"/>
</p:tagLst>
</file>

<file path=ppt/tags/tag81.xml><?xml version="1.0" encoding="utf-8"?>
<p:tagLst xmlns:a="http://schemas.openxmlformats.org/drawingml/2006/main" xmlns:r="http://schemas.openxmlformats.org/officeDocument/2006/relationships" xmlns:p="http://schemas.openxmlformats.org/presentationml/2006/main">
  <p:tag name="NUM" val="40"/>
</p:tagLst>
</file>

<file path=ppt/tags/tag82.xml><?xml version="1.0" encoding="utf-8"?>
<p:tagLst xmlns:a="http://schemas.openxmlformats.org/drawingml/2006/main" xmlns:r="http://schemas.openxmlformats.org/officeDocument/2006/relationships" xmlns:p="http://schemas.openxmlformats.org/presentationml/2006/main">
  <p:tag name="NUM" val="41"/>
</p:tagLst>
</file>

<file path=ppt/tags/tag83.xml><?xml version="1.0" encoding="utf-8"?>
<p:tagLst xmlns:a="http://schemas.openxmlformats.org/drawingml/2006/main" xmlns:r="http://schemas.openxmlformats.org/officeDocument/2006/relationships" xmlns:p="http://schemas.openxmlformats.org/presentationml/2006/main">
  <p:tag name="NUM" val="42"/>
</p:tagLst>
</file>

<file path=ppt/tags/tag84.xml><?xml version="1.0" encoding="utf-8"?>
<p:tagLst xmlns:a="http://schemas.openxmlformats.org/drawingml/2006/main" xmlns:r="http://schemas.openxmlformats.org/officeDocument/2006/relationships" xmlns:p="http://schemas.openxmlformats.org/presentationml/2006/main">
  <p:tag name="NUM" val="43"/>
</p:tagLst>
</file>

<file path=ppt/tags/tag85.xml><?xml version="1.0" encoding="utf-8"?>
<p:tagLst xmlns:a="http://schemas.openxmlformats.org/drawingml/2006/main" xmlns:r="http://schemas.openxmlformats.org/officeDocument/2006/relationships" xmlns:p="http://schemas.openxmlformats.org/presentationml/2006/main">
  <p:tag name="NUM" val="44"/>
</p:tagLst>
</file>

<file path=ppt/tags/tag86.xml><?xml version="1.0" encoding="utf-8"?>
<p:tagLst xmlns:a="http://schemas.openxmlformats.org/drawingml/2006/main" xmlns:r="http://schemas.openxmlformats.org/officeDocument/2006/relationships" xmlns:p="http://schemas.openxmlformats.org/presentationml/2006/main">
  <p:tag name="NUM" val="45"/>
</p:tagLst>
</file>

<file path=ppt/tags/tag87.xml><?xml version="1.0" encoding="utf-8"?>
<p:tagLst xmlns:a="http://schemas.openxmlformats.org/drawingml/2006/main" xmlns:r="http://schemas.openxmlformats.org/officeDocument/2006/relationships" xmlns:p="http://schemas.openxmlformats.org/presentationml/2006/main">
  <p:tag name="NUM" val="46"/>
</p:tagLst>
</file>

<file path=ppt/tags/tag88.xml><?xml version="1.0" encoding="utf-8"?>
<p:tagLst xmlns:a="http://schemas.openxmlformats.org/drawingml/2006/main" xmlns:r="http://schemas.openxmlformats.org/officeDocument/2006/relationships" xmlns:p="http://schemas.openxmlformats.org/presentationml/2006/main">
  <p:tag name="NUM" val="47"/>
</p:tagLst>
</file>

<file path=ppt/tags/tag89.xml><?xml version="1.0" encoding="utf-8"?>
<p:tagLst xmlns:a="http://schemas.openxmlformats.org/drawingml/2006/main" xmlns:r="http://schemas.openxmlformats.org/officeDocument/2006/relationships" xmlns:p="http://schemas.openxmlformats.org/presentationml/2006/main">
  <p:tag name="NUM" val="48"/>
</p:tagLst>
</file>

<file path=ppt/tags/tag9.xml><?xml version="1.0" encoding="utf-8"?>
<p:tagLst xmlns:a="http://schemas.openxmlformats.org/drawingml/2006/main" xmlns:r="http://schemas.openxmlformats.org/officeDocument/2006/relationships" xmlns:p="http://schemas.openxmlformats.org/presentationml/2006/main">
  <p:tag name="NUM" val="9"/>
</p:tagLst>
</file>

<file path=ppt/tags/tag90.xml><?xml version="1.0" encoding="utf-8"?>
<p:tagLst xmlns:a="http://schemas.openxmlformats.org/drawingml/2006/main" xmlns:r="http://schemas.openxmlformats.org/officeDocument/2006/relationships" xmlns:p="http://schemas.openxmlformats.org/presentationml/2006/main">
  <p:tag name="NUM" val="49"/>
</p:tagLst>
</file>

<file path=ppt/tags/tag91.xml><?xml version="1.0" encoding="utf-8"?>
<p:tagLst xmlns:a="http://schemas.openxmlformats.org/drawingml/2006/main" xmlns:r="http://schemas.openxmlformats.org/officeDocument/2006/relationships" xmlns:p="http://schemas.openxmlformats.org/presentationml/2006/main">
  <p:tag name="NUM" val="50"/>
</p:tagLst>
</file>

<file path=ppt/tags/tag92.xml><?xml version="1.0" encoding="utf-8"?>
<p:tagLst xmlns:a="http://schemas.openxmlformats.org/drawingml/2006/main" xmlns:r="http://schemas.openxmlformats.org/officeDocument/2006/relationships" xmlns:p="http://schemas.openxmlformats.org/presentationml/2006/main">
  <p:tag name="NUM" val="51"/>
</p:tagLst>
</file>

<file path=ppt/tags/tag93.xml><?xml version="1.0" encoding="utf-8"?>
<p:tagLst xmlns:a="http://schemas.openxmlformats.org/drawingml/2006/main" xmlns:r="http://schemas.openxmlformats.org/officeDocument/2006/relationships" xmlns:p="http://schemas.openxmlformats.org/presentationml/2006/main">
  <p:tag name="NUM" val="52"/>
</p:tagLst>
</file>

<file path=ppt/tags/tag94.xml><?xml version="1.0" encoding="utf-8"?>
<p:tagLst xmlns:a="http://schemas.openxmlformats.org/drawingml/2006/main" xmlns:r="http://schemas.openxmlformats.org/officeDocument/2006/relationships" xmlns:p="http://schemas.openxmlformats.org/presentationml/2006/main">
  <p:tag name="NUM" val="53"/>
</p:tagLst>
</file>

<file path=ppt/tags/tag95.xml><?xml version="1.0" encoding="utf-8"?>
<p:tagLst xmlns:a="http://schemas.openxmlformats.org/drawingml/2006/main" xmlns:r="http://schemas.openxmlformats.org/officeDocument/2006/relationships" xmlns:p="http://schemas.openxmlformats.org/presentationml/2006/main">
  <p:tag name="NUM" val="54"/>
</p:tagLst>
</file>

<file path=ppt/tags/tag96.xml><?xml version="1.0" encoding="utf-8"?>
<p:tagLst xmlns:a="http://schemas.openxmlformats.org/drawingml/2006/main" xmlns:r="http://schemas.openxmlformats.org/officeDocument/2006/relationships" xmlns:p="http://schemas.openxmlformats.org/presentationml/2006/main">
  <p:tag name="NUM" val="55"/>
</p:tagLst>
</file>

<file path=ppt/tags/tag97.xml><?xml version="1.0" encoding="utf-8"?>
<p:tagLst xmlns:a="http://schemas.openxmlformats.org/drawingml/2006/main" xmlns:r="http://schemas.openxmlformats.org/officeDocument/2006/relationships" xmlns:p="http://schemas.openxmlformats.org/presentationml/2006/main">
  <p:tag name="NUM" val="56"/>
</p:tagLst>
</file>

<file path=ppt/tags/tag98.xml><?xml version="1.0" encoding="utf-8"?>
<p:tagLst xmlns:a="http://schemas.openxmlformats.org/drawingml/2006/main" xmlns:r="http://schemas.openxmlformats.org/officeDocument/2006/relationships" xmlns:p="http://schemas.openxmlformats.org/presentationml/2006/main">
  <p:tag name="NUM" val="20"/>
</p:tagLst>
</file>

<file path=ppt/tags/tag99.xml><?xml version="1.0" encoding="utf-8"?>
<p:tagLst xmlns:a="http://schemas.openxmlformats.org/drawingml/2006/main" xmlns:r="http://schemas.openxmlformats.org/officeDocument/2006/relationships" xmlns:p="http://schemas.openxmlformats.org/presentationml/2006/main">
  <p:tag name="NUM" val="31"/>
</p:tagLst>
</file>

<file path=ppt/theme/theme1.xml><?xml version="1.0" encoding="utf-8"?>
<a:theme xmlns:a="http://schemas.openxmlformats.org/drawingml/2006/main" name="Thème1">
  <a:themeElements>
    <a:clrScheme name="RECIT FAD 2021">
      <a:dk1>
        <a:srgbClr val="434343"/>
      </a:dk1>
      <a:lt1>
        <a:srgbClr val="FFFFFF"/>
      </a:lt1>
      <a:dk2>
        <a:srgbClr val="2269B3"/>
      </a:dk2>
      <a:lt2>
        <a:srgbClr val="E7E6E6"/>
      </a:lt2>
      <a:accent1>
        <a:srgbClr val="FAA32C"/>
      </a:accent1>
      <a:accent2>
        <a:srgbClr val="595959"/>
      </a:accent2>
      <a:accent3>
        <a:srgbClr val="76A5AF"/>
      </a:accent3>
      <a:accent4>
        <a:srgbClr val="434343"/>
      </a:accent4>
      <a:accent5>
        <a:srgbClr val="45818E"/>
      </a:accent5>
      <a:accent6>
        <a:srgbClr val="434343"/>
      </a:accent6>
      <a:hlink>
        <a:srgbClr val="2269B3"/>
      </a:hlink>
      <a:folHlink>
        <a:srgbClr val="FAA32C"/>
      </a:folHlink>
    </a:clrScheme>
    <a:fontScheme name="RECIT FAD">
      <a:majorFont>
        <a:latin typeface="Viga"/>
        <a:ea typeface=""/>
        <a:cs typeface=""/>
      </a:majorFont>
      <a:minorFont>
        <a:latin typeface="Ubuntu"/>
        <a:ea typeface=""/>
        <a:cs typeface=""/>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t" anchorCtr="0">
        <a:noAutofit/>
      </a:bodyPr>
      <a:lstStyle>
        <a:defPPr algn="l">
          <a:defRPr sz="1100" dirty="0" err="1" smtClean="0">
            <a:latin typeface="Ubuntu" panose="020B0504030602030204" pitchFamily="34" charset="0"/>
          </a:defRPr>
        </a:defPPr>
      </a:lstStyle>
    </a:txDef>
  </a:objectDefaults>
  <a:extraClrSchemeLst/>
  <a:extLst>
    <a:ext uri="{05A4C25C-085E-4340-85A3-A5531E510DB2}">
      <thm15:themeFamily xmlns:thm15="http://schemas.microsoft.com/office/thememl/2012/main" name="Thème1" id="{309C23E3-D251-4DE5-B8EF-6BF438549244}" vid="{007550F0-3CDB-49D6-99FC-B798A5C6F385}"/>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533E621D670DB4C85508E6758D0923A" ma:contentTypeVersion="13" ma:contentTypeDescription="Create a new document." ma:contentTypeScope="" ma:versionID="a2c801501b6976389247fedc65c11395">
  <xsd:schema xmlns:xsd="http://www.w3.org/2001/XMLSchema" xmlns:xs="http://www.w3.org/2001/XMLSchema" xmlns:p="http://schemas.microsoft.com/office/2006/metadata/properties" xmlns:ns2="2863e7bd-d1b2-47b2-af0f-5d955ac1268a" xmlns:ns3="17e91baa-f856-48a2-8fb7-caee5f7b4cbf" targetNamespace="http://schemas.microsoft.com/office/2006/metadata/properties" ma:root="true" ma:fieldsID="32d1d9f031231449581405256efabe0f" ns2:_="" ns3:_="">
    <xsd:import namespace="2863e7bd-d1b2-47b2-af0f-5d955ac1268a"/>
    <xsd:import namespace="17e91baa-f856-48a2-8fb7-caee5f7b4c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63e7bd-d1b2-47b2-af0f-5d955ac1268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4040cabf-5ad1-4023-b1d3-ee64b476b99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7e91baa-f856-48a2-8fb7-caee5f7b4cb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8c344dd4-fe0e-40f7-b2ba-4a32dc8ec8ed}" ma:internalName="TaxCatchAll" ma:showField="CatchAllData" ma:web="17e91baa-f856-48a2-8fb7-caee5f7b4c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7e91baa-f856-48a2-8fb7-caee5f7b4cbf" xsi:nil="true"/>
    <lcf76f155ced4ddcb4097134ff3c332f xmlns="2863e7bd-d1b2-47b2-af0f-5d955ac1268a">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5DEEDA-3E28-42FC-B406-3B87796B46D7}">
  <ds:schemaRefs>
    <ds:schemaRef ds:uri="17e91baa-f856-48a2-8fb7-caee5f7b4cbf"/>
    <ds:schemaRef ds:uri="2863e7bd-d1b2-47b2-af0f-5d955ac126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8C4C1A9-8AD3-4126-8D92-94CBF2E77282}">
  <ds:schemaRefs>
    <ds:schemaRef ds:uri="17e91baa-f856-48a2-8fb7-caee5f7b4cbf"/>
    <ds:schemaRef ds:uri="2863e7bd-d1b2-47b2-af0f-5d955ac1268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BFBC1C3-B321-4E2C-9365-09E3848AB6C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Thème_RECIT_FAD</Template>
  <Application>Microsoft Office PowerPoint</Application>
  <PresentationFormat>Grand écran</PresentationFormat>
  <Slides>66</Slides>
  <Notes>66</Notes>
  <HiddenSlides>3</HiddenSlides>
  <ScaleCrop>false</ScaleCrop>
  <HeadingPairs>
    <vt:vector size="4" baseType="variant">
      <vt:variant>
        <vt:lpstr>Thème</vt:lpstr>
      </vt:variant>
      <vt:variant>
        <vt:i4>1</vt:i4>
      </vt:variant>
      <vt:variant>
        <vt:lpstr>Titres des diapositives</vt:lpstr>
      </vt:variant>
      <vt:variant>
        <vt:i4>66</vt:i4>
      </vt:variant>
    </vt:vector>
  </HeadingPairs>
  <TitlesOfParts>
    <vt:vector size="67" baseType="lpstr">
      <vt:lpstr>Thème1</vt:lpstr>
      <vt:lpstr>13 microformations  en FAD</vt:lpstr>
      <vt:lpstr>Descriptif de l’atelier     « Alternance classe-distance » </vt:lpstr>
      <vt:lpstr>13 infographies     « Alternance classe-distance » </vt:lpstr>
      <vt:lpstr>Présentation PowerPoint</vt:lpstr>
      <vt:lpstr>Présentation PowerPoint</vt:lpstr>
      <vt:lpstr>Présentation PowerPoint</vt:lpstr>
      <vt:lpstr>Synchrone, asynchrone et variantes </vt:lpstr>
      <vt:lpstr>Présentation PowerPoint</vt:lpstr>
      <vt:lpstr>Contexte d’utilisation pédagogique</vt:lpstr>
      <vt:lpstr>Contexte d’utilisation pédagogique</vt:lpstr>
      <vt:lpstr>Présentation PowerPoint</vt:lpstr>
      <vt:lpstr>Présentation PowerPoint</vt:lpstr>
      <vt:lpstr>Vos impressions</vt:lpstr>
      <vt:lpstr>Présentation PowerPoint</vt:lpstr>
      <vt:lpstr>13 microformations     « Alternance classe-distance » </vt:lpstr>
      <vt:lpstr>Présentation PowerPoint</vt:lpstr>
      <vt:lpstr>Synchrone, asynchrone et variantes </vt:lpstr>
      <vt:lpstr>Présentation PowerPoint</vt:lpstr>
      <vt:lpstr>Variantes pour l’alternance classe-distance</vt:lpstr>
      <vt:lpstr>Continuum classe-distance </vt:lpstr>
      <vt:lpstr>Présentation PowerPoint</vt:lpstr>
      <vt:lpstr>Présentation PowerPoint</vt:lpstr>
      <vt:lpstr>Présentation PowerPoint</vt:lpstr>
      <vt:lpstr>Relation enseignant(e)- apprenant(e)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La RAI dans un contexte de formation à distance</vt:lpstr>
      <vt:lpstr>Modèle de réponse à l’intervention (RAI) – Exemple d’application</vt:lpstr>
      <vt:lpstr>Fonctions numériques au service de la RAI</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Ilhamsyah</dc:creator>
  <cp:revision>8</cp:revision>
  <dcterms:created xsi:type="dcterms:W3CDTF">2016-03-02T03:51:58Z</dcterms:created>
  <dcterms:modified xsi:type="dcterms:W3CDTF">2022-05-03T09:41:03Z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0x010100D533E621D670DB4C85508E6758D0923A</vt:lpwstr>
  </property>
  <property fmtid="{D5CDD505-2E9C-101B-9397-08002B2CF9AE}" pid="3" name="MediaServiceImageTags">
    <vt:lpwstr/>
  </property>
</Properties>
</file>